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42"/>
  </p:notesMasterIdLst>
  <p:sldIdLst>
    <p:sldId id="256" r:id="rId2"/>
    <p:sldId id="274" r:id="rId3"/>
    <p:sldId id="275" r:id="rId4"/>
    <p:sldId id="282" r:id="rId5"/>
    <p:sldId id="272" r:id="rId6"/>
    <p:sldId id="306" r:id="rId7"/>
    <p:sldId id="303" r:id="rId8"/>
    <p:sldId id="309" r:id="rId9"/>
    <p:sldId id="304" r:id="rId10"/>
    <p:sldId id="305" r:id="rId11"/>
    <p:sldId id="307" r:id="rId12"/>
    <p:sldId id="308" r:id="rId13"/>
    <p:sldId id="311" r:id="rId14"/>
    <p:sldId id="281" r:id="rId15"/>
    <p:sldId id="317" r:id="rId16"/>
    <p:sldId id="279" r:id="rId17"/>
    <p:sldId id="312" r:id="rId18"/>
    <p:sldId id="283" r:id="rId19"/>
    <p:sldId id="284" r:id="rId20"/>
    <p:sldId id="267" r:id="rId21"/>
    <p:sldId id="286" r:id="rId22"/>
    <p:sldId id="285" r:id="rId23"/>
    <p:sldId id="319" r:id="rId24"/>
    <p:sldId id="313" r:id="rId25"/>
    <p:sldId id="301" r:id="rId26"/>
    <p:sldId id="287" r:id="rId27"/>
    <p:sldId id="288" r:id="rId28"/>
    <p:sldId id="291" r:id="rId29"/>
    <p:sldId id="289" r:id="rId30"/>
    <p:sldId id="293" r:id="rId31"/>
    <p:sldId id="318" r:id="rId32"/>
    <p:sldId id="268" r:id="rId33"/>
    <p:sldId id="316" r:id="rId34"/>
    <p:sldId id="315" r:id="rId35"/>
    <p:sldId id="290" r:id="rId36"/>
    <p:sldId id="296" r:id="rId37"/>
    <p:sldId id="300" r:id="rId38"/>
    <p:sldId id="271" r:id="rId39"/>
    <p:sldId id="273" r:id="rId40"/>
    <p:sldId id="30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66CCFF"/>
    <a:srgbClr val="0066FF"/>
    <a:srgbClr val="333399"/>
    <a:srgbClr val="0033CC"/>
    <a:srgbClr val="003399"/>
    <a:srgbClr val="C2E1A5"/>
    <a:srgbClr val="CCDAAC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4595" autoAdjust="0"/>
  </p:normalViewPr>
  <p:slideViewPr>
    <p:cSldViewPr snapToObjects="1">
      <p:cViewPr>
        <p:scale>
          <a:sx n="87" d="100"/>
          <a:sy n="87" d="100"/>
        </p:scale>
        <p:origin x="-588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53020751447017"/>
          <c:y val="8.9082546903869658E-2"/>
          <c:w val="0.67130716735259321"/>
          <c:h val="0.635257583498978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70C0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707956</c:v>
                </c:pt>
                <c:pt idx="1">
                  <c:v>839989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CCDAAC"/>
            </a:solidFill>
          </c:spPr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684815</c:v>
                </c:pt>
                <c:pt idx="1">
                  <c:v>743670</c:v>
                </c:pt>
              </c:numCache>
            </c:numRef>
          </c:val>
        </c:ser>
        <c:shape val="cylinder"/>
        <c:axId val="133920640"/>
        <c:axId val="133954944"/>
        <c:axId val="0"/>
      </c:bar3DChart>
      <c:catAx>
        <c:axId val="1339206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  <c:crossAx val="133954944"/>
        <c:crosses val="autoZero"/>
        <c:auto val="1"/>
        <c:lblAlgn val="ctr"/>
        <c:lblOffset val="100"/>
      </c:catAx>
      <c:valAx>
        <c:axId val="133954944"/>
        <c:scaling>
          <c:orientation val="minMax"/>
        </c:scaling>
        <c:axPos val="l"/>
        <c:majorGridlines>
          <c:spPr>
            <a:ln>
              <a:solidFill>
                <a:schemeClr val="accent3">
                  <a:lumMod val="75000"/>
                </a:schemeClr>
              </a:solidFill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  <c:crossAx val="1339206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>
          <a:solidFill>
            <a:schemeClr val="accent4">
              <a:lumMod val="75000"/>
            </a:schemeClr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174318193250597"/>
          <c:y val="1.9928476971970893E-2"/>
          <c:w val="0.75510380597240834"/>
          <c:h val="0.9204206225054365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dLbls>
            <c:dLbl>
              <c:idx val="0"/>
              <c:layout>
                <c:manualLayout>
                  <c:x val="-7.515755887702498E-2"/>
                  <c:y val="-2.8139434427737798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435 092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4.76961431334968E-2"/>
                  <c:y val="3.576794664271400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498 216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3.6133669380032082E-2"/>
                  <c:y val="3.632661065212040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566 330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5.5567884551434424E-2"/>
                  <c:y val="-2.0600979007020636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824 254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-1.355749496351024E-2"/>
                  <c:y val="1.5615692181978636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684 815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-1.8980470187691403E-2"/>
                  <c:y val="1.658699892193940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 454 666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baseline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(факт)</c:v>
                </c:pt>
                <c:pt idx="2">
                  <c:v>2020 год (факт)</c:v>
                </c:pt>
                <c:pt idx="3">
                  <c:v>2021 год (факт)</c:v>
                </c:pt>
                <c:pt idx="4">
                  <c:v>2022 год (факт)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435092</c:v>
                </c:pt>
                <c:pt idx="1">
                  <c:v>498216</c:v>
                </c:pt>
                <c:pt idx="2">
                  <c:v>566330</c:v>
                </c:pt>
                <c:pt idx="3">
                  <c:v>824254</c:v>
                </c:pt>
                <c:pt idx="4">
                  <c:v>684815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marker>
            <c:symbol val="triangle"/>
            <c:size val="6"/>
          </c:marker>
          <c:dLbls>
            <c:dLbl>
              <c:idx val="0"/>
              <c:layout>
                <c:manualLayout>
                  <c:x val="-4.3479626542954869E-2"/>
                  <c:y val="3.8707072928070088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407 021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6.2722875052037913E-2"/>
                  <c:y val="-3.285981392940805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554 364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6.6676613321187947E-2"/>
                  <c:y val="-3.5394659281229826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568 453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2.4570740402104427E-2"/>
                  <c:y val="4.677105457675647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743 670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-2.0234727389968291E-2"/>
                  <c:y val="-1.909866793915744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778 966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-1.8789389719256672E-2"/>
                  <c:y val="-3.552487593376803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4</a:t>
                    </a:r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60 873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baseline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(факт)</c:v>
                </c:pt>
                <c:pt idx="2">
                  <c:v>2020 год (факт)</c:v>
                </c:pt>
                <c:pt idx="3">
                  <c:v>2021 год (факт)</c:v>
                </c:pt>
                <c:pt idx="4">
                  <c:v>2022 год (факт)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407021</c:v>
                </c:pt>
                <c:pt idx="1">
                  <c:v>554364</c:v>
                </c:pt>
                <c:pt idx="2">
                  <c:v>568453</c:v>
                </c:pt>
                <c:pt idx="3">
                  <c:v>743670</c:v>
                </c:pt>
                <c:pt idx="4">
                  <c:v>778966</c:v>
                </c:pt>
              </c:numCache>
            </c:numRef>
          </c:val>
        </c:ser>
        <c:marker val="1"/>
        <c:axId val="137869568"/>
        <c:axId val="137945088"/>
      </c:lineChart>
      <c:catAx>
        <c:axId val="1378695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945088"/>
        <c:crosses val="autoZero"/>
        <c:auto val="1"/>
        <c:lblAlgn val="ctr"/>
        <c:lblOffset val="100"/>
      </c:catAx>
      <c:valAx>
        <c:axId val="13794508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869568"/>
        <c:crosses val="autoZero"/>
        <c:crossBetween val="between"/>
      </c:valAx>
      <c:spPr>
        <a:noFill/>
        <a:ln w="25400">
          <a:noFill/>
        </a:ln>
        <a:effectLst>
          <a:outerShdw blurRad="50800" dist="50800" dir="5400000" algn="ctr" rotWithShape="0">
            <a:schemeClr val="accent5">
              <a:lumMod val="60000"/>
              <a:lumOff val="40000"/>
            </a:schemeClr>
          </a:outerShdw>
        </a:effectLst>
      </c:spPr>
    </c:plotArea>
    <c:legend>
      <c:legendPos val="r"/>
      <c:legendEntry>
        <c:idx val="-1"/>
        <c:txPr>
          <a:bodyPr/>
          <a:lstStyle/>
          <a:p>
            <a:pPr>
              <a:defRPr sz="1000" b="1" i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7706196765766742"/>
          <c:y val="0.39463190014848881"/>
          <c:w val="0.12293803234233244"/>
          <c:h val="0.23521411724212968"/>
        </c:manualLayout>
      </c:layout>
      <c:spPr>
        <a:solidFill>
          <a:schemeClr val="bg2"/>
        </a:solidFill>
        <a:ln w="25400" cap="flat" cmpd="sng" algn="ctr">
          <a:solidFill>
            <a:schemeClr val="accent5"/>
          </a:solidFill>
          <a:prstDash val="solid"/>
        </a:ln>
        <a:effectLst/>
      </c:spPr>
      <c:txPr>
        <a:bodyPr/>
        <a:lstStyle/>
        <a:p>
          <a:pPr>
            <a:defRPr sz="1000" b="1" i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2022 </a:t>
            </a:r>
            <a:r>
              <a:rPr lang="ru-RU" sz="1600" dirty="0">
                <a:solidFill>
                  <a:srgbClr val="002060"/>
                </a:solidFill>
              </a:rPr>
              <a:t>год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8210585355275483E-2"/>
          <c:y val="0.2591507892013773"/>
          <c:w val="0.6555804464319186"/>
          <c:h val="0.679518344163200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66FF66"/>
              </a:solidFill>
            </c:spPr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155503</c:v>
                </c:pt>
                <c:pt idx="1">
                  <c:v>36049</c:v>
                </c:pt>
                <c:pt idx="2">
                  <c:v>233347</c:v>
                </c:pt>
                <c:pt idx="3" formatCode="General">
                  <c:v>21038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92D050"/>
            </a:solidFill>
            <a:ln w="10000" cap="flat" cmpd="sng" algn="ctr">
              <a:solidFill>
                <a:srgbClr val="C2E1A5"/>
              </a:solidFill>
              <a:prstDash val="solid"/>
            </a:ln>
            <a:effectLst>
              <a:outerShdw blurRad="76200" dist="50800" dir="5400000" rotWithShape="0">
                <a:schemeClr val="tx2">
                  <a:lumMod val="60000"/>
                  <a:lumOff val="40000"/>
                  <a:alpha val="60000"/>
                </a:schemeClr>
              </a:outerShdw>
            </a:effectLst>
          </c:spPr>
          <c:dPt>
            <c:idx val="0"/>
            <c:spPr>
              <a:solidFill>
                <a:srgbClr val="00B0F0"/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Pt>
            <c:idx val="2"/>
            <c:spPr>
              <a:solidFill>
                <a:srgbClr val="66FF66"/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Lbls>
            <c:dLbl>
              <c:idx val="0"/>
              <c:layout>
                <c:manualLayout>
                  <c:x val="1.9259124462237799E-2"/>
                  <c:y val="-0.2034901920872661"/>
                </c:manualLayout>
              </c:layout>
              <c:showVal val="1"/>
            </c:dLbl>
            <c:dLbl>
              <c:idx val="1"/>
              <c:layout>
                <c:manualLayout>
                  <c:x val="1.7777653349757845E-2"/>
                  <c:y val="-0.35045533081695468"/>
                </c:manualLayout>
              </c:layout>
              <c:showVal val="1"/>
            </c:dLbl>
            <c:dLbl>
              <c:idx val="2"/>
              <c:layout>
                <c:manualLayout>
                  <c:x val="1.3333240012318373E-2"/>
                  <c:y val="-0.38437036283150211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175 214</a:t>
                    </a:r>
                    <a:endParaRPr lang="en-US" baseline="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 baseline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 (факт)</c:v>
                </c:pt>
                <c:pt idx="1">
                  <c:v>2022 год                                        (уточненный план)</c:v>
                </c:pt>
                <c:pt idx="2">
                  <c:v>2022 год (факт)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161739</c:v>
                </c:pt>
                <c:pt idx="1">
                  <c:v>172158</c:v>
                </c:pt>
                <c:pt idx="2">
                  <c:v>175214</c:v>
                </c:pt>
              </c:numCache>
            </c:numRef>
          </c:val>
        </c:ser>
        <c:shape val="cylinder"/>
        <c:axId val="131879296"/>
        <c:axId val="131880832"/>
        <c:axId val="0"/>
      </c:bar3DChart>
      <c:catAx>
        <c:axId val="1318792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1880832"/>
        <c:crosses val="autoZero"/>
        <c:auto val="1"/>
        <c:lblAlgn val="ctr"/>
        <c:lblOffset val="100"/>
      </c:catAx>
      <c:valAx>
        <c:axId val="131880832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18792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10"/>
      <c:perspective val="20"/>
    </c:view3D>
    <c:plotArea>
      <c:layout>
        <c:manualLayout>
          <c:layoutTarget val="inner"/>
          <c:xMode val="edge"/>
          <c:yMode val="edge"/>
          <c:x val="0.35741839857587787"/>
          <c:y val="0.5811300864111425"/>
          <c:w val="0.32902050439299746"/>
          <c:h val="0.3368815574232024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1462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000080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FF00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FFFF00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00FF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2"/>
            <c:spPr>
              <a:solidFill>
                <a:srgbClr val="800080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4"/>
            <c:spPr>
              <a:solidFill>
                <a:srgbClr val="008080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5"/>
            <c:spPr>
              <a:solidFill>
                <a:srgbClr val="0000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6"/>
            <c:spPr>
              <a:solidFill>
                <a:srgbClr val="00CC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7"/>
            <c:spPr>
              <a:solidFill>
                <a:srgbClr val="CCFF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8"/>
            <c:spPr>
              <a:solidFill>
                <a:srgbClr val="CCFFCC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19"/>
            <c:spPr>
              <a:solidFill>
                <a:srgbClr val="FFFF99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20"/>
            <c:spPr>
              <a:solidFill>
                <a:srgbClr val="99CCFF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Pt>
            <c:idx val="21"/>
            <c:spPr>
              <a:solidFill>
                <a:srgbClr val="FF99CC"/>
              </a:solidFill>
              <a:ln w="11462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5099000065923299"/>
                  <c:y val="-0.3275495727391852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Аппарат 
управления
 </a:t>
                    </a:r>
                    <a:r>
                      <a:rPr lang="ru-RU" dirty="0" smtClean="0"/>
                      <a:t>23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458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1"/>
              <c:layout>
                <c:manualLayout>
                  <c:x val="-0.19692491942364387"/>
                  <c:y val="-0.390689592354368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Представ. орган 
(Дума)
 </a:t>
                    </a:r>
                    <a:r>
                      <a:rPr lang="ru-RU" dirty="0" smtClean="0"/>
                      <a:t>892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2"/>
              <c:layout>
                <c:manualLayout>
                  <c:x val="-0.13790346155733804"/>
                  <c:y val="-0.4518297683102199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Судебная 
власть
 </a:t>
                    </a:r>
                    <a:r>
                      <a:rPr lang="ru-RU" dirty="0" smtClean="0"/>
                      <a:t>39т.р</a:t>
                    </a:r>
                    <a:r>
                      <a:rPr lang="ru-RU" dirty="0"/>
                      <a:t>.</a:t>
                    </a:r>
                  </a:p>
                </c:rich>
              </c:tx>
              <c:dLblPos val="bestFit"/>
            </c:dLbl>
            <c:dLbl>
              <c:idx val="3"/>
              <c:layout>
                <c:manualLayout>
                  <c:x val="-4.9834310147460432E-2"/>
                  <c:y val="-0.47926468559739438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Финанс</a:t>
                    </a:r>
                    <a:r>
                      <a:rPr lang="ru-RU" dirty="0"/>
                      <a:t>. отдел и 
Контр. орган
 </a:t>
                    </a:r>
                    <a:r>
                      <a:rPr lang="ru-RU" dirty="0" smtClean="0"/>
                      <a:t>9</a:t>
                    </a:r>
                    <a:r>
                      <a:rPr lang="ru-RU" baseline="0" dirty="0" smtClean="0"/>
                      <a:t> 128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4"/>
              <c:delete val="1"/>
            </c:dLbl>
            <c:dLbl>
              <c:idx val="5"/>
              <c:layout>
                <c:manualLayout>
                  <c:x val="6.0293092529474852E-2"/>
                  <c:y val="-0.4936853395842594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Другие </a:t>
                    </a:r>
                    <a:r>
                      <a:rPr lang="ru-RU" dirty="0" err="1"/>
                      <a:t>общегос</a:t>
                    </a:r>
                    <a:r>
                      <a:rPr lang="ru-RU" dirty="0"/>
                      <a:t>.
вопросы 
 </a:t>
                    </a:r>
                    <a:r>
                      <a:rPr lang="ru-RU" dirty="0" smtClean="0"/>
                      <a:t>11</a:t>
                    </a:r>
                    <a:r>
                      <a:rPr lang="ru-RU" baseline="0" dirty="0" smtClean="0"/>
                      <a:t> 525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6"/>
              <c:layout>
                <c:manualLayout>
                  <c:x val="0.25746879003338502"/>
                  <c:y val="-0.4891090827344358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Первичный 
воинский учет 
</a:t>
                    </a:r>
                    <a:r>
                      <a:rPr lang="ru-RU" dirty="0" smtClean="0"/>
                      <a:t>626т.р</a:t>
                    </a:r>
                    <a:r>
                      <a:rPr lang="ru-RU" dirty="0"/>
                      <a:t>.</a:t>
                    </a:r>
                  </a:p>
                </c:rich>
              </c:tx>
              <c:dLblPos val="bestFit"/>
            </c:dLbl>
            <c:dLbl>
              <c:idx val="7"/>
              <c:layout>
                <c:manualLayout>
                  <c:x val="0.14336936803586883"/>
                  <c:y val="-0.4885335262097703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Гражданская</a:t>
                    </a:r>
                  </a:p>
                  <a:p>
                    <a:r>
                      <a:rPr lang="ru-RU" dirty="0" smtClean="0"/>
                      <a:t>оборона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247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8"/>
              <c:layout>
                <c:manualLayout>
                  <c:x val="0.32225174233490056"/>
                  <c:y val="-0.41893204465400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Защита ЧС , о</a:t>
                    </a:r>
                  </a:p>
                  <a:p>
                    <a:r>
                      <a:rPr lang="ru-RU" dirty="0" err="1" smtClean="0"/>
                      <a:t>беспеч</a:t>
                    </a:r>
                    <a:r>
                      <a:rPr lang="ru-RU" dirty="0"/>
                      <a:t>. </a:t>
                    </a:r>
                    <a:r>
                      <a:rPr lang="ru-RU" dirty="0" err="1"/>
                      <a:t>пожарн</a:t>
                    </a:r>
                    <a:r>
                      <a:rPr lang="ru-RU" dirty="0"/>
                      <a:t>. 
</a:t>
                    </a:r>
                    <a:r>
                      <a:rPr lang="ru-RU" dirty="0" err="1"/>
                      <a:t>безопасн</a:t>
                    </a:r>
                    <a:r>
                      <a:rPr lang="ru-RU" dirty="0"/>
                      <a:t>.
</a:t>
                    </a:r>
                    <a:r>
                      <a:rPr lang="ru-RU" dirty="0" smtClean="0"/>
                      <a:t>7 568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9"/>
              <c:layout>
                <c:manualLayout>
                  <c:x val="0.3355223163853559"/>
                  <c:y val="-0.3649769549463678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Др. </a:t>
                    </a:r>
                    <a:r>
                      <a:rPr lang="ru-RU" dirty="0" err="1"/>
                      <a:t>воп</a:t>
                    </a:r>
                    <a:r>
                      <a:rPr lang="ru-RU" dirty="0"/>
                      <a:t> в обл. </a:t>
                    </a:r>
                    <a:r>
                      <a:rPr lang="ru-RU" dirty="0" err="1"/>
                      <a:t>нац.без</a:t>
                    </a:r>
                    <a:r>
                      <a:rPr lang="ru-RU" dirty="0" smtClean="0"/>
                      <a:t>.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и </a:t>
                    </a:r>
                    <a:r>
                      <a:rPr lang="ru-RU" dirty="0" err="1"/>
                      <a:t>правоохран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деят</a:t>
                    </a:r>
                    <a:r>
                      <a:rPr lang="ru-RU" dirty="0"/>
                      <a:t>. 
</a:t>
                    </a:r>
                    <a:r>
                      <a:rPr lang="ru-RU" dirty="0" smtClean="0"/>
                      <a:t>176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10"/>
              <c:layout>
                <c:manualLayout>
                  <c:x val="0.3459777296037293"/>
                  <c:y val="-0.28670363127373916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Селькое</a:t>
                    </a:r>
                    <a:r>
                      <a:rPr lang="ru-RU" dirty="0"/>
                      <a:t> хозяйство  
</a:t>
                    </a:r>
                    <a:r>
                      <a:rPr lang="ru-RU" dirty="0" smtClean="0"/>
                      <a:t>276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11"/>
              <c:layout>
                <c:manualLayout>
                  <c:x val="0.28156134230623969"/>
                  <c:y val="-0.19703178966338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Дорожное  
хозяйство 
</a:t>
                    </a:r>
                    <a:r>
                      <a:rPr lang="ru-RU" dirty="0" smtClean="0"/>
                      <a:t>48 630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т.р</a:t>
                    </a:r>
                    <a:r>
                      <a:rPr lang="ru-RU" dirty="0"/>
                      <a:t>.</a:t>
                    </a:r>
                  </a:p>
                </c:rich>
              </c:tx>
              <c:dLblPos val="bestFit"/>
            </c:dLbl>
            <c:dLbl>
              <c:idx val="12"/>
              <c:layout>
                <c:manualLayout>
                  <c:x val="0.24793720148508286"/>
                  <c:y val="-0.1062880183448723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Связь и
информатика
1 </a:t>
                    </a:r>
                    <a:r>
                      <a:rPr lang="ru-RU" dirty="0" smtClean="0"/>
                      <a:t>538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13"/>
              <c:layout>
                <c:manualLayout>
                  <c:x val="0.23768506113965102"/>
                  <c:y val="2.08341669532631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Др. вопросы в обл. </a:t>
                    </a:r>
                    <a:r>
                      <a:rPr lang="ru-RU" dirty="0" err="1"/>
                      <a:t>нац</a:t>
                    </a:r>
                    <a:r>
                      <a:rPr lang="ru-RU" dirty="0"/>
                      <a:t>. экономики 
</a:t>
                    </a:r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19</a:t>
                    </a:r>
                    <a:r>
                      <a:rPr lang="ru-RU" dirty="0" smtClean="0"/>
                      <a:t>7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14"/>
              <c:layout>
                <c:manualLayout>
                  <c:x val="9.8984792381467776E-2"/>
                  <c:y val="2.150562142630307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
хозяйство
</a:t>
                    </a:r>
                    <a:r>
                      <a:rPr lang="ru-RU" dirty="0" smtClean="0"/>
                      <a:t>162</a:t>
                    </a:r>
                    <a:r>
                      <a:rPr lang="ru-RU" baseline="0" dirty="0" smtClean="0"/>
                      <a:t> 914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15"/>
              <c:layout>
                <c:manualLayout>
                  <c:x val="6.8972507287781731E-2"/>
                  <c:y val="7.3404139110779523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
окружающей среды   
</a:t>
                    </a:r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140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16"/>
              <c:layout>
                <c:manualLayout>
                  <c:x val="-3.7637105874315714E-2"/>
                  <c:y val="5.678710790242177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 
</a:t>
                    </a:r>
                    <a:r>
                      <a:rPr lang="ru-RU" dirty="0" smtClean="0"/>
                      <a:t>381</a:t>
                    </a:r>
                    <a:r>
                      <a:rPr lang="ru-RU" baseline="0" dirty="0" smtClean="0"/>
                      <a:t> 786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17"/>
              <c:layout>
                <c:manualLayout>
                  <c:x val="-9.9736452789538618E-2"/>
                  <c:y val="6.036336880713259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
 </a:t>
                    </a:r>
                    <a:r>
                      <a:rPr lang="ru-RU" dirty="0" smtClean="0"/>
                      <a:t>67</a:t>
                    </a:r>
                    <a:r>
                      <a:rPr lang="ru-RU" baseline="0" dirty="0" smtClean="0"/>
                      <a:t> 650 </a:t>
                    </a:r>
                    <a:r>
                      <a:rPr lang="ru-RU" dirty="0" smtClean="0"/>
                      <a:t>т.р</a:t>
                    </a:r>
                    <a:r>
                      <a:rPr lang="ru-RU" dirty="0"/>
                      <a:t>.</a:t>
                    </a:r>
                  </a:p>
                </c:rich>
              </c:tx>
              <c:dLblPos val="bestFit"/>
            </c:dLbl>
            <c:dLbl>
              <c:idx val="18"/>
              <c:layout>
                <c:manualLayout>
                  <c:x val="-0.14191478778705177"/>
                  <c:y val="2.010851663263797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 </a:t>
                    </a:r>
                    <a:endParaRPr lang="ru-RU" dirty="0" smtClean="0"/>
                  </a:p>
                  <a:p>
                    <a:r>
                      <a:rPr lang="ru-RU" dirty="0" smtClean="0"/>
                      <a:t>51</a:t>
                    </a:r>
                    <a:r>
                      <a:rPr lang="ru-RU" baseline="0" dirty="0" smtClean="0"/>
                      <a:t> 312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19"/>
              <c:layout>
                <c:manualLayout>
                  <c:x val="-0.18707180035863619"/>
                  <c:y val="-4.034889294429159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Физ. культура и спорт
 </a:t>
                    </a:r>
                    <a:r>
                      <a:rPr lang="ru-RU" dirty="0" smtClean="0"/>
                      <a:t>7</a:t>
                    </a:r>
                    <a:r>
                      <a:rPr lang="ru-RU" baseline="0" dirty="0" smtClean="0"/>
                      <a:t> 528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20"/>
              <c:layout>
                <c:manualLayout>
                  <c:x val="-0.21999762586268867"/>
                  <c:y val="-0.1326915261837696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Средства массовой
информации
 </a:t>
                    </a:r>
                    <a:r>
                      <a:rPr lang="ru-RU" dirty="0" smtClean="0"/>
                      <a:t>330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dLbl>
              <c:idx val="21"/>
              <c:layout>
                <c:manualLayout>
                  <c:x val="-0.2307491885650142"/>
                  <c:y val="-0.2396756488264404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Муниципальный 
долг 
</a:t>
                    </a:r>
                    <a:r>
                      <a:rPr lang="ru-RU" dirty="0" smtClean="0"/>
                      <a:t>6 </a:t>
                    </a:r>
                    <a:r>
                      <a:rPr lang="ru-RU" dirty="0"/>
                      <a:t>т.р.</a:t>
                    </a:r>
                  </a:p>
                </c:rich>
              </c:tx>
              <c:dLblPos val="bestFit"/>
            </c:dLbl>
            <c:spPr>
              <a:noFill/>
              <a:ln w="22924">
                <a:noFill/>
              </a:ln>
            </c:spPr>
            <c:txPr>
              <a:bodyPr/>
              <a:lstStyle/>
              <a:p>
                <a:pPr>
                  <a:defRPr sz="790" b="1" i="0" u="none" strike="noStrike" baseline="0">
                    <a:solidFill>
                      <a:srgbClr val="003366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Sheet1!$B$1:$W$1</c:f>
              <c:strCache>
                <c:ptCount val="22"/>
                <c:pt idx="0">
                  <c:v>Аппарат управления</c:v>
                </c:pt>
                <c:pt idx="1">
                  <c:v>Представ. Орган</c:v>
                </c:pt>
                <c:pt idx="2">
                  <c:v>Судебная власть</c:v>
                </c:pt>
                <c:pt idx="3">
                  <c:v>Финанс. Отдел и Контр. орган</c:v>
                </c:pt>
                <c:pt idx="4">
                  <c:v>Выборы</c:v>
                </c:pt>
                <c:pt idx="5">
                  <c:v>Другие общегос.вопросы </c:v>
                </c:pt>
                <c:pt idx="6">
                  <c:v>Первичный воинский учет</c:v>
                </c:pt>
                <c:pt idx="7">
                  <c:v>Защита населения от ЧС</c:v>
                </c:pt>
                <c:pt idx="8">
                  <c:v>Обеспеч. Пожарн. Безопасн</c:v>
                </c:pt>
                <c:pt idx="9">
                  <c:v>Др воп в обл нац без и правоохран деят</c:v>
                </c:pt>
                <c:pt idx="10">
                  <c:v>Селькое хозяйство </c:v>
                </c:pt>
                <c:pt idx="11">
                  <c:v>Дорожное  хозяйство</c:v>
                </c:pt>
                <c:pt idx="12">
                  <c:v>Связь и информатика</c:v>
                </c:pt>
                <c:pt idx="13">
                  <c:v>Др. вопросы в обл. нац. экономики</c:v>
                </c:pt>
                <c:pt idx="14">
                  <c:v>ЖКХ</c:v>
                </c:pt>
                <c:pt idx="15">
                  <c:v>Охрана окружающей среды</c:v>
                </c:pt>
                <c:pt idx="16">
                  <c:v>Образование</c:v>
                </c:pt>
                <c:pt idx="17">
                  <c:v>Культура</c:v>
                </c:pt>
                <c:pt idx="18">
                  <c:v>Социальная политика</c:v>
                </c:pt>
                <c:pt idx="19">
                  <c:v>Физ. культура и спорт</c:v>
                </c:pt>
                <c:pt idx="20">
                  <c:v>СМИ</c:v>
                </c:pt>
                <c:pt idx="21">
                  <c:v>Муниципальный долг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22"/>
                <c:pt idx="0" formatCode="#,##0">
                  <c:v>23458</c:v>
                </c:pt>
                <c:pt idx="1">
                  <c:v>892</c:v>
                </c:pt>
                <c:pt idx="2">
                  <c:v>39</c:v>
                </c:pt>
                <c:pt idx="3">
                  <c:v>9128</c:v>
                </c:pt>
                <c:pt idx="4">
                  <c:v>1532</c:v>
                </c:pt>
                <c:pt idx="5">
                  <c:v>11525</c:v>
                </c:pt>
                <c:pt idx="6">
                  <c:v>626</c:v>
                </c:pt>
                <c:pt idx="7">
                  <c:v>247</c:v>
                </c:pt>
                <c:pt idx="8">
                  <c:v>75868</c:v>
                </c:pt>
                <c:pt idx="9">
                  <c:v>176</c:v>
                </c:pt>
                <c:pt idx="10">
                  <c:v>276</c:v>
                </c:pt>
                <c:pt idx="11">
                  <c:v>48630</c:v>
                </c:pt>
                <c:pt idx="12">
                  <c:v>1538</c:v>
                </c:pt>
                <c:pt idx="13">
                  <c:v>1197</c:v>
                </c:pt>
                <c:pt idx="14" formatCode="#,##0">
                  <c:v>162914</c:v>
                </c:pt>
                <c:pt idx="15">
                  <c:v>2140</c:v>
                </c:pt>
                <c:pt idx="16">
                  <c:v>381786</c:v>
                </c:pt>
                <c:pt idx="17" formatCode="#,##0">
                  <c:v>67650</c:v>
                </c:pt>
                <c:pt idx="18" formatCode="#,##0">
                  <c:v>51312</c:v>
                </c:pt>
                <c:pt idx="19">
                  <c:v>7528</c:v>
                </c:pt>
                <c:pt idx="20">
                  <c:v>330</c:v>
                </c:pt>
                <c:pt idx="21">
                  <c:v>6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11462">
          <a:solidFill>
            <a:srgbClr val="FFFFFF"/>
          </a:solidFill>
          <a:prstDash val="solid"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857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autoTitleDeleted val="1"/>
    <c:plotArea>
      <c:layout>
        <c:manualLayout>
          <c:layoutTarget val="inner"/>
          <c:xMode val="edge"/>
          <c:yMode val="edge"/>
          <c:x val="0.28927367892736788"/>
          <c:y val="0.19950500182499331"/>
          <c:w val="0.54987523580649611"/>
          <c:h val="0.648444511422557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explosion val="19"/>
          <c:dLbls>
            <c:dLbl>
              <c:idx val="0"/>
              <c:layout>
                <c:manualLayout>
                  <c:x val="-1.7662307800713543E-2"/>
                  <c:y val="-0.14997420593739336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подраздел 0701</a:t>
                    </a:r>
                  </a:p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Содержание детских </a:t>
                    </a:r>
                  </a:p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садов</a:t>
                    </a:r>
                  </a:p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141 137 тыс.руб</a:t>
                    </a:r>
                    <a:r>
                      <a:rPr lang="ru-RU" sz="1000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.</a:t>
                    </a:r>
                  </a:p>
                </c:rich>
              </c:tx>
              <c:spPr/>
              <c:showVal val="1"/>
              <c:showSerName val="1"/>
            </c:dLbl>
            <c:dLbl>
              <c:idx val="1"/>
              <c:layout>
                <c:manualLayout>
                  <c:x val="-7.9353364831889109E-2"/>
                  <c:y val="-3.2915629270347836E-2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подраздел 0702 </a:t>
                    </a: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Содержание </a:t>
                    </a:r>
                    <a:r>
                      <a:rPr lang="ru-RU" sz="1000" b="0" i="1" baseline="0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общеобразовате</a:t>
                    </a: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sz="1000" b="0" i="1" baseline="0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льных</a:t>
                    </a: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школ </a:t>
                    </a:r>
                  </a:p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137 364тыс.руб.</a:t>
                    </a:r>
                    <a:endParaRPr lang="ru-RU" sz="1000" b="0" i="1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2"/>
              <c:layout>
                <c:manualLayout>
                  <c:x val="-2.0877527734304579E-2"/>
                  <c:y val="-2.4859244233054012E-3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подраздел 0703 </a:t>
                    </a: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Дополнительное образование    </a:t>
                    </a:r>
                  </a:p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 (ДЮЦ.ДШИ) </a:t>
                    </a:r>
                  </a:p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29 583тыс.руб</a:t>
                    </a:r>
                    <a:r>
                      <a:rPr lang="ru-RU" sz="1000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.</a:t>
                    </a:r>
                    <a:endParaRPr lang="ru-RU" sz="1000" b="1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3"/>
              <c:layout>
                <c:manualLayout>
                  <c:x val="-6.0836837980236251E-2"/>
                  <c:y val="-3.8466591723267517E-2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подраздел 0709 </a:t>
                    </a: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Управление образования, </a:t>
                    </a:r>
                  </a:p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ЦХЭО  </a:t>
                    </a:r>
                  </a:p>
                  <a:p>
                    <a:pPr>
                      <a:defRPr sz="1000" b="1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63 694 тыс.руб</a:t>
                    </a:r>
                    <a:r>
                      <a:rPr lang="ru-RU" sz="1000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.</a:t>
                    </a:r>
                    <a:endParaRPr lang="ru-RU" sz="1000" b="1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4"/>
              <c:layout>
                <c:manualLayout>
                  <c:x val="4.1329491201914734E-3"/>
                  <c:y val="-7.3818033320717513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подраздел 0707</a:t>
                    </a:r>
                  </a:p>
                  <a:p>
                    <a:pPr>
                      <a:defRPr sz="1000" b="1" i="0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Молодежная политика</a:t>
                    </a:r>
                  </a:p>
                  <a:p>
                    <a:pPr>
                      <a:defRPr sz="1000" b="1" i="0" baseline="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10 008 тыс.руб.</a:t>
                    </a:r>
                    <a:endParaRPr lang="ru-RU" sz="1000" b="0" i="1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5"/>
              <c:layout>
                <c:manualLayout>
                  <c:x val="9.227667302077068E-2"/>
                  <c:y val="-2.0828409440244239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rgbClr val="002060"/>
                        </a:solidFill>
                      </a:rPr>
                      <a:t>подраздел 0707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Молодежная политика и оздоровление детей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        9 121 тыс.руб.</a:t>
                    </a:r>
                    <a:endParaRPr lang="ru-RU" sz="1000" b="0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txPr>
              <a:bodyPr/>
              <a:lstStyle/>
              <a:p>
                <a:pPr>
                  <a:defRPr sz="1000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SerName val="1"/>
            <c:showLeaderLines val="1"/>
          </c:dLbls>
          <c:cat>
            <c:strRef>
              <c:f>Лист1!$A$2:$A$7</c:f>
              <c:strCache>
                <c:ptCount val="5"/>
                <c:pt idx="0">
                  <c:v>Детские сады</c:v>
                </c:pt>
                <c:pt idx="1">
                  <c:v>Школы</c:v>
                </c:pt>
                <c:pt idx="2">
                  <c:v>Дополнительное образование</c:v>
                </c:pt>
                <c:pt idx="3">
                  <c:v>Прочие учреждения</c:v>
                </c:pt>
                <c:pt idx="4">
                  <c:v>Молодежная поитика и оздоровление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141137</c:v>
                </c:pt>
                <c:pt idx="1">
                  <c:v>137364</c:v>
                </c:pt>
                <c:pt idx="2">
                  <c:v>29583</c:v>
                </c:pt>
                <c:pt idx="3" formatCode="General">
                  <c:v>63694</c:v>
                </c:pt>
                <c:pt idx="4" formatCode="General">
                  <c:v>10008</c:v>
                </c:pt>
              </c:numCache>
            </c:numRef>
          </c:val>
        </c:ser>
        <c:firstSliceAng val="0"/>
      </c:pieChart>
      <c:spPr>
        <a:noFill/>
      </c:spPr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 (тыс.руб.)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</c:spPr>
          <c:cat>
            <c:strRef>
              <c:f>Лист1!$A$2:$A$3</c:f>
              <c:strCache>
                <c:ptCount val="2"/>
                <c:pt idx="0">
                  <c:v>на 01.01.2022 года</c:v>
                </c:pt>
                <c:pt idx="1">
                  <c:v>на 01.01.2023 года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6550</c:v>
                </c:pt>
                <c:pt idx="1">
                  <c:v>24707</c:v>
                </c:pt>
              </c:numCache>
            </c:numRef>
          </c:val>
        </c:ser>
        <c:overlap val="100"/>
        <c:axId val="161368320"/>
        <c:axId val="161374208"/>
      </c:barChart>
      <c:catAx>
        <c:axId val="161368320"/>
        <c:scaling>
          <c:orientation val="minMax"/>
        </c:scaling>
        <c:axPos val="b"/>
        <c:tickLblPos val="nextTo"/>
        <c:crossAx val="161374208"/>
        <c:crosses val="autoZero"/>
        <c:auto val="1"/>
        <c:lblAlgn val="ctr"/>
        <c:lblOffset val="100"/>
      </c:catAx>
      <c:valAx>
        <c:axId val="16137420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aseline="0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161368320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400" baseline="0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</c:chart>
  <c:txPr>
    <a:bodyPr/>
    <a:lstStyle/>
    <a:p>
      <a:pPr>
        <a:defRPr sz="1800" b="1" i="0" baseline="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BA00E-F8C9-487D-864B-71B2F2CDC749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726474-5A48-4C04-9D69-163CE42C8E26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содержание городского Дворца культуры    и   СКСК  п.Половинный – 23 610 тыс.рублей 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3324700-B1D9-49B1-B3DF-501709411537}" type="parTrans" cxnId="{A1310A70-2646-4E9F-8513-AED50DF0A8E3}">
      <dgm:prSet/>
      <dgm:spPr/>
      <dgm:t>
        <a:bodyPr/>
        <a:lstStyle/>
        <a:p>
          <a:endParaRPr lang="ru-RU"/>
        </a:p>
      </dgm:t>
    </dgm:pt>
    <dgm:pt modelId="{B27959D0-6F23-4120-B579-2189E9C021BA}" type="sibTrans" cxnId="{A1310A70-2646-4E9F-8513-AED50DF0A8E3}">
      <dgm:prSet/>
      <dgm:spPr/>
      <dgm:t>
        <a:bodyPr/>
        <a:lstStyle/>
        <a:p>
          <a:endParaRPr lang="ru-RU"/>
        </a:p>
      </dgm:t>
    </dgm:pt>
    <dgm:pt modelId="{946A362B-4D8F-4569-AD95-3C1EE2DAC8A4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b="1" baseline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содержание  библиотеки  - 6 708 тыс.рублей</a:t>
          </a:r>
          <a:endParaRPr lang="ru-RU" sz="1400" b="1" baseline="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89C847-486E-44DB-8C42-64BE40E91127}" type="parTrans" cxnId="{DF410F09-47A9-4397-B4D5-65B81B50E3E6}">
      <dgm:prSet/>
      <dgm:spPr/>
      <dgm:t>
        <a:bodyPr/>
        <a:lstStyle/>
        <a:p>
          <a:endParaRPr lang="ru-RU"/>
        </a:p>
      </dgm:t>
    </dgm:pt>
    <dgm:pt modelId="{62E89DD6-98DE-4BD0-A467-E5EEE0118444}" type="sibTrans" cxnId="{DF410F09-47A9-4397-B4D5-65B81B50E3E6}">
      <dgm:prSet/>
      <dgm:spPr/>
      <dgm:t>
        <a:bodyPr/>
        <a:lstStyle/>
        <a:p>
          <a:endParaRPr lang="ru-RU"/>
        </a:p>
      </dgm:t>
    </dgm:pt>
    <dgm:pt modelId="{38E633CC-EE9A-443E-AA63-54B58C9F8250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содержание музея – 4 463 тыс.рублей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6687E54-FBE3-4912-84A2-B8DD9C0F2ED6}" type="parTrans" cxnId="{23493C11-3004-40CB-BDF7-B0EEC4FD8FE7}">
      <dgm:prSet/>
      <dgm:spPr/>
      <dgm:t>
        <a:bodyPr/>
        <a:lstStyle/>
        <a:p>
          <a:endParaRPr lang="ru-RU"/>
        </a:p>
      </dgm:t>
    </dgm:pt>
    <dgm:pt modelId="{696BD247-E1B7-43D3-8FF9-F6CA1FC46A68}" type="sibTrans" cxnId="{23493C11-3004-40CB-BDF7-B0EEC4FD8FE7}">
      <dgm:prSet/>
      <dgm:spPr/>
      <dgm:t>
        <a:bodyPr/>
        <a:lstStyle/>
        <a:p>
          <a:endParaRPr lang="ru-RU"/>
        </a:p>
      </dgm:t>
    </dgm:pt>
    <dgm:pt modelId="{8B73CC48-74C3-4ABA-9CE6-1F079355999C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содержание Управления культуры, спорта и молодежной политики  -      3 105 тыс.рублей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500ED59-24A0-4009-B9D3-9927BE3D9BBA}" type="parTrans" cxnId="{D64CD2BF-ED09-4E05-88DA-96D7688D203A}">
      <dgm:prSet/>
      <dgm:spPr/>
      <dgm:t>
        <a:bodyPr/>
        <a:lstStyle/>
        <a:p>
          <a:endParaRPr lang="ru-RU"/>
        </a:p>
      </dgm:t>
    </dgm:pt>
    <dgm:pt modelId="{80091B11-2C4D-4801-B98B-F80E4F49A98B}" type="sibTrans" cxnId="{D64CD2BF-ED09-4E05-88DA-96D7688D203A}">
      <dgm:prSet/>
      <dgm:spPr/>
      <dgm:t>
        <a:bodyPr/>
        <a:lstStyle/>
        <a:p>
          <a:endParaRPr lang="ru-RU"/>
        </a:p>
      </dgm:t>
    </dgm:pt>
    <dgm:pt modelId="{14D8A8CC-B7DF-4ACB-8798-170E18E60E26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содержание  Централизованной бухгалтерии –  4 827 тыс.рублей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3779F7B-1717-4BF8-AE34-DC955D41FA5D}" type="parTrans" cxnId="{5BD0FAA2-ADDB-4149-AC06-ACB8191EFF90}">
      <dgm:prSet/>
      <dgm:spPr/>
      <dgm:t>
        <a:bodyPr/>
        <a:lstStyle/>
        <a:p>
          <a:endParaRPr lang="ru-RU"/>
        </a:p>
      </dgm:t>
    </dgm:pt>
    <dgm:pt modelId="{1A13E58E-D383-48E4-A559-2B0D7130CA51}" type="sibTrans" cxnId="{5BD0FAA2-ADDB-4149-AC06-ACB8191EFF90}">
      <dgm:prSet/>
      <dgm:spPr/>
      <dgm:t>
        <a:bodyPr/>
        <a:lstStyle/>
        <a:p>
          <a:endParaRPr lang="ru-RU"/>
        </a:p>
      </dgm:t>
    </dgm:pt>
    <dgm:pt modelId="{0FE06390-EF85-4388-9C45-7307D85F555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="1" u="none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 подразделу 0801 «Культура»  расходы  составили  59 718 тыс. рублей из них:  </a:t>
          </a:r>
          <a:endParaRPr lang="ru-RU" sz="1400" b="1" u="none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F5B2B66-4C36-4C30-90E8-0D9F5023DACE}" type="parTrans" cxnId="{02ABD225-9915-4031-B4B2-A8437CF61B8D}">
      <dgm:prSet/>
      <dgm:spPr/>
      <dgm:t>
        <a:bodyPr/>
        <a:lstStyle/>
        <a:p>
          <a:endParaRPr lang="ru-RU"/>
        </a:p>
      </dgm:t>
    </dgm:pt>
    <dgm:pt modelId="{47DFFEB6-C001-4133-BD52-7D137F779DAC}" type="sibTrans" cxnId="{02ABD225-9915-4031-B4B2-A8437CF61B8D}">
      <dgm:prSet/>
      <dgm:spPr/>
      <dgm:t>
        <a:bodyPr/>
        <a:lstStyle/>
        <a:p>
          <a:endParaRPr lang="ru-RU"/>
        </a:p>
      </dgm:t>
    </dgm:pt>
    <dgm:pt modelId="{105F6C87-5100-4B90-A65F-07BA2FAC387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="1" u="none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 подразделу 0804 «Другие  вопросы в области культуры»  расходы составили 7 932 тыс.рублей, из них:</a:t>
          </a:r>
          <a:endParaRPr lang="ru-RU" sz="1400" b="1" u="none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111EFE5-73C1-4173-9954-9CA7E6EBA7E4}" type="parTrans" cxnId="{6138AE58-9841-44DA-8A85-BB421CCAE008}">
      <dgm:prSet/>
      <dgm:spPr/>
      <dgm:t>
        <a:bodyPr/>
        <a:lstStyle/>
        <a:p>
          <a:endParaRPr lang="ru-RU"/>
        </a:p>
      </dgm:t>
    </dgm:pt>
    <dgm:pt modelId="{2E27FBE1-97E8-48C8-8C3B-A5FA6F42BE24}" type="sibTrans" cxnId="{6138AE58-9841-44DA-8A85-BB421CCAE008}">
      <dgm:prSet/>
      <dgm:spPr/>
      <dgm:t>
        <a:bodyPr/>
        <a:lstStyle/>
        <a:p>
          <a:endParaRPr lang="ru-RU"/>
        </a:p>
      </dgm:t>
    </dgm:pt>
    <dgm:pt modelId="{D908189C-EDFC-4A18-AA71-D7F30ED31829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мероприятия в области культуры  - 24 937 тыс.рублей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CCF2726D-6395-4B68-835C-00C65809CB34}" type="parTrans" cxnId="{2ECA73DB-4BFB-4D87-B0C3-6DFF8B4A5D37}">
      <dgm:prSet/>
      <dgm:spPr/>
      <dgm:t>
        <a:bodyPr/>
        <a:lstStyle/>
        <a:p>
          <a:endParaRPr lang="ru-RU"/>
        </a:p>
      </dgm:t>
    </dgm:pt>
    <dgm:pt modelId="{6A691AEE-EE5A-4C63-9CCC-9740BC1E812B}" type="sibTrans" cxnId="{2ECA73DB-4BFB-4D87-B0C3-6DFF8B4A5D37}">
      <dgm:prSet/>
      <dgm:spPr/>
      <dgm:t>
        <a:bodyPr/>
        <a:lstStyle/>
        <a:p>
          <a:endParaRPr lang="ru-RU"/>
        </a:p>
      </dgm:t>
    </dgm:pt>
    <dgm:pt modelId="{628C6738-EE55-4AD4-AE27-792E9B7502F6}" type="pres">
      <dgm:prSet presAssocID="{FD0BA00E-F8C9-487D-864B-71B2F2CDC7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0E36C-6A60-47E1-8BE3-271E50E41420}" type="pres">
      <dgm:prSet presAssocID="{0FE06390-EF85-4388-9C45-7307D85F5550}" presName="parentLin" presStyleCnt="0"/>
      <dgm:spPr/>
    </dgm:pt>
    <dgm:pt modelId="{28A428FC-0F92-4793-B2BF-CAD06852ED84}" type="pres">
      <dgm:prSet presAssocID="{0FE06390-EF85-4388-9C45-7307D85F5550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8EBD90EA-C178-4044-87DD-15B3C7C25D06}" type="pres">
      <dgm:prSet presAssocID="{0FE06390-EF85-4388-9C45-7307D85F5550}" presName="parentText" presStyleLbl="node1" presStyleIdx="0" presStyleCnt="8" custScaleX="141033" custScaleY="165413" custLinFactNeighborX="40005" custLinFactNeighborY="77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005B9-5105-45B0-A863-0E015374422C}" type="pres">
      <dgm:prSet presAssocID="{0FE06390-EF85-4388-9C45-7307D85F5550}" presName="negativeSpace" presStyleCnt="0"/>
      <dgm:spPr/>
    </dgm:pt>
    <dgm:pt modelId="{CF5DAE32-ED2A-48F7-BA0E-5F0E76E393A9}" type="pres">
      <dgm:prSet presAssocID="{0FE06390-EF85-4388-9C45-7307D85F5550}" presName="childText" presStyleLbl="conFgAcc1" presStyleIdx="0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BE0E4776-D44E-4C23-B000-A2F6F1038F56}" type="pres">
      <dgm:prSet presAssocID="{47DFFEB6-C001-4133-BD52-7D137F779DAC}" presName="spaceBetweenRectangles" presStyleCnt="0"/>
      <dgm:spPr/>
    </dgm:pt>
    <dgm:pt modelId="{C402DE6F-8A60-4556-AD32-AF24577463FB}" type="pres">
      <dgm:prSet presAssocID="{60726474-5A48-4C04-9D69-163CE42C8E26}" presName="parentLin" presStyleCnt="0"/>
      <dgm:spPr/>
    </dgm:pt>
    <dgm:pt modelId="{B99E2E96-86C4-46CF-9C3A-B3434A333E2F}" type="pres">
      <dgm:prSet presAssocID="{60726474-5A48-4C04-9D69-163CE42C8E26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E49AF4FD-3E75-46B3-B4A3-0AFEB6ED8591}" type="pres">
      <dgm:prSet presAssocID="{60726474-5A48-4C04-9D69-163CE42C8E26}" presName="parentText" presStyleLbl="node1" presStyleIdx="1" presStyleCnt="8" custScaleX="142857" custScaleY="105553" custLinFactNeighborX="3093" custLinFactNeighborY="-27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11527-8613-4E76-936F-9DB113992F8F}" type="pres">
      <dgm:prSet presAssocID="{60726474-5A48-4C04-9D69-163CE42C8E26}" presName="negativeSpace" presStyleCnt="0"/>
      <dgm:spPr/>
    </dgm:pt>
    <dgm:pt modelId="{E4DD3B26-F13B-4E8C-BCCA-844D77356DF6}" type="pres">
      <dgm:prSet presAssocID="{60726474-5A48-4C04-9D69-163CE42C8E26}" presName="childText" presStyleLbl="conFgAcc1" presStyleIdx="1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F06D305-D2BF-4DEB-8813-7666DB5D78A2}" type="pres">
      <dgm:prSet presAssocID="{B27959D0-6F23-4120-B579-2189E9C021BA}" presName="spaceBetweenRectangles" presStyleCnt="0"/>
      <dgm:spPr/>
    </dgm:pt>
    <dgm:pt modelId="{EDA09020-16B5-42E9-B3EC-4B4E42506399}" type="pres">
      <dgm:prSet presAssocID="{946A362B-4D8F-4569-AD95-3C1EE2DAC8A4}" presName="parentLin" presStyleCnt="0"/>
      <dgm:spPr/>
    </dgm:pt>
    <dgm:pt modelId="{CF9AD7AB-5F80-43B5-8E35-E5B46944DB11}" type="pres">
      <dgm:prSet presAssocID="{946A362B-4D8F-4569-AD95-3C1EE2DAC8A4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7AD8D984-095C-46BB-BD44-FB58E40502FB}" type="pres">
      <dgm:prSet presAssocID="{946A362B-4D8F-4569-AD95-3C1EE2DAC8A4}" presName="parentText" presStyleLbl="node1" presStyleIdx="2" presStyleCnt="8" custScaleX="142857" custScaleY="105743" custLinFactNeighborY="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F0E4-3221-4767-89DF-452B88766B1F}" type="pres">
      <dgm:prSet presAssocID="{946A362B-4D8F-4569-AD95-3C1EE2DAC8A4}" presName="negativeSpace" presStyleCnt="0"/>
      <dgm:spPr/>
    </dgm:pt>
    <dgm:pt modelId="{1ECCE6F8-9353-46FD-83A0-4D2C91203298}" type="pres">
      <dgm:prSet presAssocID="{946A362B-4D8F-4569-AD95-3C1EE2DAC8A4}" presName="childText" presStyleLbl="conFgAcc1" presStyleIdx="2" presStyleCnt="8" custLinFactNeighborX="0" custLinFactNeighborY="-53360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CD1C105-1801-408B-ABAF-14F1B002AC8E}" type="pres">
      <dgm:prSet presAssocID="{62E89DD6-98DE-4BD0-A467-E5EEE0118444}" presName="spaceBetweenRectangles" presStyleCnt="0"/>
      <dgm:spPr/>
    </dgm:pt>
    <dgm:pt modelId="{93249075-DA5B-46ED-B508-6F37DBCB77A9}" type="pres">
      <dgm:prSet presAssocID="{38E633CC-EE9A-443E-AA63-54B58C9F8250}" presName="parentLin" presStyleCnt="0"/>
      <dgm:spPr/>
    </dgm:pt>
    <dgm:pt modelId="{AB159733-9396-47BD-9676-3206FF90D326}" type="pres">
      <dgm:prSet presAssocID="{38E633CC-EE9A-443E-AA63-54B58C9F8250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B93B902D-BF35-4608-ACDF-65E637047E58}" type="pres">
      <dgm:prSet presAssocID="{38E633CC-EE9A-443E-AA63-54B58C9F8250}" presName="parentText" presStyleLbl="node1" presStyleIdx="3" presStyleCnt="8" custScaleX="142857" custScaleY="113999" custLinFactNeighborX="515" custLinFactNeighborY="4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D0C5C-E6CC-4B45-8C01-C1DA1144A696}" type="pres">
      <dgm:prSet presAssocID="{38E633CC-EE9A-443E-AA63-54B58C9F8250}" presName="negativeSpace" presStyleCnt="0"/>
      <dgm:spPr/>
    </dgm:pt>
    <dgm:pt modelId="{6EA6A4EA-A2B9-4133-AA1C-FE24CCAD09A8}" type="pres">
      <dgm:prSet presAssocID="{38E633CC-EE9A-443E-AA63-54B58C9F8250}" presName="childText" presStyleLbl="conFgAcc1" presStyleIdx="3" presStyleCnt="8" custLinFactNeighborY="64877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71A660AC-935F-48EC-AE53-274451B7EE4E}" type="pres">
      <dgm:prSet presAssocID="{696BD247-E1B7-43D3-8FF9-F6CA1FC46A68}" presName="spaceBetweenRectangles" presStyleCnt="0"/>
      <dgm:spPr/>
    </dgm:pt>
    <dgm:pt modelId="{5656209B-A9A1-4D9F-89E8-887672D47AEA}" type="pres">
      <dgm:prSet presAssocID="{D908189C-EDFC-4A18-AA71-D7F30ED31829}" presName="parentLin" presStyleCnt="0"/>
      <dgm:spPr/>
    </dgm:pt>
    <dgm:pt modelId="{3E35353B-AE8C-4194-A67A-3C862ADE25ED}" type="pres">
      <dgm:prSet presAssocID="{D908189C-EDFC-4A18-AA71-D7F30ED31829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69A99187-ED64-470F-ADB7-922962A0AFEC}" type="pres">
      <dgm:prSet presAssocID="{D908189C-EDFC-4A18-AA71-D7F30ED31829}" presName="parentText" presStyleLbl="node1" presStyleIdx="4" presStyleCnt="8" custScaleX="142857" custLinFactNeighborX="515" custLinFactNeighborY="139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B956E-F7F2-4FE7-9A6C-08D6AFE4BF4D}" type="pres">
      <dgm:prSet presAssocID="{D908189C-EDFC-4A18-AA71-D7F30ED31829}" presName="negativeSpace" presStyleCnt="0"/>
      <dgm:spPr/>
    </dgm:pt>
    <dgm:pt modelId="{96A46C08-BC0F-4C33-AA28-79C6CDE93E5B}" type="pres">
      <dgm:prSet presAssocID="{D908189C-EDFC-4A18-AA71-D7F30ED31829}" presName="childText" presStyleLbl="conFgAcc1" presStyleIdx="4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1C5CC407-0BA1-4153-AF0F-BED3A3D91EAC}" type="pres">
      <dgm:prSet presAssocID="{6A691AEE-EE5A-4C63-9CCC-9740BC1E812B}" presName="spaceBetweenRectangles" presStyleCnt="0"/>
      <dgm:spPr/>
    </dgm:pt>
    <dgm:pt modelId="{BA2356ED-5BD8-4AFA-BF72-469C5B35F281}" type="pres">
      <dgm:prSet presAssocID="{105F6C87-5100-4B90-A65F-07BA2FAC3871}" presName="parentLin" presStyleCnt="0"/>
      <dgm:spPr/>
    </dgm:pt>
    <dgm:pt modelId="{3FE48BD3-F1D2-48B5-AD4F-A49212357FFE}" type="pres">
      <dgm:prSet presAssocID="{105F6C87-5100-4B90-A65F-07BA2FAC3871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D687E0DA-F7D7-4285-840D-A9280DCDC65E}" type="pres">
      <dgm:prSet presAssocID="{105F6C87-5100-4B90-A65F-07BA2FAC3871}" presName="parentText" presStyleLbl="node1" presStyleIdx="5" presStyleCnt="8" custScaleX="142857" custScaleY="147165" custLinFactNeighborX="515" custLinFactNeighborY="130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36219-58B5-47FE-93FB-A9445CBD455D}" type="pres">
      <dgm:prSet presAssocID="{105F6C87-5100-4B90-A65F-07BA2FAC3871}" presName="negativeSpace" presStyleCnt="0"/>
      <dgm:spPr/>
    </dgm:pt>
    <dgm:pt modelId="{825EDC84-9728-4CE2-891A-F101B628957E}" type="pres">
      <dgm:prSet presAssocID="{105F6C87-5100-4B90-A65F-07BA2FAC3871}" presName="childText" presStyleLbl="conFgAcc1" presStyleIdx="5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017B87D3-7ACB-43D1-A094-BE084C06C0E5}" type="pres">
      <dgm:prSet presAssocID="{2E27FBE1-97E8-48C8-8C3B-A5FA6F42BE24}" presName="spaceBetweenRectangles" presStyleCnt="0"/>
      <dgm:spPr/>
    </dgm:pt>
    <dgm:pt modelId="{2365C171-D41A-4A58-924D-C116BDC8B984}" type="pres">
      <dgm:prSet presAssocID="{8B73CC48-74C3-4ABA-9CE6-1F079355999C}" presName="parentLin" presStyleCnt="0"/>
      <dgm:spPr/>
    </dgm:pt>
    <dgm:pt modelId="{6A188C97-6412-4463-9E8B-3A0B25DD72D5}" type="pres">
      <dgm:prSet presAssocID="{8B73CC48-74C3-4ABA-9CE6-1F079355999C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F8F320D3-88DE-447A-BF96-B19AF7F085BA}" type="pres">
      <dgm:prSet presAssocID="{8B73CC48-74C3-4ABA-9CE6-1F079355999C}" presName="parentText" presStyleLbl="node1" presStyleIdx="6" presStyleCnt="8" custScaleX="142857" custScaleY="1036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F7A1B-BF9C-4710-A828-525111206781}" type="pres">
      <dgm:prSet presAssocID="{8B73CC48-74C3-4ABA-9CE6-1F079355999C}" presName="negativeSpace" presStyleCnt="0"/>
      <dgm:spPr/>
    </dgm:pt>
    <dgm:pt modelId="{A17FCCEE-D9DA-491A-87CF-DB543455433D}" type="pres">
      <dgm:prSet presAssocID="{8B73CC48-74C3-4ABA-9CE6-1F079355999C}" presName="childText" presStyleLbl="conFgAcc1" presStyleIdx="6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3B5C7CC9-EC2E-49AE-8E85-1D160B33AAE2}" type="pres">
      <dgm:prSet presAssocID="{80091B11-2C4D-4801-B98B-F80E4F49A98B}" presName="spaceBetweenRectangles" presStyleCnt="0"/>
      <dgm:spPr/>
    </dgm:pt>
    <dgm:pt modelId="{05632C5C-1AA0-497A-8BF2-0FACC68E8C3D}" type="pres">
      <dgm:prSet presAssocID="{14D8A8CC-B7DF-4ACB-8798-170E18E60E26}" presName="parentLin" presStyleCnt="0"/>
      <dgm:spPr/>
    </dgm:pt>
    <dgm:pt modelId="{F314A991-5892-4E0C-9ECB-57C3F6F6D0C0}" type="pres">
      <dgm:prSet presAssocID="{14D8A8CC-B7DF-4ACB-8798-170E18E60E26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D640E60C-9945-4F37-8945-5259A53ACFA6}" type="pres">
      <dgm:prSet presAssocID="{14D8A8CC-B7DF-4ACB-8798-170E18E60E26}" presName="parentText" presStyleLbl="node1" presStyleIdx="7" presStyleCnt="8" custScaleX="142857" custScaleY="91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545E5-29ED-4FFA-A3AA-D1563F0C491D}" type="pres">
      <dgm:prSet presAssocID="{14D8A8CC-B7DF-4ACB-8798-170E18E60E26}" presName="negativeSpace" presStyleCnt="0"/>
      <dgm:spPr/>
    </dgm:pt>
    <dgm:pt modelId="{30988E61-E35F-417F-9E87-E38B54BBA62A}" type="pres">
      <dgm:prSet presAssocID="{14D8A8CC-B7DF-4ACB-8798-170E18E60E26}" presName="childText" presStyleLbl="conFgAcc1" presStyleIdx="7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</dgm:ptLst>
  <dgm:cxnLst>
    <dgm:cxn modelId="{23493C11-3004-40CB-BDF7-B0EEC4FD8FE7}" srcId="{FD0BA00E-F8C9-487D-864B-71B2F2CDC749}" destId="{38E633CC-EE9A-443E-AA63-54B58C9F8250}" srcOrd="3" destOrd="0" parTransId="{A6687E54-FBE3-4912-84A2-B8DD9C0F2ED6}" sibTransId="{696BD247-E1B7-43D3-8FF9-F6CA1FC46A68}"/>
    <dgm:cxn modelId="{02ABD225-9915-4031-B4B2-A8437CF61B8D}" srcId="{FD0BA00E-F8C9-487D-864B-71B2F2CDC749}" destId="{0FE06390-EF85-4388-9C45-7307D85F5550}" srcOrd="0" destOrd="0" parTransId="{FF5B2B66-4C36-4C30-90E8-0D9F5023DACE}" sibTransId="{47DFFEB6-C001-4133-BD52-7D137F779DAC}"/>
    <dgm:cxn modelId="{3E7A6651-21DE-4FC3-921B-EB933B642E66}" type="presOf" srcId="{14D8A8CC-B7DF-4ACB-8798-170E18E60E26}" destId="{F314A991-5892-4E0C-9ECB-57C3F6F6D0C0}" srcOrd="0" destOrd="0" presId="urn:microsoft.com/office/officeart/2005/8/layout/list1"/>
    <dgm:cxn modelId="{140F21FE-5009-4E80-8386-FB67F82B2333}" type="presOf" srcId="{14D8A8CC-B7DF-4ACB-8798-170E18E60E26}" destId="{D640E60C-9945-4F37-8945-5259A53ACFA6}" srcOrd="1" destOrd="0" presId="urn:microsoft.com/office/officeart/2005/8/layout/list1"/>
    <dgm:cxn modelId="{131DC30B-B282-4DEC-931E-EAECD83B6814}" type="presOf" srcId="{0FE06390-EF85-4388-9C45-7307D85F5550}" destId="{28A428FC-0F92-4793-B2BF-CAD06852ED84}" srcOrd="0" destOrd="0" presId="urn:microsoft.com/office/officeart/2005/8/layout/list1"/>
    <dgm:cxn modelId="{A1310A70-2646-4E9F-8513-AED50DF0A8E3}" srcId="{FD0BA00E-F8C9-487D-864B-71B2F2CDC749}" destId="{60726474-5A48-4C04-9D69-163CE42C8E26}" srcOrd="1" destOrd="0" parTransId="{43324700-B1D9-49B1-B3DF-501709411537}" sibTransId="{B27959D0-6F23-4120-B579-2189E9C021BA}"/>
    <dgm:cxn modelId="{DF410F09-47A9-4397-B4D5-65B81B50E3E6}" srcId="{FD0BA00E-F8C9-487D-864B-71B2F2CDC749}" destId="{946A362B-4D8F-4569-AD95-3C1EE2DAC8A4}" srcOrd="2" destOrd="0" parTransId="{F089C847-486E-44DB-8C42-64BE40E91127}" sibTransId="{62E89DD6-98DE-4BD0-A467-E5EEE0118444}"/>
    <dgm:cxn modelId="{9EE7757B-F103-453E-BC7E-ACF3F2594CDD}" type="presOf" srcId="{38E633CC-EE9A-443E-AA63-54B58C9F8250}" destId="{AB159733-9396-47BD-9676-3206FF90D326}" srcOrd="0" destOrd="0" presId="urn:microsoft.com/office/officeart/2005/8/layout/list1"/>
    <dgm:cxn modelId="{D64CD2BF-ED09-4E05-88DA-96D7688D203A}" srcId="{FD0BA00E-F8C9-487D-864B-71B2F2CDC749}" destId="{8B73CC48-74C3-4ABA-9CE6-1F079355999C}" srcOrd="6" destOrd="0" parTransId="{5500ED59-24A0-4009-B9D3-9927BE3D9BBA}" sibTransId="{80091B11-2C4D-4801-B98B-F80E4F49A98B}"/>
    <dgm:cxn modelId="{1933B335-AED0-48E2-90D1-9B7261E4357C}" type="presOf" srcId="{D908189C-EDFC-4A18-AA71-D7F30ED31829}" destId="{3E35353B-AE8C-4194-A67A-3C862ADE25ED}" srcOrd="0" destOrd="0" presId="urn:microsoft.com/office/officeart/2005/8/layout/list1"/>
    <dgm:cxn modelId="{1A12E26A-1D8E-4E89-8C21-5FEA42ACB814}" type="presOf" srcId="{946A362B-4D8F-4569-AD95-3C1EE2DAC8A4}" destId="{CF9AD7AB-5F80-43B5-8E35-E5B46944DB11}" srcOrd="0" destOrd="0" presId="urn:microsoft.com/office/officeart/2005/8/layout/list1"/>
    <dgm:cxn modelId="{2ECA73DB-4BFB-4D87-B0C3-6DFF8B4A5D37}" srcId="{FD0BA00E-F8C9-487D-864B-71B2F2CDC749}" destId="{D908189C-EDFC-4A18-AA71-D7F30ED31829}" srcOrd="4" destOrd="0" parTransId="{CCF2726D-6395-4B68-835C-00C65809CB34}" sibTransId="{6A691AEE-EE5A-4C63-9CCC-9740BC1E812B}"/>
    <dgm:cxn modelId="{362DF921-C08C-4173-A8C6-3A24DE7F6233}" type="presOf" srcId="{946A362B-4D8F-4569-AD95-3C1EE2DAC8A4}" destId="{7AD8D984-095C-46BB-BD44-FB58E40502FB}" srcOrd="1" destOrd="0" presId="urn:microsoft.com/office/officeart/2005/8/layout/list1"/>
    <dgm:cxn modelId="{BD5421F3-2A7A-442D-A8B3-AFBFA3315D18}" type="presOf" srcId="{8B73CC48-74C3-4ABA-9CE6-1F079355999C}" destId="{6A188C97-6412-4463-9E8B-3A0B25DD72D5}" srcOrd="0" destOrd="0" presId="urn:microsoft.com/office/officeart/2005/8/layout/list1"/>
    <dgm:cxn modelId="{07A903CF-815C-417F-929D-9764BDBE5A86}" type="presOf" srcId="{60726474-5A48-4C04-9D69-163CE42C8E26}" destId="{E49AF4FD-3E75-46B3-B4A3-0AFEB6ED8591}" srcOrd="1" destOrd="0" presId="urn:microsoft.com/office/officeart/2005/8/layout/list1"/>
    <dgm:cxn modelId="{5BD0FAA2-ADDB-4149-AC06-ACB8191EFF90}" srcId="{FD0BA00E-F8C9-487D-864B-71B2F2CDC749}" destId="{14D8A8CC-B7DF-4ACB-8798-170E18E60E26}" srcOrd="7" destOrd="0" parTransId="{53779F7B-1717-4BF8-AE34-DC955D41FA5D}" sibTransId="{1A13E58E-D383-48E4-A559-2B0D7130CA51}"/>
    <dgm:cxn modelId="{BE8A8093-5243-4A30-80C3-3300C626E5FB}" type="presOf" srcId="{38E633CC-EE9A-443E-AA63-54B58C9F8250}" destId="{B93B902D-BF35-4608-ACDF-65E637047E58}" srcOrd="1" destOrd="0" presId="urn:microsoft.com/office/officeart/2005/8/layout/list1"/>
    <dgm:cxn modelId="{D306F0E1-9327-482D-8B1C-C8DB7174082B}" type="presOf" srcId="{60726474-5A48-4C04-9D69-163CE42C8E26}" destId="{B99E2E96-86C4-46CF-9C3A-B3434A333E2F}" srcOrd="0" destOrd="0" presId="urn:microsoft.com/office/officeart/2005/8/layout/list1"/>
    <dgm:cxn modelId="{64FE5389-BB41-4F54-81EC-CA517C91E02A}" type="presOf" srcId="{105F6C87-5100-4B90-A65F-07BA2FAC3871}" destId="{D687E0DA-F7D7-4285-840D-A9280DCDC65E}" srcOrd="1" destOrd="0" presId="urn:microsoft.com/office/officeart/2005/8/layout/list1"/>
    <dgm:cxn modelId="{6138AE58-9841-44DA-8A85-BB421CCAE008}" srcId="{FD0BA00E-F8C9-487D-864B-71B2F2CDC749}" destId="{105F6C87-5100-4B90-A65F-07BA2FAC3871}" srcOrd="5" destOrd="0" parTransId="{F111EFE5-73C1-4173-9954-9CA7E6EBA7E4}" sibTransId="{2E27FBE1-97E8-48C8-8C3B-A5FA6F42BE24}"/>
    <dgm:cxn modelId="{1A9E755B-2F07-4EEC-803F-C0FED4F6FE41}" type="presOf" srcId="{D908189C-EDFC-4A18-AA71-D7F30ED31829}" destId="{69A99187-ED64-470F-ADB7-922962A0AFEC}" srcOrd="1" destOrd="0" presId="urn:microsoft.com/office/officeart/2005/8/layout/list1"/>
    <dgm:cxn modelId="{EA379DF9-008C-4106-B0CF-0B7DE9B806F9}" type="presOf" srcId="{105F6C87-5100-4B90-A65F-07BA2FAC3871}" destId="{3FE48BD3-F1D2-48B5-AD4F-A49212357FFE}" srcOrd="0" destOrd="0" presId="urn:microsoft.com/office/officeart/2005/8/layout/list1"/>
    <dgm:cxn modelId="{52FC72BC-6FEF-4D06-9835-E188F995BF48}" type="presOf" srcId="{FD0BA00E-F8C9-487D-864B-71B2F2CDC749}" destId="{628C6738-EE55-4AD4-AE27-792E9B7502F6}" srcOrd="0" destOrd="0" presId="urn:microsoft.com/office/officeart/2005/8/layout/list1"/>
    <dgm:cxn modelId="{D968E952-F92B-419B-8EB6-31014BBA5167}" type="presOf" srcId="{0FE06390-EF85-4388-9C45-7307D85F5550}" destId="{8EBD90EA-C178-4044-87DD-15B3C7C25D06}" srcOrd="1" destOrd="0" presId="urn:microsoft.com/office/officeart/2005/8/layout/list1"/>
    <dgm:cxn modelId="{467B3DC9-F8C8-48A5-9CBB-3F8360BEF725}" type="presOf" srcId="{8B73CC48-74C3-4ABA-9CE6-1F079355999C}" destId="{F8F320D3-88DE-447A-BF96-B19AF7F085BA}" srcOrd="1" destOrd="0" presId="urn:microsoft.com/office/officeart/2005/8/layout/list1"/>
    <dgm:cxn modelId="{2C5F82F3-07AE-4567-BF5F-25021BCFC94F}" type="presParOf" srcId="{628C6738-EE55-4AD4-AE27-792E9B7502F6}" destId="{F2E0E36C-6A60-47E1-8BE3-271E50E41420}" srcOrd="0" destOrd="0" presId="urn:microsoft.com/office/officeart/2005/8/layout/list1"/>
    <dgm:cxn modelId="{A141DBEB-0DF3-432B-A416-5ECCB651E63C}" type="presParOf" srcId="{F2E0E36C-6A60-47E1-8BE3-271E50E41420}" destId="{28A428FC-0F92-4793-B2BF-CAD06852ED84}" srcOrd="0" destOrd="0" presId="urn:microsoft.com/office/officeart/2005/8/layout/list1"/>
    <dgm:cxn modelId="{015140D2-6DB2-4DA9-90EC-A9D194F36DEF}" type="presParOf" srcId="{F2E0E36C-6A60-47E1-8BE3-271E50E41420}" destId="{8EBD90EA-C178-4044-87DD-15B3C7C25D06}" srcOrd="1" destOrd="0" presId="urn:microsoft.com/office/officeart/2005/8/layout/list1"/>
    <dgm:cxn modelId="{20D2663B-A065-40D0-AC16-A454DD324A9A}" type="presParOf" srcId="{628C6738-EE55-4AD4-AE27-792E9B7502F6}" destId="{9E7005B9-5105-45B0-A863-0E015374422C}" srcOrd="1" destOrd="0" presId="urn:microsoft.com/office/officeart/2005/8/layout/list1"/>
    <dgm:cxn modelId="{3657DC06-7FBC-418D-AA65-957B4F0C9B90}" type="presParOf" srcId="{628C6738-EE55-4AD4-AE27-792E9B7502F6}" destId="{CF5DAE32-ED2A-48F7-BA0E-5F0E76E393A9}" srcOrd="2" destOrd="0" presId="urn:microsoft.com/office/officeart/2005/8/layout/list1"/>
    <dgm:cxn modelId="{A376A616-1EC2-46B0-85D5-384D6CC1F56E}" type="presParOf" srcId="{628C6738-EE55-4AD4-AE27-792E9B7502F6}" destId="{BE0E4776-D44E-4C23-B000-A2F6F1038F56}" srcOrd="3" destOrd="0" presId="urn:microsoft.com/office/officeart/2005/8/layout/list1"/>
    <dgm:cxn modelId="{44B43AAF-E5FE-4515-838D-793325781768}" type="presParOf" srcId="{628C6738-EE55-4AD4-AE27-792E9B7502F6}" destId="{C402DE6F-8A60-4556-AD32-AF24577463FB}" srcOrd="4" destOrd="0" presId="urn:microsoft.com/office/officeart/2005/8/layout/list1"/>
    <dgm:cxn modelId="{B9BD0E4C-EAC8-4C0B-A581-6FE3B2CE8E2C}" type="presParOf" srcId="{C402DE6F-8A60-4556-AD32-AF24577463FB}" destId="{B99E2E96-86C4-46CF-9C3A-B3434A333E2F}" srcOrd="0" destOrd="0" presId="urn:microsoft.com/office/officeart/2005/8/layout/list1"/>
    <dgm:cxn modelId="{3A13099F-CC52-4BCB-8B76-BB15307A38EC}" type="presParOf" srcId="{C402DE6F-8A60-4556-AD32-AF24577463FB}" destId="{E49AF4FD-3E75-46B3-B4A3-0AFEB6ED8591}" srcOrd="1" destOrd="0" presId="urn:microsoft.com/office/officeart/2005/8/layout/list1"/>
    <dgm:cxn modelId="{E3CF5AF6-C54F-4311-8FB0-2973F57ED5D3}" type="presParOf" srcId="{628C6738-EE55-4AD4-AE27-792E9B7502F6}" destId="{B8B11527-8613-4E76-936F-9DB113992F8F}" srcOrd="5" destOrd="0" presId="urn:microsoft.com/office/officeart/2005/8/layout/list1"/>
    <dgm:cxn modelId="{7BC9FB06-5F81-4BCD-8D95-89343951197D}" type="presParOf" srcId="{628C6738-EE55-4AD4-AE27-792E9B7502F6}" destId="{E4DD3B26-F13B-4E8C-BCCA-844D77356DF6}" srcOrd="6" destOrd="0" presId="urn:microsoft.com/office/officeart/2005/8/layout/list1"/>
    <dgm:cxn modelId="{3DF92F6D-FD84-4DEF-B575-F90F314FD2FE}" type="presParOf" srcId="{628C6738-EE55-4AD4-AE27-792E9B7502F6}" destId="{FF06D305-D2BF-4DEB-8813-7666DB5D78A2}" srcOrd="7" destOrd="0" presId="urn:microsoft.com/office/officeart/2005/8/layout/list1"/>
    <dgm:cxn modelId="{4C102DBC-B0A7-4636-B332-5A7CBA3B7576}" type="presParOf" srcId="{628C6738-EE55-4AD4-AE27-792E9B7502F6}" destId="{EDA09020-16B5-42E9-B3EC-4B4E42506399}" srcOrd="8" destOrd="0" presId="urn:microsoft.com/office/officeart/2005/8/layout/list1"/>
    <dgm:cxn modelId="{432FFC1C-69EC-4138-BED0-6F1063B9AE39}" type="presParOf" srcId="{EDA09020-16B5-42E9-B3EC-4B4E42506399}" destId="{CF9AD7AB-5F80-43B5-8E35-E5B46944DB11}" srcOrd="0" destOrd="0" presId="urn:microsoft.com/office/officeart/2005/8/layout/list1"/>
    <dgm:cxn modelId="{DB464AAB-8FD7-44E2-809F-BE7FFC4104F7}" type="presParOf" srcId="{EDA09020-16B5-42E9-B3EC-4B4E42506399}" destId="{7AD8D984-095C-46BB-BD44-FB58E40502FB}" srcOrd="1" destOrd="0" presId="urn:microsoft.com/office/officeart/2005/8/layout/list1"/>
    <dgm:cxn modelId="{6B7DC7D0-8747-4E10-83CB-967702AF3D87}" type="presParOf" srcId="{628C6738-EE55-4AD4-AE27-792E9B7502F6}" destId="{10A8F0E4-3221-4767-89DF-452B88766B1F}" srcOrd="9" destOrd="0" presId="urn:microsoft.com/office/officeart/2005/8/layout/list1"/>
    <dgm:cxn modelId="{7791EDE5-900F-4168-B227-10C74AC44EB5}" type="presParOf" srcId="{628C6738-EE55-4AD4-AE27-792E9B7502F6}" destId="{1ECCE6F8-9353-46FD-83A0-4D2C91203298}" srcOrd="10" destOrd="0" presId="urn:microsoft.com/office/officeart/2005/8/layout/list1"/>
    <dgm:cxn modelId="{55AE921F-AAB3-4DB6-8A92-6FD4BB776315}" type="presParOf" srcId="{628C6738-EE55-4AD4-AE27-792E9B7502F6}" destId="{FCD1C105-1801-408B-ABAF-14F1B002AC8E}" srcOrd="11" destOrd="0" presId="urn:microsoft.com/office/officeart/2005/8/layout/list1"/>
    <dgm:cxn modelId="{923E047D-5AE9-4B9C-B833-9570CF9F0E63}" type="presParOf" srcId="{628C6738-EE55-4AD4-AE27-792E9B7502F6}" destId="{93249075-DA5B-46ED-B508-6F37DBCB77A9}" srcOrd="12" destOrd="0" presId="urn:microsoft.com/office/officeart/2005/8/layout/list1"/>
    <dgm:cxn modelId="{B982C935-5403-411D-BDEF-318EEF6D8A1C}" type="presParOf" srcId="{93249075-DA5B-46ED-B508-6F37DBCB77A9}" destId="{AB159733-9396-47BD-9676-3206FF90D326}" srcOrd="0" destOrd="0" presId="urn:microsoft.com/office/officeart/2005/8/layout/list1"/>
    <dgm:cxn modelId="{CDABA068-2843-462A-9E52-F1EB9206F380}" type="presParOf" srcId="{93249075-DA5B-46ED-B508-6F37DBCB77A9}" destId="{B93B902D-BF35-4608-ACDF-65E637047E58}" srcOrd="1" destOrd="0" presId="urn:microsoft.com/office/officeart/2005/8/layout/list1"/>
    <dgm:cxn modelId="{E98070AA-E13C-4567-ACA5-A6EE196BD603}" type="presParOf" srcId="{628C6738-EE55-4AD4-AE27-792E9B7502F6}" destId="{384D0C5C-E6CC-4B45-8C01-C1DA1144A696}" srcOrd="13" destOrd="0" presId="urn:microsoft.com/office/officeart/2005/8/layout/list1"/>
    <dgm:cxn modelId="{9645017F-AB17-4711-B2A5-94D08EFB12A1}" type="presParOf" srcId="{628C6738-EE55-4AD4-AE27-792E9B7502F6}" destId="{6EA6A4EA-A2B9-4133-AA1C-FE24CCAD09A8}" srcOrd="14" destOrd="0" presId="urn:microsoft.com/office/officeart/2005/8/layout/list1"/>
    <dgm:cxn modelId="{77F2E194-177E-46C4-B507-0EC4A1AFE11A}" type="presParOf" srcId="{628C6738-EE55-4AD4-AE27-792E9B7502F6}" destId="{71A660AC-935F-48EC-AE53-274451B7EE4E}" srcOrd="15" destOrd="0" presId="urn:microsoft.com/office/officeart/2005/8/layout/list1"/>
    <dgm:cxn modelId="{E8B82463-6BAE-4F73-B1CD-3018AE42C5CD}" type="presParOf" srcId="{628C6738-EE55-4AD4-AE27-792E9B7502F6}" destId="{5656209B-A9A1-4D9F-89E8-887672D47AEA}" srcOrd="16" destOrd="0" presId="urn:microsoft.com/office/officeart/2005/8/layout/list1"/>
    <dgm:cxn modelId="{F9F6456C-A49C-4550-9A61-0FFB5DFEC694}" type="presParOf" srcId="{5656209B-A9A1-4D9F-89E8-887672D47AEA}" destId="{3E35353B-AE8C-4194-A67A-3C862ADE25ED}" srcOrd="0" destOrd="0" presId="urn:microsoft.com/office/officeart/2005/8/layout/list1"/>
    <dgm:cxn modelId="{B1673D85-130E-4B0A-A27E-0B68646AE3FA}" type="presParOf" srcId="{5656209B-A9A1-4D9F-89E8-887672D47AEA}" destId="{69A99187-ED64-470F-ADB7-922962A0AFEC}" srcOrd="1" destOrd="0" presId="urn:microsoft.com/office/officeart/2005/8/layout/list1"/>
    <dgm:cxn modelId="{B0CE0338-F0A3-4412-9163-C123F477E72F}" type="presParOf" srcId="{628C6738-EE55-4AD4-AE27-792E9B7502F6}" destId="{0EDB956E-F7F2-4FE7-9A6C-08D6AFE4BF4D}" srcOrd="17" destOrd="0" presId="urn:microsoft.com/office/officeart/2005/8/layout/list1"/>
    <dgm:cxn modelId="{35695731-83BF-48F1-BC9F-9184F032247F}" type="presParOf" srcId="{628C6738-EE55-4AD4-AE27-792E9B7502F6}" destId="{96A46C08-BC0F-4C33-AA28-79C6CDE93E5B}" srcOrd="18" destOrd="0" presId="urn:microsoft.com/office/officeart/2005/8/layout/list1"/>
    <dgm:cxn modelId="{DB84743F-DEA4-4B5D-8B49-A1D324CDD673}" type="presParOf" srcId="{628C6738-EE55-4AD4-AE27-792E9B7502F6}" destId="{1C5CC407-0BA1-4153-AF0F-BED3A3D91EAC}" srcOrd="19" destOrd="0" presId="urn:microsoft.com/office/officeart/2005/8/layout/list1"/>
    <dgm:cxn modelId="{7AFE7F73-A835-48A8-8FD4-A0B51B8385BE}" type="presParOf" srcId="{628C6738-EE55-4AD4-AE27-792E9B7502F6}" destId="{BA2356ED-5BD8-4AFA-BF72-469C5B35F281}" srcOrd="20" destOrd="0" presId="urn:microsoft.com/office/officeart/2005/8/layout/list1"/>
    <dgm:cxn modelId="{F97518E0-7EBF-474B-858A-99AEE53EF2AF}" type="presParOf" srcId="{BA2356ED-5BD8-4AFA-BF72-469C5B35F281}" destId="{3FE48BD3-F1D2-48B5-AD4F-A49212357FFE}" srcOrd="0" destOrd="0" presId="urn:microsoft.com/office/officeart/2005/8/layout/list1"/>
    <dgm:cxn modelId="{23DC36E7-84CF-4349-8331-101126AF47E8}" type="presParOf" srcId="{BA2356ED-5BD8-4AFA-BF72-469C5B35F281}" destId="{D687E0DA-F7D7-4285-840D-A9280DCDC65E}" srcOrd="1" destOrd="0" presId="urn:microsoft.com/office/officeart/2005/8/layout/list1"/>
    <dgm:cxn modelId="{FE13F726-FBD9-4146-8B6B-2C34A34EE4E2}" type="presParOf" srcId="{628C6738-EE55-4AD4-AE27-792E9B7502F6}" destId="{91E36219-58B5-47FE-93FB-A9445CBD455D}" srcOrd="21" destOrd="0" presId="urn:microsoft.com/office/officeart/2005/8/layout/list1"/>
    <dgm:cxn modelId="{F8B580B2-000D-42EB-A311-5136E6B0314A}" type="presParOf" srcId="{628C6738-EE55-4AD4-AE27-792E9B7502F6}" destId="{825EDC84-9728-4CE2-891A-F101B628957E}" srcOrd="22" destOrd="0" presId="urn:microsoft.com/office/officeart/2005/8/layout/list1"/>
    <dgm:cxn modelId="{C535C6E9-1E41-4E0C-8504-62C5BE6E292B}" type="presParOf" srcId="{628C6738-EE55-4AD4-AE27-792E9B7502F6}" destId="{017B87D3-7ACB-43D1-A094-BE084C06C0E5}" srcOrd="23" destOrd="0" presId="urn:microsoft.com/office/officeart/2005/8/layout/list1"/>
    <dgm:cxn modelId="{D7CD0BDD-9938-4BB6-B137-3B1B941970DB}" type="presParOf" srcId="{628C6738-EE55-4AD4-AE27-792E9B7502F6}" destId="{2365C171-D41A-4A58-924D-C116BDC8B984}" srcOrd="24" destOrd="0" presId="urn:microsoft.com/office/officeart/2005/8/layout/list1"/>
    <dgm:cxn modelId="{91DCB716-33C5-4B8F-A3AB-217DF764E0FF}" type="presParOf" srcId="{2365C171-D41A-4A58-924D-C116BDC8B984}" destId="{6A188C97-6412-4463-9E8B-3A0B25DD72D5}" srcOrd="0" destOrd="0" presId="urn:microsoft.com/office/officeart/2005/8/layout/list1"/>
    <dgm:cxn modelId="{E965B2A9-AA12-404F-91DD-64AF07DB316E}" type="presParOf" srcId="{2365C171-D41A-4A58-924D-C116BDC8B984}" destId="{F8F320D3-88DE-447A-BF96-B19AF7F085BA}" srcOrd="1" destOrd="0" presId="urn:microsoft.com/office/officeart/2005/8/layout/list1"/>
    <dgm:cxn modelId="{4F254D3B-E6EA-4D66-800D-B7CD5C3DAD47}" type="presParOf" srcId="{628C6738-EE55-4AD4-AE27-792E9B7502F6}" destId="{7DDF7A1B-BF9C-4710-A828-525111206781}" srcOrd="25" destOrd="0" presId="urn:microsoft.com/office/officeart/2005/8/layout/list1"/>
    <dgm:cxn modelId="{5F49445A-CC41-4A00-9AFE-358FEACF54CC}" type="presParOf" srcId="{628C6738-EE55-4AD4-AE27-792E9B7502F6}" destId="{A17FCCEE-D9DA-491A-87CF-DB543455433D}" srcOrd="26" destOrd="0" presId="urn:microsoft.com/office/officeart/2005/8/layout/list1"/>
    <dgm:cxn modelId="{AF89F624-5E19-4610-A00A-5C575DA55518}" type="presParOf" srcId="{628C6738-EE55-4AD4-AE27-792E9B7502F6}" destId="{3B5C7CC9-EC2E-49AE-8E85-1D160B33AAE2}" srcOrd="27" destOrd="0" presId="urn:microsoft.com/office/officeart/2005/8/layout/list1"/>
    <dgm:cxn modelId="{E22C6456-BC41-49B1-A871-36ADA2FB3C48}" type="presParOf" srcId="{628C6738-EE55-4AD4-AE27-792E9B7502F6}" destId="{05632C5C-1AA0-497A-8BF2-0FACC68E8C3D}" srcOrd="28" destOrd="0" presId="urn:microsoft.com/office/officeart/2005/8/layout/list1"/>
    <dgm:cxn modelId="{C0FEB668-F9FA-4C7A-9170-B67A83D766B5}" type="presParOf" srcId="{05632C5C-1AA0-497A-8BF2-0FACC68E8C3D}" destId="{F314A991-5892-4E0C-9ECB-57C3F6F6D0C0}" srcOrd="0" destOrd="0" presId="urn:microsoft.com/office/officeart/2005/8/layout/list1"/>
    <dgm:cxn modelId="{45C43E31-ACC1-4B69-AA9E-E2B20DFF2112}" type="presParOf" srcId="{05632C5C-1AA0-497A-8BF2-0FACC68E8C3D}" destId="{D640E60C-9945-4F37-8945-5259A53ACFA6}" srcOrd="1" destOrd="0" presId="urn:microsoft.com/office/officeart/2005/8/layout/list1"/>
    <dgm:cxn modelId="{38F74B20-E6D6-4446-A300-0354AA9FC764}" type="presParOf" srcId="{628C6738-EE55-4AD4-AE27-792E9B7502F6}" destId="{365545E5-29ED-4FFA-A3AA-D1563F0C491D}" srcOrd="29" destOrd="0" presId="urn:microsoft.com/office/officeart/2005/8/layout/list1"/>
    <dgm:cxn modelId="{960AB37F-A4A6-41D0-8FD7-54B42A425C9B}" type="presParOf" srcId="{628C6738-EE55-4AD4-AE27-792E9B7502F6}" destId="{30988E61-E35F-417F-9E87-E38B54BBA62A}" srcOrd="3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253DB6-4F60-484C-A51E-E26BA9502F62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976D86-D82F-4766-A953-A2FC9122DC27}">
      <dgm:prSet phldrT="[Текст]" custT="1"/>
      <dgm:spPr>
        <a:solidFill>
          <a:srgbClr val="00B050">
            <a:alpha val="50000"/>
          </a:srgbClr>
        </a:solidFill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Прочие расходы, </a:t>
          </a:r>
        </a:p>
        <a:p>
          <a:r>
            <a:rPr lang="ru-RU" sz="1600" b="1" dirty="0" smtClean="0">
              <a:solidFill>
                <a:srgbClr val="002060"/>
              </a:solidFill>
            </a:rPr>
            <a:t>в том числе  на спортивно-массовые мероприятия</a:t>
          </a:r>
        </a:p>
        <a:p>
          <a:r>
            <a:rPr lang="ru-RU" sz="1600" b="1" dirty="0" smtClean="0">
              <a:solidFill>
                <a:srgbClr val="002060"/>
              </a:solidFill>
            </a:rPr>
            <a:t>1 073 тыс.рублей</a:t>
          </a:r>
          <a:endParaRPr lang="ru-RU" b="1" dirty="0">
            <a:solidFill>
              <a:srgbClr val="002060"/>
            </a:solidFill>
          </a:endParaRPr>
        </a:p>
      </dgm:t>
    </dgm:pt>
    <dgm:pt modelId="{45BE7867-D601-40C1-B3DF-1DCE98B15E35}" type="parTrans" cxnId="{CA66D09F-28B6-4B9D-845C-4FEEF2293FE5}">
      <dgm:prSet/>
      <dgm:spPr/>
      <dgm:t>
        <a:bodyPr/>
        <a:lstStyle/>
        <a:p>
          <a:endParaRPr lang="ru-RU"/>
        </a:p>
      </dgm:t>
    </dgm:pt>
    <dgm:pt modelId="{8A9A57A1-B37D-466D-8AC2-D1A130BB81E8}" type="sibTrans" cxnId="{CA66D09F-28B6-4B9D-845C-4FEEF2293FE5}">
      <dgm:prSet/>
      <dgm:spPr/>
      <dgm:t>
        <a:bodyPr/>
        <a:lstStyle/>
        <a:p>
          <a:endParaRPr lang="ru-RU"/>
        </a:p>
      </dgm:t>
    </dgm:pt>
    <dgm:pt modelId="{3F449699-1399-4E86-A189-5BFD47F6A431}">
      <dgm:prSet phldrT="[Текст]" custT="1"/>
      <dgm:spPr>
        <a:solidFill>
          <a:srgbClr val="0070C0">
            <a:alpha val="41000"/>
          </a:srgbClr>
        </a:solidFill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Содержание спортивно-оздоровительного комплекса </a:t>
          </a:r>
        </a:p>
        <a:p>
          <a:r>
            <a:rPr lang="ru-RU" sz="1600" b="1" dirty="0" smtClean="0">
              <a:solidFill>
                <a:srgbClr val="002060"/>
              </a:solidFill>
            </a:rPr>
            <a:t>6 455 тыс.рублей</a:t>
          </a:r>
          <a:endParaRPr lang="ru-RU" b="1" dirty="0">
            <a:solidFill>
              <a:srgbClr val="002060"/>
            </a:solidFill>
          </a:endParaRPr>
        </a:p>
      </dgm:t>
    </dgm:pt>
    <dgm:pt modelId="{03D32297-EA03-4261-BAEE-0AFFFA516EEA}" type="sibTrans" cxnId="{DB76767C-AB29-441F-8CFD-859B3E48CF6A}">
      <dgm:prSet/>
      <dgm:spPr/>
      <dgm:t>
        <a:bodyPr/>
        <a:lstStyle/>
        <a:p>
          <a:endParaRPr lang="ru-RU"/>
        </a:p>
      </dgm:t>
    </dgm:pt>
    <dgm:pt modelId="{CF74049C-52E0-49AF-BF09-8115BC6549CB}" type="parTrans" cxnId="{DB76767C-AB29-441F-8CFD-859B3E48CF6A}">
      <dgm:prSet/>
      <dgm:spPr/>
      <dgm:t>
        <a:bodyPr/>
        <a:lstStyle/>
        <a:p>
          <a:endParaRPr lang="ru-RU"/>
        </a:p>
      </dgm:t>
    </dgm:pt>
    <dgm:pt modelId="{62133F3C-A8B5-4036-B464-A11565250472}" type="pres">
      <dgm:prSet presAssocID="{68253DB6-4F60-484C-A51E-E26BA9502F6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FEEF2D-62C6-4CAB-AA7F-4EF8CCBDF0B2}" type="pres">
      <dgm:prSet presAssocID="{3F449699-1399-4E86-A189-5BFD47F6A431}" presName="circ1" presStyleLbl="vennNode1" presStyleIdx="0" presStyleCnt="2" custScaleX="117203" custScaleY="116091" custLinFactNeighborX="247" custLinFactNeighborY="-20538"/>
      <dgm:spPr/>
      <dgm:t>
        <a:bodyPr/>
        <a:lstStyle/>
        <a:p>
          <a:endParaRPr lang="ru-RU"/>
        </a:p>
      </dgm:t>
    </dgm:pt>
    <dgm:pt modelId="{28989654-438A-4C0E-A337-211A009EC2C0}" type="pres">
      <dgm:prSet presAssocID="{3F449699-1399-4E86-A189-5BFD47F6A43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4FEB8-DDFC-48DC-887F-17FC40E7A7BF}" type="pres">
      <dgm:prSet presAssocID="{2E976D86-D82F-4766-A953-A2FC9122DC27}" presName="circ2" presStyleLbl="vennNode1" presStyleIdx="1" presStyleCnt="2" custLinFactNeighborX="16045" custLinFactNeighborY="6980"/>
      <dgm:spPr/>
      <dgm:t>
        <a:bodyPr/>
        <a:lstStyle/>
        <a:p>
          <a:endParaRPr lang="ru-RU"/>
        </a:p>
      </dgm:t>
    </dgm:pt>
    <dgm:pt modelId="{1150657B-BB88-452C-BB45-481BFB3C94F7}" type="pres">
      <dgm:prSet presAssocID="{2E976D86-D82F-4766-A953-A2FC9122DC2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76767C-AB29-441F-8CFD-859B3E48CF6A}" srcId="{68253DB6-4F60-484C-A51E-E26BA9502F62}" destId="{3F449699-1399-4E86-A189-5BFD47F6A431}" srcOrd="0" destOrd="0" parTransId="{CF74049C-52E0-49AF-BF09-8115BC6549CB}" sibTransId="{03D32297-EA03-4261-BAEE-0AFFFA516EEA}"/>
    <dgm:cxn modelId="{CA66D09F-28B6-4B9D-845C-4FEEF2293FE5}" srcId="{68253DB6-4F60-484C-A51E-E26BA9502F62}" destId="{2E976D86-D82F-4766-A953-A2FC9122DC27}" srcOrd="1" destOrd="0" parTransId="{45BE7867-D601-40C1-B3DF-1DCE98B15E35}" sibTransId="{8A9A57A1-B37D-466D-8AC2-D1A130BB81E8}"/>
    <dgm:cxn modelId="{685B7F88-02A8-43E7-B5C0-154498A85581}" type="presOf" srcId="{68253DB6-4F60-484C-A51E-E26BA9502F62}" destId="{62133F3C-A8B5-4036-B464-A11565250472}" srcOrd="0" destOrd="0" presId="urn:microsoft.com/office/officeart/2005/8/layout/venn1"/>
    <dgm:cxn modelId="{B87B50B1-0774-4956-AE02-84B224C190D0}" type="presOf" srcId="{3F449699-1399-4E86-A189-5BFD47F6A431}" destId="{28989654-438A-4C0E-A337-211A009EC2C0}" srcOrd="1" destOrd="0" presId="urn:microsoft.com/office/officeart/2005/8/layout/venn1"/>
    <dgm:cxn modelId="{4FAE1A78-1080-4DD8-BEFB-0C624A5285DF}" type="presOf" srcId="{2E976D86-D82F-4766-A953-A2FC9122DC27}" destId="{5E14FEB8-DDFC-48DC-887F-17FC40E7A7BF}" srcOrd="0" destOrd="0" presId="urn:microsoft.com/office/officeart/2005/8/layout/venn1"/>
    <dgm:cxn modelId="{CAB1856D-6FFA-4460-9F15-D07BC56899A5}" type="presOf" srcId="{2E976D86-D82F-4766-A953-A2FC9122DC27}" destId="{1150657B-BB88-452C-BB45-481BFB3C94F7}" srcOrd="1" destOrd="0" presId="urn:microsoft.com/office/officeart/2005/8/layout/venn1"/>
    <dgm:cxn modelId="{63F3D599-4DE0-457D-8CA0-E296FCBAE56C}" type="presOf" srcId="{3F449699-1399-4E86-A189-5BFD47F6A431}" destId="{EAFEEF2D-62C6-4CAB-AA7F-4EF8CCBDF0B2}" srcOrd="0" destOrd="0" presId="urn:microsoft.com/office/officeart/2005/8/layout/venn1"/>
    <dgm:cxn modelId="{17BBCCB4-3F9A-4288-B2A7-A73C108E98F7}" type="presParOf" srcId="{62133F3C-A8B5-4036-B464-A11565250472}" destId="{EAFEEF2D-62C6-4CAB-AA7F-4EF8CCBDF0B2}" srcOrd="0" destOrd="0" presId="urn:microsoft.com/office/officeart/2005/8/layout/venn1"/>
    <dgm:cxn modelId="{3D9449CF-64B5-470B-93D5-6EE1FFCABC27}" type="presParOf" srcId="{62133F3C-A8B5-4036-B464-A11565250472}" destId="{28989654-438A-4C0E-A337-211A009EC2C0}" srcOrd="1" destOrd="0" presId="urn:microsoft.com/office/officeart/2005/8/layout/venn1"/>
    <dgm:cxn modelId="{1B3DC692-D363-4180-A112-73FB218DA825}" type="presParOf" srcId="{62133F3C-A8B5-4036-B464-A11565250472}" destId="{5E14FEB8-DDFC-48DC-887F-17FC40E7A7BF}" srcOrd="2" destOrd="0" presId="urn:microsoft.com/office/officeart/2005/8/layout/venn1"/>
    <dgm:cxn modelId="{398365A5-8848-47FD-B115-2F5A70BACB85}" type="presParOf" srcId="{62133F3C-A8B5-4036-B464-A11565250472}" destId="{1150657B-BB88-452C-BB45-481BFB3C94F7}" srcOrd="3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C74E3-BD37-4201-94ED-BEF27450C0CC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E7F9-E3E1-4241-9751-1AC6D94F0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5C054-2363-402E-9407-D047B079B011}" type="datetime1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7517A-775E-42A7-9C1F-5B45BE8CE6A4}" type="datetime1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AC02EC-23AE-41ED-864C-B627314EF4A8}" type="datetime1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ED195-B9E4-4BC5-A476-84D9E48E35C2}" type="datetime1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545A04-8AE3-41FA-A99E-C380AD26F90B}" type="datetime1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E238F-2147-48BB-A7C0-C5792C3F4C70}" type="datetime1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5ACB5D-7289-4CBD-90A4-FFAB98F4C6E3}" type="datetime1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C14490-6505-48F9-A6DF-8166A9652D0E}" type="datetime1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7F115-D3EE-4137-BFA8-D8B092FE7A0B}" type="datetime1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D5A4C-E58C-4216-8CBF-115F5A4B5D78}" type="datetime1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9B1C5-615F-4EB2-B4A1-065AC82725F0}" type="datetime1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C363937-3704-4FF6-A3A5-828A642FE2D6}" type="datetime1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4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85918" y="0"/>
            <a:ext cx="635798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 </a:t>
            </a:r>
            <a:endParaRPr lang="ru-RU" sz="2600" b="1" dirty="0" smtClean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" pitchFamily="34" charset="0"/>
              </a:rPr>
              <a:t>БЮДЖЕТ ДЛЯ ГРАЖДАН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5000636"/>
            <a:ext cx="79296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проекту  решения Думы городского округа Верхний Тагил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утверждении отчета об исполнении бюджета городского округа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Верхний Тагил за 2022 год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" name="Picture 6" descr="C:\Users\User\Documents\ген план\Графические материалы\Рабочие наборы MapInfo ДСП\ГО Верхний Тагил\Основной чертеж М25000\Копия герб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66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yar_3077_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5738" y="1300720"/>
            <a:ext cx="2966460" cy="191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Бюджет для граждан\Картинки для бюджета для граждан\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013" y="3214686"/>
            <a:ext cx="27527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Бюджет для граждан\Картинки для бюджета для граждан\_svs013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214687"/>
            <a:ext cx="2786082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28" name="SapphireHiddenControl" r:id="rId2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3" y="285728"/>
            <a:ext cx="8848757" cy="642942"/>
          </a:xfrm>
          <a:prstGeom prst="rect">
            <a:avLst/>
          </a:prstGeom>
          <a:noFill/>
        </p:spPr>
        <p:txBody>
          <a:bodyPr wrap="square" lIns="0" tIns="0" rIns="0" bIns="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0"/>
              <a:contourClr>
                <a:srgbClr val="002060"/>
              </a:contourClr>
            </a:sp3d>
          </a:bodyPr>
          <a:lstStyle/>
          <a:p>
            <a:pPr algn="ctr"/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безвозмездных поступлений в бюджет </a:t>
            </a:r>
            <a:r>
              <a:rPr lang="ru-RU" sz="2000" b="1" kern="0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Тагил  </a:t>
            </a:r>
            <a:r>
              <a:rPr lang="ru-RU" sz="2000" b="1" kern="0" cap="none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2022 </a:t>
            </a:r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2000" b="1" kern="0" cap="none" dirty="0">
              <a:ln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3" y="1000107"/>
          <a:ext cx="8858313" cy="3446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7575"/>
                <a:gridCol w="1457945"/>
                <a:gridCol w="1422793"/>
              </a:tblGrid>
              <a:tr h="4467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2022г.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463 586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452 057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1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r>
                        <a:rPr kumimoji="0" lang="ru-RU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других бюджетов бюджетной системы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449 986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445 937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155 503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155 503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36 049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36 049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237 396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233 347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21 038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21 038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767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(добровольные пожертвования)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13 600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13 655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0465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) 7 535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42843" y="4598199"/>
          <a:ext cx="4214842" cy="212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C:\Users\User\Desktop\ee23e4d53186964a1a0baf99f7e8a9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786322"/>
            <a:ext cx="250032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4726" y="142852"/>
            <a:ext cx="8786874" cy="1138773"/>
          </a:xfrm>
          <a:prstGeom prst="rect">
            <a:avLst/>
          </a:prstGeom>
          <a:noFill/>
          <a:ln>
            <a:noFill/>
          </a:ln>
          <a:effectLst>
            <a:outerShdw sx="1000" sy="1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noAutofit/>
          </a:bodyPr>
          <a:lstStyle/>
          <a:p>
            <a:pPr algn="ct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Поступление налога  на  доходы  физических  лиц  в  местный  бюджет  городского  округа Верхний Тагил  за  2021 - 2022 годы   </a:t>
            </a:r>
          </a:p>
          <a:p>
            <a:pPr algn="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(тыс.рублей)</a:t>
            </a:r>
          </a:p>
          <a:p>
            <a:pPr algn="ct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 sz="14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282" y="1273259"/>
          <a:ext cx="8572560" cy="337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4726" y="5214950"/>
            <a:ext cx="8777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Основным доходным   источником бюджета  городского округа Верхний Тагил является налог на  доходы   физических лиц. Увеличение   поступлений  по налогу  связано с ростом поступлений по плательщикам.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8375" y="214290"/>
            <a:ext cx="8848756" cy="525886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2000" b="1" cap="all" spc="0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spc="0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труктура расходов бюджета городского округа Верхний Тагил </a:t>
            </a:r>
          </a:p>
          <a:p>
            <a:pPr algn="ctr"/>
            <a:r>
              <a:rPr lang="ru-RU" sz="2000" b="1" spc="0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2022 год</a:t>
            </a:r>
            <a:r>
              <a:rPr lang="ru-RU" sz="2000" b="1" cap="all" spc="0" dirty="0" smtClean="0">
                <a:ln w="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cap="all" spc="0" dirty="0">
              <a:ln w="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-98759" y="554037"/>
          <a:ext cx="8904287" cy="592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52"/>
            <a:ext cx="870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городского округа Верхний Тагил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2022 год по разделам  классификации расходов бюджетов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(тыс. рублей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8" y="973849"/>
          <a:ext cx="8501123" cy="524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8"/>
                <a:gridCol w="1000132"/>
                <a:gridCol w="857256"/>
                <a:gridCol w="785817"/>
              </a:tblGrid>
              <a:tr h="214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(факт)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0" i="0" u="none" strike="noStrike" cap="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общегосударственные вопросы</a:t>
                      </a:r>
                      <a:endParaRPr lang="ru-RU" sz="1400" b="0" i="0" u="none" strike="noStrike" cap="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40 974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48 566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45 042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НАЦИОНАЛЬНАЯ </a:t>
                      </a:r>
                      <a:r>
                        <a:rPr lang="ru-RU" sz="1400" b="0" i="0" u="none" strike="noStrike" cap="sm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ОБОРОНА</a:t>
                      </a:r>
                      <a:endParaRPr lang="ru-RU" sz="1400" b="0" i="0" u="none" strike="noStrike" cap="sm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НАЦИОНАЛЬНАЯ БЕЗОПАСНОСТЬ И </a:t>
                      </a:r>
                      <a:endParaRPr lang="ru-RU" sz="1400" b="0" i="0" u="none" strike="noStrike" cap="small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ПРАВООХРАНИТЕЛЬНАЯ </a:t>
                      </a: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ДЕЯТЕЛЬНОСТЬ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7 035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8 207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7 991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НАЦИОНАЛЬНАЯ ЭКОНОМИКА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31 547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56 545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51 641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ЖИЛИЩНО-КОММУНАЛЬНОЕ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199 515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166 466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162 914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ОХРАНА ОКРУЖАЮЩЕЙ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1 682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2 142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2 140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ОБРАЗОВАНИЕ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357 883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383 619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r" fontAlgn="t">
                        <a:buNone/>
                      </a:pPr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381 786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КУЛЬТУРА, КИНЕМАТОГРАФИЯ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47 680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67 671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67 650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СОЦИАЛЬНАЯ ПОЛИТИКА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49 909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56 003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51 312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ФИЗИЧЕСКАЯ КУЛЬТУРА И СПОРТ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6 556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7 528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7 528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СРЕДСТВА МАССОВОЙ ИНФОРМАЦИИ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ОБСЛУЖИВАНИЕ ГОСУДАРСТВЕННОГО И </a:t>
                      </a:r>
                      <a:r>
                        <a:rPr lang="ru-RU" sz="1400" b="0" i="0" u="none" strike="noStrike" cap="sm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    МУНИЦИПАЛЬНОГО </a:t>
                      </a:r>
                      <a:r>
                        <a:rPr lang="ru-RU" sz="1400" b="0" i="0" u="none" strike="noStrike" cap="sm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ДОЛГА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743 670</a:t>
                      </a:r>
                      <a:endParaRPr lang="ru-RU" sz="1400" b="1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797 720</a:t>
                      </a:r>
                      <a:endParaRPr lang="ru-RU" sz="1400" b="1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778 966</a:t>
                      </a:r>
                      <a:endParaRPr lang="ru-RU" sz="1400" b="1" i="0" u="none" strike="noStrik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2" y="-142900"/>
          <a:ext cx="8358248" cy="880578"/>
        </p:xfrm>
        <a:graphic>
          <a:graphicData uri="http://schemas.openxmlformats.org/drawingml/2006/table">
            <a:tbl>
              <a:tblPr/>
              <a:tblGrid>
                <a:gridCol w="8358248"/>
              </a:tblGrid>
              <a:tr h="880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бюджета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городского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округа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Верхний </a:t>
                      </a:r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Тагил 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за 2022 год в разрезе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муниципальных программ 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marL="68295" marR="682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747954"/>
          <a:ext cx="8643998" cy="59119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000792"/>
                <a:gridCol w="1071570"/>
                <a:gridCol w="928694"/>
                <a:gridCol w="642942"/>
              </a:tblGrid>
              <a:tr h="619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</a:t>
                      </a:r>
                      <a:endParaRPr lang="ru-RU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2022г.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2022г.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</a:t>
                      </a:r>
                      <a:r>
                        <a:rPr lang="ru-RU" sz="12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нения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3115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«Обеспечение общественной безопасности  на территории городского округа Верхний Тагил на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2021-2026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гг.»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0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«Социальная поддержка населения в городском округе Верхний Тагил на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2021-2026 годы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52 595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47 959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дорожного хозяйства в городском округе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53 265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48 592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жилищно-коммунального хозяйства и повышение энергетической эффективности в городском округе Верхний Тагил на 2019-2024 гг."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8 416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8 173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26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«Развитие системы образования в городском округе Верхний Тагил на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2021-2026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347 103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645 517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и искусства в городском округе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87 826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87 566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"Управление муниципальной собственностью и земельными ресурсами городского округа Верхний Тагил на 2018-2023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887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4 801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«Обеспечение рационального  и безопасного природопользования в городском округе Верхний Тагил на 2020-2025 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11 852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9 984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физической культуры, спорта и молодежной политики в городском округе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16 715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16 713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"Совершенствование муниципального управления на территории городского округа Верхний Тагил на 2019-2024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49 365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47 823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Программа "Подготовка документов территориального планирования, градостроительного зонирования и документации по планировке территорий городского округа Верхний Тагил на 2019-2024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27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"Жилище" городского округа Верхний Тагил на 2017-2025 годы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«Гражданская оборона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населения городского округа Верхний Тагил на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2021-2026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8 012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7 800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9405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5" y="284374"/>
          <a:ext cx="8786873" cy="331719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429419"/>
                <a:gridCol w="857256"/>
                <a:gridCol w="857256"/>
                <a:gridCol w="642942"/>
              </a:tblGrid>
              <a:tr h="727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</a:t>
                      </a:r>
                      <a:endParaRPr lang="ru-RU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2022г.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2022г.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</a:t>
                      </a:r>
                      <a:r>
                        <a:rPr lang="ru-RU" sz="12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нения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«Формирование законопослушного поведения участников дорожного движения в городском округе Верхний Тагил на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2021-2026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"Управление муниципальными финансами городского округа Верхний Тагил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на2021-2026 годы"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8 015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7 998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"Формирование комфортной городской среды городского округа Верхний Тагил на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2018-2024 годы"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126 832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125 445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информационного общества городского округа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5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«Переселение граждан на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территории городского округа Верхний Тагил из аварийного жилищного фонда в 2019-2014 годах»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5912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5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780 972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762 230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97,6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14282" y="142852"/>
            <a:ext cx="877731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разделам, подразделам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5560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по разделу 0300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ацио</a:t>
            </a:r>
            <a:r>
              <a:rPr lang="ru-RU" b="1" baseline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нальная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безопасность и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правоохранительная деятельность» составили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7 991 тыс. рублей, в том числе по подразделам: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0084" y="1500175"/>
            <a:ext cx="81081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0309  «Г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ражданская оборона»  247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рублей, из них: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*на  совершенствование учебно-материальной базы для обучения населения гражданской обороне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направлено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15 тыс.рублей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*на  совершенствование, поддержание в готовности и техническое обслуживание систем  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оповещения, информирование  населения об угрозе направлено 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 тыс.рублей</a:t>
            </a:r>
          </a:p>
          <a:p>
            <a:pPr>
              <a:buFontTx/>
              <a:buChar char="-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*на поддержание в готовности и совершенствование пункта управления городского округа, руководителя  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гражданской обороны, склада имущества ГО направлено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153 тыс.рублей</a:t>
            </a: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* на разработку паспорта безопасности городского округа Верхний Тагил и приложение к  нему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направлено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 тыс.рублей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4" name="AutoShape 2" descr="https://bitoflife.ru/wp-content/uploads/2018/10/IMG_6749_1-bdd24058-309e-4640-a995-4e12afcd6bc8.jpg-1024x68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2708" name="Picture 4" descr="https://sun9-42.userapi.com/Mt-A7FDSMwt1ihsaG63Q7dmOfXya4p5JTPb8Tg/H_jAM_J2l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670274"/>
            <a:ext cx="2786082" cy="1865369"/>
          </a:xfrm>
          <a:prstGeom prst="rect">
            <a:avLst/>
          </a:prstGeom>
          <a:noFill/>
        </p:spPr>
      </p:pic>
      <p:pic>
        <p:nvPicPr>
          <p:cNvPr id="72710" name="Picture 6" descr="https://avatars.mds.yandex.net/i?id=f2563615466e3031ca3b9c8a4a2c9b2412e3dbed-7953126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670274"/>
            <a:ext cx="2786082" cy="1857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4313"/>
            <a:ext cx="863444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Подраздел 0310 «Защита населения и территории от чрезвычайных ситуаций природного и техногенного характера, пожарная безопасность»  7 568 тыс. рублей, из них: 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подготовку  к пожароопасному периоду (создание, устройство и возобновление  минерализованных  полос)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направлено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98 тыс.рублей</a:t>
            </a: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создание резерва материальных средств, ГСМ на осуществление мероприятий по ликвидации аварийных и    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чрезвычайных ситуаций  направлено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47 тыс.рублей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* приобретение противопожарного оборудования и технических средств пожаротушения, ранцевых огнетушителей, в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том числе для подразделений ДПД, НАСФ  направлено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196 тыс.рублей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*на обеспечение деятельности ЕДДС направлено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7 227 тыс.рублей</a:t>
            </a: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Users\Владелец\Desktop\5MwqEQQwHU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773056"/>
            <a:ext cx="1871650" cy="1926356"/>
          </a:xfrm>
          <a:prstGeom prst="rect">
            <a:avLst/>
          </a:prstGeom>
          <a:noFill/>
        </p:spPr>
      </p:pic>
      <p:pic>
        <p:nvPicPr>
          <p:cNvPr id="70658" name="Picture 2" descr="https://avatars.mds.yandex.net/i?id=ff519e785f8478dfe1380144677db31a-4231950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73056"/>
            <a:ext cx="2859434" cy="1926356"/>
          </a:xfrm>
          <a:prstGeom prst="rect">
            <a:avLst/>
          </a:prstGeom>
          <a:noFill/>
        </p:spPr>
      </p:pic>
      <p:pic>
        <p:nvPicPr>
          <p:cNvPr id="70660" name="Picture 4" descr="https://static.mk.ru/upload/entities/2020/04/22/17/articles/facebookPicture/0c/80/e4/4b/705fc6a34e2ef0c3cf531f6e62c17ac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3009" y="3697733"/>
            <a:ext cx="3002519" cy="2001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863444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Подраздел 0314 «Другие вопросы в области национальной безопасности и правоохранительной   деятельности» 176  тыс.рублей, из них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endParaRPr lang="ru-RU" sz="12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создание условий для деятельности добровольных формирований населения  по охране общественного       </a:t>
            </a:r>
          </a:p>
          <a:p>
            <a:pPr lvl="0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порядка направлено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 тыс.рублей</a:t>
            </a:r>
          </a:p>
          <a:p>
            <a:pPr lvl="0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 проведение тематических мероприятий с целью формирования у граждан  уважительного отношения к    </a:t>
            </a:r>
          </a:p>
          <a:p>
            <a:pPr lvl="0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традициям и обычаям различных народов и  национальностей направлено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 тыс.рублей 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развитие и воспитание чувства патриотизма и уважения к истории,  традициям России  направлено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тыс.рублей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формирование толерантного поведения к людям других национальностей  и религиозных  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конфессий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направлено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тыс.рублей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реализацию Комплексного плана противодействия идеологии терроризма в Российской Федерации на 2019-2023 </a:t>
            </a:r>
          </a:p>
          <a:p>
            <a:pPr lvl="0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годы на территории городского округа Верхний Тагил направлено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тыс.рублей</a:t>
            </a:r>
          </a:p>
        </p:txBody>
      </p:sp>
      <p:pic>
        <p:nvPicPr>
          <p:cNvPr id="69640" name="Picture 8" descr="https://p.calameoassets.com/200822104308-ccc582377cf46c37f14cfc3c6f0accd7/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00762"/>
            <a:ext cx="3000396" cy="1911113"/>
          </a:xfrm>
          <a:prstGeom prst="rect">
            <a:avLst/>
          </a:prstGeom>
          <a:noFill/>
        </p:spPr>
      </p:pic>
      <p:pic>
        <p:nvPicPr>
          <p:cNvPr id="69642" name="Picture 10" descr="http://file.lact.ru/f1/s/97/875/image/1/595/medium_DSCF1019.JPG?t=14835683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200762"/>
            <a:ext cx="3385778" cy="1911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0418" name="AutoShape 2" descr="https://im0-tub-ru.yandex.net/i?id=897531cb61bd6bf80c278f4f9f931a98-l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8300" y="168275"/>
            <a:ext cx="84899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по разделу 0400  «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2022 год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составили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51 641 тыс. рублей,  в том числе по подразделам: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3354" y="1785926"/>
            <a:ext cx="83582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0405  «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Сельское хозяйство и рыболовство»    276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рублей, из них:</a:t>
            </a:r>
          </a:p>
          <a:p>
            <a:pPr algn="ctr"/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 осуществление государственного полномочия Свердловской области по организации проведения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мероприятий по отлову  и содержанию безнадзорных собак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276 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047810"/>
            <a:ext cx="835824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0410  «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Связь и информатика» 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1 538 тыс. рублей, из них:</a:t>
            </a:r>
          </a:p>
          <a:p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 на текущий ремонт оборудования и инвентаря (оргтехники),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заправка картриджей, на приобретение картриджей,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  приобретение запасных частей к оргтехнике направлено   </a:t>
            </a:r>
          </a:p>
          <a:p>
            <a:pPr algn="just"/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286 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*  на  приобретение, настройку, обслуживание компьютерных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программ, приобретение лицензионного программного обеспечения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направлено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721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оплату услуг сайта, Интернета  направлено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65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приобретение оргтехники направлено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460 тыс.рублей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 ключей доступа ЭЦП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тыс.рублей</a:t>
            </a:r>
          </a:p>
        </p:txBody>
      </p:sp>
      <p:pic>
        <p:nvPicPr>
          <p:cNvPr id="67586" name="Picture 2" descr="https://blog.intekfreight-logistics.com/hs-fs/hubfs/Cloud%20Computing.jpeg?width=1455&amp;name=Cloud%20Computin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03903"/>
            <a:ext cx="3161958" cy="2107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14282" y="357166"/>
            <a:ext cx="8786874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</a:t>
            </a:r>
          </a:p>
          <a:p>
            <a:pPr algn="just"/>
            <a:r>
              <a:rPr kumimoji="0" lang="ru-RU" sz="15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целях реализации принципа прозрачности,</a:t>
            </a:r>
            <a:r>
              <a:rPr kumimoji="0" lang="ru-RU" sz="15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открытости</a:t>
            </a:r>
            <a:r>
              <a:rPr kumimoji="0" lang="ru-RU" sz="15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бюджета  и информирования граждан о расходовании средств бюджета городского округа Верхний Тагил разработана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информационная брошюра «Бюджет для граждан»,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которой кратко и доступно отражены основные показатели отчета об исполнении бюджета городского округа Верхний Тагил за 2022 год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Данная информация позволит гражданам составить представление об источниках формирования доходов бюджета городского округа Верхний Тагил, направлениях расходования</a:t>
            </a:r>
            <a:r>
              <a:rPr kumimoji="0" lang="ru-RU" sz="15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бюджетных средств в 2022 году и сделать выводы об эффективности использования бюджетных средств. </a:t>
            </a:r>
          </a:p>
          <a:p>
            <a:pPr algn="just"/>
            <a:r>
              <a:rPr lang="ru-RU" sz="1500" b="1" baseline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Основной целью бюджетной политики городского округа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Верхний Тагил является обеспечение сбалансированности местного бюджета и повышение качества управления бюджетным процессом.</a:t>
            </a:r>
            <a:endParaRPr lang="ru-RU" sz="15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kumimoji="0" lang="ru-RU" sz="15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 надеемся на заинтересованное внимание жителей города Верхний</a:t>
            </a:r>
            <a:r>
              <a:rPr kumimoji="0" lang="ru-RU" sz="15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Тагил к процессу исполнения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бюджета. Также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мы постарались просто и понятно изложить основные показатели местного бюджета.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			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важением,  Глава городского округа Верхний Тагил  В.Г. Кириченко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437" y="642917"/>
            <a:ext cx="5572163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городского округа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Верхний Тагил!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budge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7"/>
            <a:ext cx="2990841" cy="17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285729"/>
            <a:ext cx="8563004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0409  «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(дорожные фонды)»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48 630 тыс. рублей, из них: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выполнение комплекса работ по нормативному содержанию дорог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в течение года направлено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5 000 тыс.рублей</a:t>
            </a:r>
          </a:p>
          <a:p>
            <a:pPr algn="just"/>
            <a:endPara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* на установку дорожных знаков, светофоров ( в том числе Т7) ,устройство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искусственных дорожных неровностей(ИДН) направлено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1 007 тыс.рублей</a:t>
            </a:r>
          </a:p>
          <a:p>
            <a:pPr algn="just"/>
            <a:endPara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*на население горизонтальной дорожной разметки направлено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672 тыс.рублей</a:t>
            </a:r>
          </a:p>
          <a:p>
            <a:pPr algn="just"/>
            <a:endPara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ремонт дорог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 направлено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599  тыс.рублей</a:t>
            </a:r>
          </a:p>
          <a:p>
            <a:pPr algn="just"/>
            <a:endParaRPr lang="ru-RU" sz="1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оснащение муниципальных образовательных учреждений оборудованием и средствам обучения безопасному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поведению на дорогах направлено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тыс.рублей</a:t>
            </a:r>
          </a:p>
          <a:p>
            <a:pPr algn="just"/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 ремонт и восстановление асфальтового покрытия городских дорог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862  тыс.рублей</a:t>
            </a:r>
          </a:p>
          <a:p>
            <a:pPr algn="just"/>
            <a:endParaRPr lang="ru-RU" sz="1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устройство асфальтобетонных покрытий проезжей части  автомобильных дорог местного значения и тротуаров 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(ул.Островского (дорога и тротуар), ул.Жуковского (тротуар), ул.Чехова (тротуар), ул.Ленина (дорога), квартал № 19 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(внутриквартальные дороги и тротуары)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23 893 тыс.рублей</a:t>
            </a:r>
          </a:p>
          <a:p>
            <a:pPr algn="just"/>
            <a:endParaRPr lang="ru-RU" sz="1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проведение в образовательных  организациях пропагандистских  кампаний, направленных на формирование  у 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участников дорожного движения стереотипов законопослушного  поведения направлено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тыс.рублей</a:t>
            </a:r>
          </a:p>
          <a:p>
            <a:pPr algn="just"/>
            <a:endPara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обустройство пешеходных переходов вблизи образовательных учреждений направлено, обустройство безопасных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маршрутов  (Дом-Школа-Дом) (ул. Островского, ул.Ново-уральская)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7 418 тыс.рублей</a:t>
            </a:r>
          </a:p>
          <a:p>
            <a:pPr algn="just">
              <a:buFont typeface="Arial" charset="0"/>
              <a:buChar char="•"/>
            </a:pPr>
            <a:endParaRPr lang="ru-RU" sz="1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приобретение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световозвращающих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элементов и распространение  среди дошкольников и учащихся начальных  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классов, приобретение жилетов для класса ЮИД, подписка газеты «Добрая дорога детства» направлено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 тыс.рублей</a:t>
            </a:r>
          </a:p>
          <a:p>
            <a:pPr algn="just"/>
            <a:endParaRPr lang="ru-RU" sz="1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организацию и проведение совместно с ГИБДД мероприятия «Безопасное колесо», для учащихся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общеобразовательных организаций городского округа Верхний Тагил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тыс.рублей</a:t>
            </a:r>
          </a:p>
          <a:p>
            <a:pPr algn="just"/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осуществление целевых расходов за счет средств безвозмездных поступлений (участок автомобильной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дороги сек. Промышленный  переезд)  направлено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9 141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7" descr="http://www.playcast.ru/uploads/2017/01/15/21283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7"/>
            <a:ext cx="1928826" cy="16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8690" y="165556"/>
            <a:ext cx="7982400" cy="45089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0412  «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национальной  экономики»  </a:t>
            </a:r>
          </a:p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1 19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тыс. рублей,  из них:</a:t>
            </a:r>
          </a:p>
          <a:p>
            <a:pPr algn="ctr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выполнение землеустроительных  и кадастровых работ в отношении земельных участков, расположенных     </a:t>
            </a:r>
          </a:p>
          <a:p>
            <a:pPr lvl="0"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границах городского округа  Верхний Тагил 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457 тыс.рублей 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разработку  и внесение  изменений в документы территориального планирования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*на о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существление функций по управлению муниципальным имуществом, организация работ по </a:t>
            </a:r>
          </a:p>
          <a:p>
            <a:pPr lvl="0"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приобретению  и ежегодному обслуживанию  программных  продуктов по учету муниципального имущества </a:t>
            </a:r>
          </a:p>
          <a:p>
            <a:pPr lvl="0"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и земельных  участков, приобретение основных средств  и материалов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690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200" b="1" dirty="0" smtClean="0">
              <a:solidFill>
                <a:srgbClr val="0070C0"/>
              </a:solidFill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https://s0.rbk.ru/v6_top_pics/media/img/5/19/756164871276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5786" y="3818599"/>
            <a:ext cx="3381372" cy="2254247"/>
          </a:xfrm>
          <a:prstGeom prst="rect">
            <a:avLst/>
          </a:prstGeom>
          <a:noFill/>
        </p:spPr>
      </p:pic>
      <p:pic>
        <p:nvPicPr>
          <p:cNvPr id="64516" name="Picture 4" descr="https://dorians.ru/upload/medialibrary/06e/1-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6185" y="3818599"/>
            <a:ext cx="3604905" cy="2254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1439463"/>
            <a:ext cx="85630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6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Подраздел 0501  «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Жилищное хозяйство»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2 340 тыс. рублей, 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них: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* на перечисление взносов на капитальный ремонт общего имущества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в многоквартирных домах региональному оператору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1 367 тыс.рублей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переселение граждан из аварийного жилищного фонда за счет  средств, поступивших  от государственной 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корпорации – Фонда содействия реформированию жилищно-коммунального хозяйства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905 тыс.рублей</a:t>
            </a:r>
          </a:p>
          <a:p>
            <a:pPr algn="just"/>
            <a:endParaRPr lang="ru-RU" sz="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* на переселение граждан из аварийного жилищного фонда за счет средств областного бюджета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58 тыс.рублей</a:t>
            </a:r>
          </a:p>
          <a:p>
            <a:pPr algn="just">
              <a:buFont typeface="Arial" charset="0"/>
              <a:buChar char="•"/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* на переселение граждан из аварийного жилищного фонда за счет средств местного  бюджета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тыс.рублей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52"/>
            <a:ext cx="8563004" cy="1815882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chemeClr val="bg1">
                <a:alpha val="60000"/>
              </a:scheme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Расходы по разделу 0500 «Жилищно-коммунальное           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хозяйство» за 2022 год составили  162 914 тыс.рублей,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в том числе по подразделам: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4" name="Picture 6" descr="https://cdn.nationalprojects.ru/upload/iblock/fca/c3nptht1nyaqlusx9ryxxnp7aoz33xr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663879"/>
            <a:ext cx="3133386" cy="1813121"/>
          </a:xfrm>
          <a:prstGeom prst="rect">
            <a:avLst/>
          </a:prstGeom>
          <a:noFill/>
        </p:spPr>
      </p:pic>
      <p:pic>
        <p:nvPicPr>
          <p:cNvPr id="63496" name="Picture 8" descr="https://tatarstan.ru/file/news/1181_n2185537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663879"/>
            <a:ext cx="3143272" cy="1813121"/>
          </a:xfrm>
          <a:prstGeom prst="rect">
            <a:avLst/>
          </a:prstGeom>
          <a:noFill/>
        </p:spPr>
      </p:pic>
      <p:pic>
        <p:nvPicPr>
          <p:cNvPr id="63490" name="Picture 2" descr="http://tilim.ru/upload/iblock/5fc/5fc4f1e0feecb14321b8d28edbef08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815726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6682" y="428604"/>
            <a:ext cx="843884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0502  «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Коммунальное  хозяйство»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27 187 тыс. рублей,  из них:</a:t>
            </a:r>
          </a:p>
          <a:p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*на функционирование Вечного огня на мемориале Воинской Славы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82  тыс.рублей </a:t>
            </a:r>
          </a:p>
          <a:p>
            <a:pPr algn="just"/>
            <a:endParaRPr lang="ru-RU" sz="8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 реконструкцию уличного освещения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1 421 тыс.рублей</a:t>
            </a:r>
          </a:p>
          <a:p>
            <a:pPr algn="just"/>
            <a:endParaRPr lang="ru-RU" sz="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разработку топливно-энергетического баланса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 тыс.рублей</a:t>
            </a:r>
          </a:p>
          <a:p>
            <a:pPr algn="just">
              <a:buFont typeface="Arial" charset="0"/>
              <a:buChar char="•"/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актуализацию схем водоснабжения и водоотведения городского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округа Верхний Тагил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75 тыс.руб.</a:t>
            </a:r>
          </a:p>
          <a:p>
            <a:pPr algn="just">
              <a:buFont typeface="Arial" charset="0"/>
              <a:buChar char="•"/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капитальный ремонт, ремонт и содержание сетей городского округа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Верхний Тагил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1 981 тыс.рублей </a:t>
            </a:r>
          </a:p>
          <a:p>
            <a:pPr algn="just">
              <a:buFont typeface="Arial" charset="0"/>
              <a:buChar char="•"/>
            </a:pPr>
            <a:endParaRPr lang="ru-RU" sz="8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*на техническое обслуживание теплового счетчика, счетчика холодной  и 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горячей воды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тыс.рублей</a:t>
            </a:r>
          </a:p>
          <a:p>
            <a:pPr algn="just"/>
            <a:endParaRPr lang="ru-RU" sz="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выполнение работ по обустройству и обслуживанию контейнерных площадок на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территории городского округа  Верхний Тагил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490 тыс.рублей </a:t>
            </a:r>
          </a:p>
          <a:p>
            <a:pPr algn="just"/>
            <a:endParaRPr lang="ru-RU" sz="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актуализацию схем теплоснабжения, разработку электронной модели системы теплоснабжения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355 тыс.рублей</a:t>
            </a:r>
          </a:p>
          <a:p>
            <a:pPr algn="just"/>
            <a:endParaRPr lang="ru-RU" sz="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разработку плана надземных и подземных коммуникаций в городском округе Верхний Тагил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599 тыс.рублей</a:t>
            </a:r>
          </a:p>
          <a:p>
            <a:pPr algn="just"/>
            <a:endParaRPr lang="ru-RU" sz="8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энергосбережение и повышение энергетической эффективности, использование энергетических ресурсов на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объектах муниципальной собственности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3 104 тыс.рублей</a:t>
            </a:r>
          </a:p>
          <a:p>
            <a:pPr algn="just"/>
            <a:endParaRPr lang="ru-RU" sz="800" b="1" dirty="0" smtClean="0">
              <a:solidFill>
                <a:srgbClr val="0066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осуществление государственного полномочия Свердловской области по предоставлению гражданам мер 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социальной поддержки по частичному освобождению от платы за коммунальные услуги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13 015 тыс.рублей</a:t>
            </a:r>
          </a:p>
          <a:p>
            <a:pPr algn="just"/>
            <a:endParaRPr lang="ru-RU" sz="8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8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предоставление муниципальной гарантии городского округа Верхний Тагил: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средства областного бюджета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3 327 тыс.рублей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средства местного бюджета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2 673 тыс.рублей</a:t>
            </a:r>
          </a:p>
          <a:p>
            <a:pPr algn="just"/>
            <a:endParaRPr lang="ru-RU" sz="12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avtodor-tbo.ru/userfiles/kontein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9" y="1000108"/>
            <a:ext cx="2090389" cy="1150673"/>
          </a:xfrm>
          <a:prstGeom prst="rect">
            <a:avLst/>
          </a:prstGeom>
          <a:noFill/>
        </p:spPr>
      </p:pic>
      <p:pic>
        <p:nvPicPr>
          <p:cNvPr id="61444" name="Picture 4" descr="https://avatars.dzeninfra.ru/get-ynews/5124848/eca66e3ef8fb5ecd80afaca38b63d226/496x2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39" y="2357430"/>
            <a:ext cx="2090389" cy="1045195"/>
          </a:xfrm>
          <a:prstGeom prst="rect">
            <a:avLst/>
          </a:prstGeom>
          <a:noFill/>
        </p:spPr>
      </p:pic>
      <p:pic>
        <p:nvPicPr>
          <p:cNvPr id="61448" name="Picture 8" descr="https://primamedia_2537050521.s3.cloud.mts.ru/files/big/1667/1666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15139" y="5333312"/>
            <a:ext cx="1938054" cy="1143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83197"/>
            <a:ext cx="8501121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0503  «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Благоустройство»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133 226 тыс. рублей,  из них: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содержание мемориалов и памятников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содержание кладбищ городского округа Верхний Тагил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553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обустройство снежного городка, установка елок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1 146 тыс.рублей 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разработку документов по установлению границ прилегающих территорий в городском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округе  Верхний Тагил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тыс.рублей</a:t>
            </a:r>
          </a:p>
          <a:p>
            <a:pPr algn="just"/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обслуживание светофоров, узлов учета электроэнергии на светофорах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 тыс.рублей</a:t>
            </a:r>
          </a:p>
          <a:p>
            <a:pPr algn="just"/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уборку и содержание мест общего пользования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901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разработку проектов благоустройства общественных и дворовых территорий, экспертизы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проектов благоустройства общественных и дворовых территорий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2 697 тыс.рублей</a:t>
            </a:r>
          </a:p>
          <a:p>
            <a:pPr algn="just"/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благоустройство общественной территории г.Верхний Тагил «Набережная огней»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средства областного  бюджета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25 023 тыс.рублей</a:t>
            </a:r>
          </a:p>
          <a:p>
            <a:pPr algn="just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средства местного бюджета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96 931 тыс.рублей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средства (целевые) от юридических лиц и индивидуальных предпринимателей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295 тыс.рублей </a:t>
            </a:r>
          </a:p>
          <a:p>
            <a:pPr algn="just"/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сбор, транспортировку, размещение отходов от деятельности учреждения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обслуживание пирса в зимний период времени в п. Половинный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48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расчистку снега и подсыпку инертными материалами лестниц в поселке Половинный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129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обслуживание уличного освещения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623 тыс.рублей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на содержание уличного освещения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3 613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*на поощрение на конкурсной основе сельских населенных пунктов, расположенных на территории Свердловской  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области- победителей областного конкурса «Здоровое село- территория трезвости п.Половинный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тыс.рублей</a:t>
            </a:r>
          </a:p>
          <a:p>
            <a:pPr algn="just"/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*на благоустройство общественной территории г.Верхний Тагил «Набережная огней»      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(техническое присоединение)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299 тыс.рублей</a:t>
            </a:r>
          </a:p>
          <a:p>
            <a:pPr algn="just"/>
            <a:endParaRPr lang="ru-RU" sz="500" b="1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* на обустройство мест отдыха  населения в п. Половинный «Сквер Памяти Героев»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 тыс.рублей</a:t>
            </a:r>
          </a:p>
          <a:p>
            <a:pPr algn="just"/>
            <a:endParaRPr lang="ru-RU" sz="5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* ремонт стелы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 тыс.рублей</a:t>
            </a:r>
          </a:p>
          <a:p>
            <a:pPr algn="just">
              <a:buFont typeface="Arial" charset="0"/>
              <a:buChar char="•"/>
            </a:pPr>
            <a:endParaRPr lang="ru-RU" sz="500" b="1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* на монтаж детских  спортивно-игровых комплексов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113 тыс.рублей</a:t>
            </a:r>
          </a:p>
          <a:p>
            <a:pPr algn="just"/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500" b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3496" name="AutoShape 8" descr="C:\Users\User\Desktop\%D0%A4%D0%BE%D1%82%D0%BE %D0%BD%D0%B0 %D1%81%D0%B0%D0%B9%D1%82\%D0%BC%D0%B5%D0%BC%D0%BE%D1%80%D0%B8%D0%B0%D0%BB %D0%BE%D1%81%D0%B5%D0%BD%D1%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8" name="AutoShape 10" descr="C:\Users\User\Desktop\%D0%A4%D0%BE%D1%82%D0%BE %D0%BD%D0%B0 %D1%81%D0%B0%D0%B9%D1%82\%D0%BC%D0%B5%D0%BC%D0%BE%D1%80%D0%B8%D0%B0%D0%BB %D0%BE%D1%81%D0%B5%D0%BD%D1%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17" name="Picture 1" descr="C:\Users\User\Desktop\Фото на сайт\набережная\ББ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57165"/>
            <a:ext cx="1661760" cy="1287517"/>
          </a:xfrm>
          <a:prstGeom prst="rect">
            <a:avLst/>
          </a:prstGeom>
          <a:noFill/>
        </p:spPr>
      </p:pic>
      <p:pic>
        <p:nvPicPr>
          <p:cNvPr id="60418" name="Picture 2" descr="C:\Users\User\Desktop\Фото на сайт\-GtlXzqAnzX_Ws_bJtEOkhvbm2foJCv3utXRNeltKlRNkeHumMOcMy5plVJwsimhyCfEWV0CJKft_G-LES4MHQ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214950"/>
            <a:ext cx="1825608" cy="1205188"/>
          </a:xfrm>
          <a:prstGeom prst="rect">
            <a:avLst/>
          </a:prstGeom>
          <a:noFill/>
        </p:spPr>
      </p:pic>
      <p:pic>
        <p:nvPicPr>
          <p:cNvPr id="5" name="Picture 2" descr="https://avatars.mds.yandex.net/i?id=98da4dd1cba23f805539c3e69d0847263ce695de-7106899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857364"/>
            <a:ext cx="1643073" cy="1091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28604"/>
            <a:ext cx="835824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0505 «Другие вопросы в  области ж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илищно-коммунального хозяйства»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161 тыс. рублей,  из них:</a:t>
            </a:r>
          </a:p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оказание дополнительных мер социальной поддержки  жителей по льготному посещению бани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161 тыс.рублей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828987"/>
            <a:ext cx="821537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классификации  расходов бюджетов</a:t>
            </a:r>
          </a:p>
          <a:p>
            <a:pPr lvl="0" algn="ctr"/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Расходы по разделу 0600 «Охрана окружающей среды»  за 2022год составили  2 140 тыс.рублей,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числе по подразделам: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637949"/>
            <a:ext cx="8705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0605  «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окружающей среды»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1 200 тыс. рублей,  из них:</a:t>
            </a:r>
          </a:p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работы  по сбору и вывозу несанкционированно размещенных            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отходов на территории общего пользования городского округа 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Верхний Тагил, приобретение мешков для сбора      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мусора, завоз чистого грунта на газоны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1 200 тыс.рублей</a:t>
            </a:r>
          </a:p>
        </p:txBody>
      </p:sp>
      <p:pic>
        <p:nvPicPr>
          <p:cNvPr id="59394" name="Picture 2" descr="https://avatars.mds.yandex.net/i?id=2a00000187759629cbfc0493631e7b3c80fb-1712409-fast-image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00570"/>
            <a:ext cx="2714612" cy="1809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403332"/>
            <a:ext cx="850112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0603  «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объектов растительного и животного                 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мира и  среды их обитания»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940 тыс. рублей,  из них:</a:t>
            </a:r>
          </a:p>
          <a:p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транспортировку и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демеркуризацию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отработанных ртутьсодержащих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ламп, термометров, приборов, приобретение тары для хранения отработанных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ламп и  термометров, проведение замеров на содержание паров ртути в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помещениях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тыс.рублей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приобретение и посадка новых деревьев и цветочной рассады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исследование родников, колодцев, скважины для хозяйственно-питьевого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водоснабжения и доставка воды в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п.Белоречка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73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проведение экологической акции «Марш Парков», участие в экологических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окружных, областных   мероприятиях, слетах, конкурсах, фестивалях, организация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городских конкурсов, финансовая поддержка работы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экологических кружков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25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предупреждение, устранение и ликвидация непредвиденных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экологических и эпидемиологических    ситуаций, проведение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дератизации и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аккарицидной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обработки территории селитебной зоны, утилизация     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биологических отходов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156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вывоз мусора от уборки территории во время массовых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мероприятий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 тыс.рублей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спил или глубокую обрезку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старовозрастных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деревьев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311 тыс.рублей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95556"/>
            <a:ext cx="768670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b="1" dirty="0"/>
          </a:p>
        </p:txBody>
      </p:sp>
      <p:pic>
        <p:nvPicPr>
          <p:cNvPr id="58370" name="Picture 2" descr="https://rk-lux.ru/wp-content/uploads/2017/01/Ekologicheskaya-bezopas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3332"/>
            <a:ext cx="1571636" cy="1571636"/>
          </a:xfrm>
          <a:prstGeom prst="rect">
            <a:avLst/>
          </a:prstGeom>
          <a:noFill/>
        </p:spPr>
      </p:pic>
      <p:pic>
        <p:nvPicPr>
          <p:cNvPr id="58372" name="Picture 4" descr="https://avatars.mds.yandex.net/i?id=2dac72fcd751a3a7980afb1dbfc42e7536bed65c-4284582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4177" y="4429133"/>
            <a:ext cx="2732623" cy="2047868"/>
          </a:xfrm>
          <a:prstGeom prst="rect">
            <a:avLst/>
          </a:prstGeom>
          <a:noFill/>
        </p:spPr>
      </p:pic>
      <p:pic>
        <p:nvPicPr>
          <p:cNvPr id="58374" name="Picture 6" descr="https://smi44.ru/upload/iblock/ce0/akaritsidnaya-obrabot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7349" y="2357430"/>
            <a:ext cx="2249451" cy="168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312772" y="989304"/>
          <a:ext cx="6471408" cy="5487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1197" y="60400"/>
            <a:ext cx="8780403" cy="833663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chemeClr val="bg1">
                <a:alpha val="6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по разделу 0700 «Образование»  за 2022 год составили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381 786 тыс.рублей, в том числе по подразделам: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https://avatars.mds.yandex.net/i?id=5768efa7247d31898fdf1ab56f7662b2f17523dd-9215651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2946">
            <a:off x="344325" y="1050906"/>
            <a:ext cx="1654104" cy="1092398"/>
          </a:xfrm>
          <a:prstGeom prst="rect">
            <a:avLst/>
          </a:prstGeom>
          <a:noFill/>
        </p:spPr>
      </p:pic>
      <p:pic>
        <p:nvPicPr>
          <p:cNvPr id="4" name="Picture 2" descr="https://avatars.mds.yandex.net/i?id=941b26614b231440b5cc63a59bf3b55f78543514-8272739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95787">
            <a:off x="445219" y="2517610"/>
            <a:ext cx="1574704" cy="1049803"/>
          </a:xfrm>
          <a:prstGeom prst="rect">
            <a:avLst/>
          </a:prstGeom>
          <a:noFill/>
        </p:spPr>
      </p:pic>
      <p:pic>
        <p:nvPicPr>
          <p:cNvPr id="57348" name="Picture 4" descr="https://avatars.mds.yandex.net/i?id=0603ffbf77efa13788559b7a6cf69d44f81cd68d-9065783-images-thumbs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77232">
            <a:off x="415298" y="3949423"/>
            <a:ext cx="1567772" cy="983123"/>
          </a:xfrm>
          <a:prstGeom prst="rect">
            <a:avLst/>
          </a:prstGeom>
          <a:noFill/>
        </p:spPr>
      </p:pic>
      <p:pic>
        <p:nvPicPr>
          <p:cNvPr id="57350" name="Picture 6" descr="https://avatars.mds.yandex.net/i?id=095d5c93840e16828f9eb7dc49c2874b9e9b8621-9147461-images-thumbs&amp;n=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103218">
            <a:off x="379594" y="5241297"/>
            <a:ext cx="1608178" cy="111630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57158" y="1"/>
            <a:ext cx="857256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расходов  по  подразделу  0707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«Молодежная политика и оздоровление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за 2022 год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5" y="571479"/>
          <a:ext cx="8715435" cy="619025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22569"/>
                <a:gridCol w="7364172"/>
                <a:gridCol w="928694"/>
              </a:tblGrid>
              <a:tr h="550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2022 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(тыс.руб.)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206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отдыха, оздоровления и занятости детей и подростков  в городском округе Верхний Тагил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организации отдыха детей в каникулярное время, включая мероприятия по обеспечению безопасности их жизни и здоровья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праздничной программы «С днем знаний!» для учащихся 7-11 классов образовательных учреждений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Чествование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победителей городских предметных олимпиад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Чествование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медалистов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</a:t>
                      </a:r>
                      <a:r>
                        <a:rPr lang="ru-RU" sz="12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историко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патриотической и </a:t>
                      </a:r>
                      <a:r>
                        <a:rPr lang="ru-RU" sz="12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военно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патриотической направленности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Поддержка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деятельности общественных организаций, направленной на воспитание у молодых граждан патриотического сознания и уважения к отечественной истории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Приобретение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оборудования для учреждений, занимающихся допризывной подготовкой молодежи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спортивной игры «Призывник» для молодежи 14-18 лет поселка Половинный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транспортных услуг по доставке призывников в военкомат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военно-патриотического воспитания и допризывной подготовки молодых граждан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</a:t>
                      </a:r>
                      <a:r>
                        <a:rPr kumimoji="0"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роведение муниципального фестиваля детского и юношеского творчества «</a:t>
                      </a:r>
                      <a:r>
                        <a:rPr kumimoji="0" lang="ru-RU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Тагильская</a:t>
                      </a:r>
                      <a:r>
                        <a:rPr kumimoji="0"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зима»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kumimoji="0"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роведение городского фестиваля молодежной уличной культуры «Голос улиц» в рамках проведения Дня молодежи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конкурса творчества  семей «Две звезды»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конкурса «Городской округ – история, настоящее, будущее», посвященного Дню местного самоуправления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творческих коллективов в областных конкурсах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фестивалях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Подвоз и участие команд образовательных учреждений ГО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Верхний Тагил в окружных, областных и муниципальных патриотических мероприятиях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отдыха,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оздоровления и занятости детей в рамках проекта «Поезд Здоровья»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Осуществление </a:t>
                      </a:r>
                      <a:r>
                        <a:rPr lang="ru-RU" sz="1200" b="0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полномочия по организации отдыха детей ( за </a:t>
                      </a:r>
                      <a:r>
                        <a:rPr lang="ru-RU" sz="1200" b="0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исключ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детей сирот, детей оставшихся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безпопечения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родителей, детей, находящихся в трудной жизненной ситуации) в учебное время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10 008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3570"/>
            <a:ext cx="8115328" cy="833663"/>
          </a:xfrm>
          <a:prstGeom prst="rect">
            <a:avLst/>
          </a:prstGeom>
          <a:noFill/>
        </p:spPr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по разделу  0800 «Культура»  за 2022 год составили –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67 650тыс.рублей, в том числе по подразделам: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726000"/>
          <a:ext cx="6715172" cy="57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куль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284" y="919386"/>
            <a:ext cx="1530133" cy="114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куль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1222" y="3714752"/>
            <a:ext cx="1596535" cy="1062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культ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9255" y="2307778"/>
            <a:ext cx="1502161" cy="1126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библ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61284" y="5143512"/>
            <a:ext cx="1517330" cy="1139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57158" y="182969"/>
            <a:ext cx="8501122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понятия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Бюджет-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Доходы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Дефицит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превышение расходов бюджета над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превышение доходов бюджета над его расходами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часть доходов граждан и организаций, которые они обязаны заплатить государству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платежи в виде штрафов, санкций за нарушение законодательства, платежи за пользование имуществом государства, средства самообложения граждан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Безвозмездные поступления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средства, которые  поступают в бюджет  безвозмездно (денежные средства, поступающие из вышестоящего бюджета, а также безвозмездные перечисления от физических и юридических лиц)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сумма задолженности муниципального образования внутренним кредиторам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денежные средства, направляемые из одного уровня бюджетной системы в другой: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Дотация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безвозмездная помощь государства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Субвенции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предоставляются на финансирование «переданных» другими публично-правовыми образованиями полномочий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Субсидии –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предоставляются на условиях долевого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софинансирования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расходов других бюджетов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4726" y="723275"/>
          <a:ext cx="8786874" cy="514054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12571"/>
                <a:gridCol w="7283727"/>
                <a:gridCol w="990576"/>
              </a:tblGrid>
              <a:tr h="54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(тыс.руб.)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397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иммунопрофилактики работников муниципальных учреждений образования, культуры, спорта по ограничению распространения  социально значимых инфекций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массовых </a:t>
                      </a:r>
                      <a:r>
                        <a:rPr lang="ru-RU" sz="12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для жителей ГО Верхний Тагил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1 245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Комплектование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фондов библиотеки книгами и книгоиздательской продукцией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Информатизация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муниципальных библиотек, в том числе комплектование книжных фондов (включая приобретение электронных версий книг и приобретение (подписку) периодических изданий)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ремонт, приведение в соответствие  с требованиями пожарной безопасности и санитарного законодательства зданий и помещений, в которых  размещаются  муниципальные учреждения культуры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22  241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Поздравления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Главы ГО с юбилеем заслуженных граждан – 90 лет со дня рождения, 95 лет со дня рождения, 100 лет со дня рождения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проведение поздравлений жителей городского округа, проживших в браке  50 лет при награждение медалью «Совет да любовь»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мероприятий, посвященных Дню Победы в Великой Отечественной войне (митинг, встречи ветеранов и участников ВОВ, концерты, выставки творческих работ)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мероприятий, посвященных Международному Дню пожилых людей (праздничный вечер, концерт, выставка творческих работ)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 среди подростков, молодежи и населения в возрасте от 18 лет по вопросам профилактики заболеваний ВИЧ-инфекцией и туберкулезом: </a:t>
                      </a:r>
                      <a:endParaRPr lang="ru-RU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>
                        <a:buFontTx/>
                        <a:buChar char="-"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-приобретение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информационных стендов в СОШ; </a:t>
                      </a:r>
                      <a:endParaRPr lang="ru-RU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>
                        <a:buFontTx/>
                        <a:buChar char="-"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распространение опыта педагогов образовательных организаций через публикацию статей; </a:t>
                      </a:r>
                      <a:endParaRPr lang="ru-RU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>
                        <a:buFontTx/>
                        <a:buChar char="-"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спортивно-массовые и культурно-массовые мероприятия, направленные на формирование здорового образа жизни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t"/>
                      <a:endParaRPr lang="ru-RU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  <a:p>
                      <a:pPr algn="r" fontAlgn="t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7155" y="246221"/>
            <a:ext cx="878684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расходов   по  мероприятиям  в  области культуры   за 2022 год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4726" y="428604"/>
          <a:ext cx="8786874" cy="265763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12571"/>
                <a:gridCol w="7283727"/>
                <a:gridCol w="990576"/>
              </a:tblGrid>
              <a:tr h="270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3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социальной рекламы в учреждениях образования, культуры и спорта, направленной на профилактику социально-значимых инфекций и наркомании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Модернизация государственных и муниципальных общедоступных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i="0" u="none" strike="noStrike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бибилиотек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3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турнира городов ( В. </a:t>
                      </a:r>
                      <a:r>
                        <a:rPr lang="ru-RU" sz="13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Тагил-Кировград-Невьянск</a:t>
                      </a:r>
                      <a:r>
                        <a:rPr lang="ru-RU" sz="13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 по шахматам среди ветеранов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3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проведение фестиваля  творчества ветеранов – людей с ограниченными возможностями здоровья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</a:t>
                      </a:r>
                      <a:r>
                        <a:rPr lang="ru-RU" sz="1300" b="0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</a:t>
                      </a:r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поддержки на конкурсной основе муниципальных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учреждениям  культуры  Свердловской области на поддержку любительских творческих коллективов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 создание модельной  муниципальной библиотеки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установку стойки экстренной связи «Гражданин –полиция» на городской площади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24 937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02552"/>
            <a:ext cx="8501122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подразделам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классификации расходов бюджетов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по  разделу  10 00 «Социальная политика» за 2022 год составили –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51 312 тыс. рублей, в том числе по подразделам: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56658"/>
            <a:ext cx="8286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10 01 « Пенсионное обеспечение» 2 542тыс. рублей: 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3252" name="Picture 4" descr="https://im0-tub-ru.yandex.net/i?id=4b4280185471f42fdaae0d7d067c1ce9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41544"/>
            <a:ext cx="1928826" cy="125775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857488" y="2214554"/>
            <a:ext cx="585791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реализацию гарантий пенсионного обеспечения лиц, замещающих муниципальные должности, и муниципальных служащих городского округа Верхний Тагил»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2 542 тыс.рублей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474037"/>
            <a:ext cx="8001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1003  « Социальное обеспечение населения » 44 154 тыс. рублей, из них: 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4000504"/>
            <a:ext cx="82868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предоставление, гражданам  субсидий на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оплату жилого помещения и коммунальных услуг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44 098  тыс.рублей</a:t>
            </a:r>
          </a:p>
          <a:p>
            <a:pPr lvl="0"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осуществление государственного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полномочия Свердловской области по предоставлению отдельным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категориям граждан компенсаций расходов на оплату жилого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помещения и коммунальных услуг в части оплаты взноса на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капитальный ремонт общего имущества в многоквартирном доме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56 тыс.рублей</a:t>
            </a:r>
          </a:p>
          <a:p>
            <a:pPr lvl="0" algn="just">
              <a:buFont typeface="Arial" charset="0"/>
              <a:buChar char="•"/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habinfo.ru/wp-content/uploads/2016/07/subsid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3726" y="4286256"/>
            <a:ext cx="2101680" cy="1653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491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 по подразделу 10 04 « Охрана семьи и детства»  </a:t>
            </a:r>
          </a:p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916  тыс. рублей,  из них: 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285860"/>
            <a:ext cx="85582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обеспечение бесплатным питанием учащихся начальных классов 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общеобразовательных учреждений из многодетных, малообеспеченных семей, детей сирот, оставшихся без   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попечения родителей, детей инвалидов в муниципальных общеобразовательных школах 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350 тыс. рублей</a:t>
            </a:r>
          </a:p>
          <a:p>
            <a:pPr>
              <a:buFont typeface="Arial" charset="0"/>
              <a:buChar char="•"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Мероприятия, направленные на предоставление социальных выплат молодым семьям на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приобретение (строительство) жилья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378 тыс.рублей</a:t>
            </a:r>
          </a:p>
          <a:p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Мероприятия, направленные на предоставление региональной поддержки  молодым семьям на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улучшений  жилищных условий  на территории ГО Верхний Тагил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188 тыс.рублей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4" descr="https://avatars.mds.yandex.net/i?id=1309de7426f9ef6c3c515bf98c6c0c636b5f44e2-918122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714751"/>
            <a:ext cx="4129094" cy="2464612"/>
          </a:xfrm>
          <a:prstGeom prst="rect">
            <a:avLst/>
          </a:prstGeom>
          <a:noFill/>
        </p:spPr>
      </p:pic>
      <p:pic>
        <p:nvPicPr>
          <p:cNvPr id="49162" name="Picture 10" descr="https://images.satu.kz/101976894_w640_h640_obedennyj-stol-d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14752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 по подразделу 1006 « Другие вопросы в области социальной политики »  </a:t>
            </a:r>
          </a:p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3 700 тыс. рублей,  из них: 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5060" name="Picture 4" descr="https://mszn27.ru/sites/files/mszn/imagecache/img_250x250/kgu/cspn_nik/picture/2020/64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673716"/>
            <a:ext cx="2571736" cy="1568881"/>
          </a:xfrm>
          <a:prstGeom prst="rect">
            <a:avLst/>
          </a:prstGeom>
          <a:noFill/>
        </p:spPr>
      </p:pic>
      <p:pic>
        <p:nvPicPr>
          <p:cNvPr id="45064" name="Picture 8" descr="https://donday-volgodonsk.ru/uploads/posts/2019-12/1575643041_22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4" y="1125313"/>
            <a:ext cx="2511696" cy="1589307"/>
          </a:xfrm>
          <a:prstGeom prst="rect">
            <a:avLst/>
          </a:prstGeom>
          <a:noFill/>
        </p:spPr>
      </p:pic>
      <p:pic>
        <p:nvPicPr>
          <p:cNvPr id="45066" name="Picture 10" descr="https://im0-tub-ru.yandex.net/i?id=51587e3f0c05433a525af9c707ff5402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074" y="2911376"/>
            <a:ext cx="2511696" cy="153369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43174" y="1125313"/>
            <a:ext cx="6072231" cy="107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</a:t>
            </a:r>
          </a:p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Мероприятия, направленные на оказание дополнительной </a:t>
            </a:r>
          </a:p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социальной поддержки лицам, удостоенным звания «Почетный            </a:t>
            </a:r>
          </a:p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гражданин городского округа Верхний Тагил»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144 тыс.рублей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2347091"/>
            <a:ext cx="607223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ru-RU" sz="1400" b="1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</a:t>
            </a:r>
          </a:p>
          <a:p>
            <a:pPr>
              <a:lnSpc>
                <a:spcPct val="115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</a:t>
            </a:r>
          </a:p>
          <a:p>
            <a:pPr>
              <a:lnSpc>
                <a:spcPct val="115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Мероприятия, направленные на оказание дополнительной </a:t>
            </a:r>
          </a:p>
          <a:p>
            <a:pPr>
              <a:lnSpc>
                <a:spcPct val="115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поддержки некоммерческим общественным организациям </a:t>
            </a:r>
          </a:p>
          <a:p>
            <a:pPr>
              <a:lnSpc>
                <a:spcPct val="115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159 тыс.рублей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770" y="5000636"/>
            <a:ext cx="6072230" cy="809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Мероприятия, направленные на предоставление, гражданам  с</a:t>
            </a:r>
          </a:p>
          <a:p>
            <a:pPr lvl="0" algn="just">
              <a:lnSpc>
                <a:spcPct val="114000"/>
              </a:lnSpc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субсидий на оплату жилого помещения и коммунальных услуг  </a:t>
            </a:r>
          </a:p>
          <a:p>
            <a:pPr lvl="0" algn="just">
              <a:lnSpc>
                <a:spcPct val="114000"/>
              </a:lnSpc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3 397 тыс.рублей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0176" y="214290"/>
            <a:ext cx="8479542" cy="833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 по разделу  11 00 «Физическая культура и спорт» за 2022 год 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  7 528 тыс. рублей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00430" y="1214422"/>
          <a:ext cx="528641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спор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5000049"/>
            <a:ext cx="2220979" cy="1476951"/>
          </a:xfrm>
          <a:prstGeom prst="rect">
            <a:avLst/>
          </a:prstGeom>
        </p:spPr>
      </p:pic>
      <p:pic>
        <p:nvPicPr>
          <p:cNvPr id="6" name="Рисунок 5" descr="спорт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839" y="5026247"/>
            <a:ext cx="2192998" cy="1450753"/>
          </a:xfrm>
          <a:prstGeom prst="rect">
            <a:avLst/>
          </a:prstGeom>
        </p:spPr>
      </p:pic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839" y="1214422"/>
            <a:ext cx="2269649" cy="1507695"/>
          </a:xfrm>
          <a:prstGeom prst="rect">
            <a:avLst/>
          </a:prstGeom>
        </p:spPr>
      </p:pic>
      <p:pic>
        <p:nvPicPr>
          <p:cNvPr id="7" name="Рисунок 6" descr="парад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7839" y="3000372"/>
            <a:ext cx="2269649" cy="170223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6" y="800843"/>
          <a:ext cx="8634444" cy="5311032"/>
        </p:xfrm>
        <a:graphic>
          <a:graphicData uri="http://schemas.openxmlformats.org/drawingml/2006/table">
            <a:tbl>
              <a:tblPr/>
              <a:tblGrid>
                <a:gridCol w="516592"/>
                <a:gridCol w="7048097"/>
                <a:gridCol w="1069755"/>
              </a:tblGrid>
              <a:tr h="638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пп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2022 год (тыс.руб.)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617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организацию иммунопрофилактики работников муниципальных учреждений образования, культуры, спорта по ограничению распространения  социально значимых инфекций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организацию мероприятий среди подростков, молодежи и населения в возрасте от 18 лет по вопросам профилактики заболеваний ВИЧ-инфекцией и туберкулезом: - приобретение информационных стендов в СОШ; - распространение опыта педагогов образовательных организаций через публикацию статей; - спортивно-массовые и культурно-массовые мероприятия, направленные на формирование здорового образа жизни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проведение массовых мероприятий для населения физкультурно-оздоровительной направленности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проведение массовых мероприятий для населения спортивной направленности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проведение спортивных мероприятий для воспитанников детско-юношеских спортивных секций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подготовку и содержание спортивных сооружений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реализацию мероприятий по поэтапному внедрению Всероссийского физкультурно-спортивного комплекса "Готов к труду и обороне" (ГТО)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Мероприятия, направленные на реализацию мероприятий по поэтапному внедрению Всероссийского физкультурно-спортивного комплекса "Готов к труду и обороне" (ГТО) за счет средств местного бюджета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капитальный ремонт, текущий ремонт,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приведение в соответствие с требованиями пожарной безопасности и санитарного законодательства зданий и помещений, в которых размещаются учреждения физической культуры и спорта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3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1 073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42844" y="0"/>
            <a:ext cx="8848756" cy="86177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 прочих расходов, в том числе  на спортивно-массовые мероприятия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2022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85728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 городского округа Верхний Тагил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(кредиты областного бюджета)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57224" y="1397000"/>
          <a:ext cx="7786742" cy="460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0"/>
            <a:ext cx="844837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ПОЯСНИТЕЛЬНАЯ  ЗАПИСКА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 проекту решения  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исполнении местного  бюджета  городского округа  Верхний Тагил  за   2022 год»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ДОХОДЫ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местного бюджета  городского округа Верхний Тагил  за 2022 год исполнены в сумме  684 815 тыс. рублей или  96,7 %  к годовым назначениям. По  сравнению с соответствующим периодом 2021 года поступления уменьшились в целом на 139 439 тыс.рублей, в том числе по налоговым и неналоговым платежам  увеличились  на 13 519 тыс. рублей, по безвозмездным поступлениям уменьшились на  152 958 тыс. рублей.</a:t>
            </a:r>
          </a:p>
          <a:p>
            <a:pPr algn="just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Основным доходным источником местного бюджета являлся налог на доходы физических лиц - поступление данного налога в местный бюджет составило 175 214 тыс. рублей. По отношению к 2021 году произошло увеличение  поступлений по данному налогу. Произошел рост поступлений по плательщикам: - АО «ИНТЕР РАО-ЭЛЕКТРОГЕРАЦИЯ» на 9 216 тыс. рублей; - Верхнетагильское Ремонтное Управление Пермского филиала (ООО «КВАРЦ Групп») на 2 043 тыс. рублей;</a:t>
            </a:r>
          </a:p>
          <a:p>
            <a:pPr algn="just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ООО «САВАЛТ ГРУПП»  2 149 тыс. рублей.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Наибольший  рост   поступлений  в  местный бюджет   в 2022 году  к  объему поступлений   2021 года   достигнут   по налогу на доходы физических лиц -  прирост 13 475 тыс. рублей; по доходам от оказания платных услуг и компенсации затрат государства - прирост 2 480 тыс. рублей; по акцизам – прирост 2 305 тыс. рублей.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Поступления из вышестоящих бюджетов составили  445 937 тыс. рублей  или  99,1%  плановых назначений в том числе: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Дотация получена в объеме   155 503 тыс. рублей;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Субсидии  36 049 тыс. рублей;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Субвенции  233 347 тыс. рублей;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Иные межбюджетные трансферты  21 038 тыс. рублей.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Прочие безвозмездные поступления  составили  6 120 тыс. рублей, в том числе: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-прочие безвозмездные поступления  составили  13 655 тыс. рублей  (добровольные пожертвования от АО «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РАО – Электрогенерация» на сумму </a:t>
            </a:r>
            <a:r>
              <a:rPr lang="ru-RU" sz="1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13 500,0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ремонт  асфальтированного участка автомобильной дороги сектор Промышленный проезд, протяженностью 1120 метров, соединяющий город Верхний Тагил с Верхнетагильской ГРЭС, а также  добровольные пожертвования от юридических лиц на благоустройство и озеленение территории городского округа Верхний Тагил: ООО «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Теплосфера</a:t>
            </a:r>
            <a:r>
              <a:rPr lang="ru-RU" sz="1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25 тыс. рублей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ООО «УРАЛНЕФТЬСЕРВИС» </a:t>
            </a:r>
            <a:r>
              <a:rPr lang="ru-RU" sz="1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 тыс. рублей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ООО «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Верхне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Тагильский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карьер» </a:t>
            </a:r>
            <a:r>
              <a:rPr lang="ru-RU" sz="1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 тыс. рублей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ООО «САВАЛТ ГРУПП» </a:t>
            </a:r>
            <a:r>
              <a:rPr lang="ru-RU" sz="1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 тыс. рублей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ООО «ВТЗ Огнеупорных материалов» </a:t>
            </a:r>
            <a:r>
              <a:rPr lang="ru-RU" sz="1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 тыс. рублей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 произведен возврат  в областной бюджет неиспользованных остатков межбюджетных трансфертов за  2021 год     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 сумме   -) 7 535 тыс. рублей;.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-212362"/>
            <a:ext cx="78010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</a:t>
            </a: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000108"/>
            <a:ext cx="8115328" cy="29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7013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28596" y="857232"/>
            <a:ext cx="85630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местного бюджета за 2022 год произведены в сумме  778 966 тыс. рублей, исполнение составило 97,6 % плановых назначений.  По сравнению с 2021 годом (743 670 тыс. рублей) объем расходов увеличился на  35 296 тыс. рублей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на 4,7%.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На финансирование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 значимых отраслей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(образование, культура, социальная политика и физкультура и спорт)  направлено   508  276 тыс. рублей или 65,3% от общего объема произведенных расходов, что на  46 248 тыс. рублей  больше аналогичного периода прошлого года (462 028 тыс. рублей). 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На 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2022 году было направлено 48 630 тыс. рублей,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жилищно-коммунальное хозяйство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162 914 тыс. рублей.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288" y="121414"/>
            <a:ext cx="8858312" cy="641714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  <a:tabLst>
                <a:tab pos="603250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муниципальных программ, реализованных в 202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году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600"/>
              </a:spcBef>
              <a:spcAft>
                <a:spcPct val="0"/>
              </a:spcAft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Обеспечение общественной безопасности  на территории городского округа Верхний Тагил на 2021 - 2026 гг.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Социальная поддержка населения в городском округе Верхний Тагил на 2021-2026гг.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Развитие дорожного хозяйства в городском округе Верхний Тагил  на  2020-2025г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Развитие жилищно-коммунального  хозяйства и повышение энергетической  эффективности в городском округе   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Верхний  Тагил на 2019- 2024гг.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Подготовка документов территориального планирования, градостроительного зонирования и документации по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планировке территории городского округа Верхний  Тагил на 2019- 2024гг.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Развитие системы образования в городском округе Верхний Тагил на 2021-2026гг.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«Жилище» городского округа Верхний Тагил на 2017-2025гг.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Развитие  культуры и искусства в городском округе Верхний Тагил на 2020-2025гг.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Управление муниципальной собственностью и земельными ресурсами городского округа Верхний Тагил на 2018-2023г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Обеспечение рационального  и безопасного природопользования в городском округе Верхний Тагил на 2020-2025гг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Развитие физической культуры, спорта и молодежной политики в городском округе Верхний Тагил  на 2020-2025гг.»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Совершенствование муниципального управления на территории  городского округа Верхний Тагил на 2019-2024 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Управление муниципальными финансами  городского округа Верхний Тагил на 2021-2026 годы.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14. Гражданская оборона и защита населения городского округа Верхний Тагил на 2021-2026 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Формирование законопослушного поведения  участников дорожного движения  в городском округе Верхний Тагил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на 2021-2026гг.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16. Формирование комфортной городской среды городского округа Верхний Тагил на 2018-2024 годы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17. Развитие информационного общества городского округа Верхний Тагил на 2020-2025гг. 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18. Переселение граждан на территории городского округа Верхний Тагил из аварийного жилищного  фонда в 2019-2024 годах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 rot="10800000" flipV="1">
            <a:off x="428593" y="1840000"/>
            <a:ext cx="825820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о разработчике отчета: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Финансовый отдел администрации городского округа Верхний Тагил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- 8 (34357) 2-00-72 – ведущий специалист, главный специалист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Электронный адрес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fo57@yandex.ru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4" y="285728"/>
            <a:ext cx="80010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 проекту решения Думы городского округа Верхний Тагил «Об утверждении отчета об исполнении бюджета городского округа Верхний Тагил за 2022 год»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000100" y="5257990"/>
          <a:ext cx="6589420" cy="158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1530" y="1066181"/>
          <a:ext cx="8643998" cy="41918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39918"/>
                <a:gridCol w="1067891"/>
                <a:gridCol w="1067891"/>
                <a:gridCol w="1067891"/>
                <a:gridCol w="1100407"/>
              </a:tblGrid>
              <a:tr h="457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2021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на 2022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2022 г.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Процент исполнения за 2022 г.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</a:tr>
              <a:tr h="305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Доходы, в том числе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824 254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707 956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684 815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219 239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244 370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232 758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95,2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605 015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463 586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452 057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Расходы, в том числе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743 670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797 720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778 966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Дорожная деятельность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29 611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53 303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48 630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91,2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199 515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166 466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162 914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97,9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сфера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462 028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514 821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508 276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98,7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образование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357 883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383 619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381 786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99,5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культура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47 680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67 671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67 650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социальная политика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r>
                        <a:rPr lang="ru-RU" sz="140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909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56 003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r>
                        <a:rPr lang="ru-RU" sz="140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312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91,6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6 556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7 528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7 528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52 516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63 230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59 146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93,5</a:t>
                      </a:r>
                      <a:endParaRPr lang="ru-RU" sz="14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Дефицит (Профицит)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+)80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584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-)89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764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-) 94 151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8673" y="142851"/>
            <a:ext cx="8439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городского округа 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Верхний Тагил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"/>
            <a:ext cx="8348690" cy="1163735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и расходов за 2018 -2022 годы</a:t>
            </a:r>
          </a:p>
          <a:p>
            <a:pPr algn="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(тыс.рублей) </a:t>
            </a:r>
          </a:p>
          <a:p>
            <a:pPr algn="ctr"/>
            <a:endParaRPr lang="ru-RU" b="1" cap="none" spc="50" dirty="0">
              <a:ln w="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04726" y="1163736"/>
          <a:ext cx="8786874" cy="513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98589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по доходам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1228" y="598589"/>
            <a:ext cx="8320938" cy="703368"/>
          </a:xfrm>
          <a:prstGeom prst="roundRect">
            <a:avLst/>
          </a:prstGeom>
          <a:solidFill>
            <a:srgbClr val="C2E1A5">
              <a:alpha val="7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Доходную часть городского округа Верхний Тагил в 2022 году формировали  следующие виды доходов: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645" y="1541843"/>
            <a:ext cx="2500330" cy="496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4375" y="1541843"/>
            <a:ext cx="2714644" cy="500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92079" y="1541843"/>
            <a:ext cx="2571768" cy="500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769" y="2511875"/>
            <a:ext cx="2643206" cy="4083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 на доходы   физических лиц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Акцизы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Налоги на совокупный доход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 на имущество физических лиц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Земельный налог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Государственная пошлина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00364" y="2511875"/>
            <a:ext cx="3391715" cy="414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аренды земли и имущества, находящиеся в государственной или муниципальной собственности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Плата за негативное воздействие на окружающую среду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оказания платных услуг казенными учреждениями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продажи земли имущества, находящегося в государственной или муниципальной собственности</a:t>
            </a:r>
          </a:p>
          <a:p>
            <a:pPr lvl="0">
              <a:buFont typeface="Arial" pitchFamily="34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Штрафы, санкции, возмещение ущерба</a:t>
            </a:r>
          </a:p>
          <a:p>
            <a:pPr lvl="0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0826" y="2511875"/>
            <a:ext cx="2500330" cy="40698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Дотации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Субсидии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Субвенции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Иные межбюджетные трансферты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Прочие безвозмездные поступления</a:t>
            </a:r>
          </a:p>
          <a:p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1272695" y="2286786"/>
            <a:ext cx="448584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490581" y="2287581"/>
            <a:ext cx="4469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7561625" y="2288375"/>
            <a:ext cx="44541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33796" name="Object 4"/>
          <p:cNvGraphicFramePr>
            <a:graphicFrameLocks/>
          </p:cNvGraphicFramePr>
          <p:nvPr/>
        </p:nvGraphicFramePr>
        <p:xfrm>
          <a:off x="217488" y="576263"/>
          <a:ext cx="8850312" cy="5562600"/>
        </p:xfrm>
        <a:graphic>
          <a:graphicData uri="http://schemas.openxmlformats.org/presentationml/2006/ole">
            <p:oleObj spid="_x0000_s33796" name="Worksheet" r:id="rId4" imgW="8505789" imgH="5353139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7124" y="142852"/>
            <a:ext cx="63720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городского округа Верхний Тагил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2022 год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1" y="98325"/>
            <a:ext cx="8572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городского округа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Верхний Тагил              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1" y="1021655"/>
          <a:ext cx="8572562" cy="5148900"/>
        </p:xfrm>
        <a:graphic>
          <a:graphicData uri="http://schemas.openxmlformats.org/drawingml/2006/table">
            <a:tbl>
              <a:tblPr>
                <a:effectLst/>
                <a:tableStyleId>{775DCB02-9BB8-47FD-8907-85C794F793BA}</a:tableStyleId>
              </a:tblPr>
              <a:tblGrid>
                <a:gridCol w="5357850"/>
                <a:gridCol w="1071570"/>
                <a:gridCol w="1143008"/>
                <a:gridCol w="1000134"/>
              </a:tblGrid>
              <a:tr h="51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674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доходы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197 184</a:t>
                      </a:r>
                      <a:endParaRPr lang="ru-RU" b="1" dirty="0"/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209 120</a:t>
                      </a:r>
                      <a:endParaRPr lang="ru-RU" b="1" dirty="0"/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211</a:t>
                      </a:r>
                      <a:r>
                        <a:rPr lang="ru-RU" sz="1400" b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128</a:t>
                      </a:r>
                      <a:endParaRPr lang="ru-RU" b="1" dirty="0"/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</a:t>
                      </a:r>
                      <a:r>
                        <a:rPr lang="ru-RU" sz="1400" b="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739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172 158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175 214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1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Акцизы (нефтепродукты)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12 131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14 516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14 436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Налог, взимаемый в связи с применением УСН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13 596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12 083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10 913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Единый налог на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вмененный 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 для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отдельных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видов 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754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-) 15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взимаемый, в связи с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применением патентной 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1 704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1 039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1 061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7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физических лиц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1 949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2 500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2 643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3 771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4 275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4 320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1 540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2 549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2 556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22 055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35 250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21 630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13 913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13 933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13 463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Платежи при пользовании природными ресурсами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4 111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2 350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2 316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1 702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4 177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4 182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2 075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14 428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1 404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Штрафы, санкции, возмещение ущерба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254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362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налоговые и неналоговые доходы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219 239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244 370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232 758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19851</TotalTime>
  <Words>5762</Words>
  <Application>Microsoft Office PowerPoint</Application>
  <PresentationFormat>Экран (4:3)</PresentationFormat>
  <Paragraphs>1126</Paragraphs>
  <Slides>40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Аспект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1786</cp:revision>
  <dcterms:created xsi:type="dcterms:W3CDTF">2015-11-12T09:10:54Z</dcterms:created>
  <dcterms:modified xsi:type="dcterms:W3CDTF">2023-04-18T07:14:40Z</dcterms:modified>
</cp:coreProperties>
</file>