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charts/chart17.xml" ContentType="application/vnd.openxmlformats-officedocument.drawingml.char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activeX/activeX1.xml" ContentType="application/vnd.ms-office.activeX+xml"/>
  <Default Extension="emf" ContentType="image/x-emf"/>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8"/>
  </p:notesMasterIdLst>
  <p:sldIdLst>
    <p:sldId id="256" r:id="rId2"/>
    <p:sldId id="258" r:id="rId3"/>
    <p:sldId id="257" r:id="rId4"/>
    <p:sldId id="259" r:id="rId5"/>
    <p:sldId id="260" r:id="rId6"/>
    <p:sldId id="261" r:id="rId7"/>
    <p:sldId id="262" r:id="rId8"/>
    <p:sldId id="263" r:id="rId9"/>
    <p:sldId id="264" r:id="rId10"/>
    <p:sldId id="265" r:id="rId11"/>
    <p:sldId id="266" r:id="rId12"/>
    <p:sldId id="302" r:id="rId13"/>
    <p:sldId id="300" r:id="rId14"/>
    <p:sldId id="272" r:id="rId15"/>
    <p:sldId id="273" r:id="rId16"/>
    <p:sldId id="274" r:id="rId17"/>
    <p:sldId id="275" r:id="rId18"/>
    <p:sldId id="301" r:id="rId19"/>
    <p:sldId id="276" r:id="rId20"/>
    <p:sldId id="277" r:id="rId21"/>
    <p:sldId id="278" r:id="rId22"/>
    <p:sldId id="279" r:id="rId23"/>
    <p:sldId id="280" r:id="rId24"/>
    <p:sldId id="281" r:id="rId25"/>
    <p:sldId id="299" r:id="rId26"/>
    <p:sldId id="282" r:id="rId27"/>
    <p:sldId id="283" r:id="rId28"/>
    <p:sldId id="270" r:id="rId29"/>
    <p:sldId id="271" r:id="rId30"/>
    <p:sldId id="284" r:id="rId31"/>
    <p:sldId id="285" r:id="rId32"/>
    <p:sldId id="286" r:id="rId33"/>
    <p:sldId id="287" r:id="rId34"/>
    <p:sldId id="288" r:id="rId35"/>
    <p:sldId id="289" r:id="rId36"/>
    <p:sldId id="290" r:id="rId37"/>
    <p:sldId id="291" r:id="rId38"/>
    <p:sldId id="292" r:id="rId39"/>
    <p:sldId id="303" r:id="rId40"/>
    <p:sldId id="304" r:id="rId41"/>
    <p:sldId id="293" r:id="rId42"/>
    <p:sldId id="294" r:id="rId43"/>
    <p:sldId id="295" r:id="rId44"/>
    <p:sldId id="296" r:id="rId45"/>
    <p:sldId id="297" r:id="rId46"/>
    <p:sldId id="298" r:id="rId4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776"/>
    <a:srgbClr val="FF0066"/>
    <a:srgbClr val="FF5050"/>
    <a:srgbClr val="990000"/>
    <a:srgbClr val="ACA1D3"/>
    <a:srgbClr val="6666FF"/>
    <a:srgbClr val="FFFFCC"/>
    <a:srgbClr val="CCFFFF"/>
    <a:srgbClr val="99CCFF"/>
    <a:srgbClr val="FF7C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63" autoAdjust="0"/>
    <p:restoredTop sz="94717" autoAdjust="0"/>
  </p:normalViewPr>
  <p:slideViewPr>
    <p:cSldViewPr>
      <p:cViewPr varScale="1">
        <p:scale>
          <a:sx n="103" d="100"/>
          <a:sy n="103" d="100"/>
        </p:scale>
        <p:origin x="-21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activeX/activeX1.xml><?xml version="1.0" encoding="utf-8"?>
<ax:ocx xmlns:ax="http://schemas.microsoft.com/office/2006/activeX" xmlns:r="http://schemas.openxmlformats.org/officeDocument/2006/relationships" ax:classid="{978C9E23-D4B0-11CE-BF2D-00AA003F40D0}" ax:persistence="persistPropertyBag">
  <ax:ocxPr ax:name="ForeColor" ax:value="0"/>
  <ax:ocxPr ax:name="BackColor" ax:value="16777215"/>
  <ax:ocxPr ax:name="Caption" ax:value="Label1"/>
  <ax:ocxPr ax:name="Size" ax:value="16933;11298"/>
  <ax:ocxPr ax:name="FontName" ax:value="Arial"/>
  <ax:ocxPr ax:name="FontHeight" ax:value="285"/>
  <ax:ocxPr ax:name="FontCharSet" ax:value="204"/>
  <ax:ocxPr ax:name="FontPitchAndFamily" ax:value="2"/>
</ax:ocx>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Office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Office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Office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Office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Office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Office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Microsoft_Office_Excel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0.20779220779220919"/>
          <c:y val="0.16929133858267903"/>
          <c:w val="0.38528138528138667"/>
          <c:h val="0.70078740157480623"/>
        </c:manualLayout>
      </c:layout>
      <c:pieChart>
        <c:varyColors val="1"/>
        <c:ser>
          <c:idx val="0"/>
          <c:order val="0"/>
          <c:tx>
            <c:strRef>
              <c:f>Sheet1!$A$2</c:f>
              <c:strCache>
                <c:ptCount val="1"/>
                <c:pt idx="0">
                  <c:v>Восток</c:v>
                </c:pt>
              </c:strCache>
            </c:strRef>
          </c:tx>
          <c:spPr>
            <a:solidFill>
              <a:srgbClr val="9999FF"/>
            </a:solidFill>
            <a:ln w="12504">
              <a:solidFill>
                <a:srgbClr val="000000"/>
              </a:solidFill>
              <a:prstDash val="solid"/>
            </a:ln>
          </c:spPr>
          <c:dPt>
            <c:idx val="1"/>
            <c:spPr>
              <a:solidFill>
                <a:srgbClr val="993366"/>
              </a:solidFill>
              <a:ln w="12504">
                <a:solidFill>
                  <a:srgbClr val="000000"/>
                </a:solidFill>
                <a:prstDash val="solid"/>
              </a:ln>
            </c:spPr>
          </c:dPt>
          <c:dPt>
            <c:idx val="2"/>
            <c:spPr>
              <a:solidFill>
                <a:srgbClr val="FFFFCC"/>
              </a:solidFill>
              <a:ln w="12504">
                <a:solidFill>
                  <a:srgbClr val="000000"/>
                </a:solidFill>
                <a:prstDash val="solid"/>
              </a:ln>
              <a:effectLst>
                <a:outerShdw dist="35921" dir="2700000" algn="br">
                  <a:srgbClr val="000000"/>
                </a:outerShdw>
              </a:effectLst>
            </c:spPr>
          </c:dPt>
          <c:dPt>
            <c:idx val="3"/>
            <c:spPr>
              <a:solidFill>
                <a:srgbClr val="CCFFFF"/>
              </a:solidFill>
              <a:ln w="12504">
                <a:solidFill>
                  <a:srgbClr val="000000"/>
                </a:solidFill>
                <a:prstDash val="solid"/>
              </a:ln>
            </c:spPr>
          </c:dPt>
          <c:dPt>
            <c:idx val="4"/>
            <c:spPr>
              <a:solidFill>
                <a:srgbClr val="660066"/>
              </a:solidFill>
              <a:ln w="12504">
                <a:solidFill>
                  <a:srgbClr val="000000"/>
                </a:solidFill>
                <a:prstDash val="solid"/>
              </a:ln>
            </c:spPr>
          </c:dPt>
          <c:dPt>
            <c:idx val="5"/>
            <c:spPr>
              <a:solidFill>
                <a:srgbClr val="FF8080"/>
              </a:solidFill>
              <a:ln w="12504">
                <a:solidFill>
                  <a:srgbClr val="000000"/>
                </a:solidFill>
                <a:prstDash val="solid"/>
              </a:ln>
            </c:spPr>
          </c:dPt>
          <c:dPt>
            <c:idx val="6"/>
            <c:spPr>
              <a:solidFill>
                <a:srgbClr val="0066CC"/>
              </a:solidFill>
              <a:ln w="12504">
                <a:solidFill>
                  <a:srgbClr val="000000"/>
                </a:solidFill>
                <a:prstDash val="solid"/>
              </a:ln>
            </c:spPr>
          </c:dPt>
          <c:dPt>
            <c:idx val="7"/>
            <c:spPr>
              <a:solidFill>
                <a:srgbClr val="CCCCFF"/>
              </a:solidFill>
              <a:ln w="12504">
                <a:solidFill>
                  <a:srgbClr val="000000"/>
                </a:solidFill>
                <a:prstDash val="solid"/>
              </a:ln>
            </c:spPr>
          </c:dPt>
          <c:dLbls>
            <c:dLbl>
              <c:idx val="0"/>
              <c:layout>
                <c:manualLayout>
                  <c:x val="0.16095489872891741"/>
                  <c:y val="-0.14875362922682439"/>
                </c:manualLayout>
              </c:layout>
              <c:tx>
                <c:rich>
                  <a:bodyPr/>
                  <a:lstStyle/>
                  <a:p>
                    <a:pPr>
                      <a:defRPr sz="1181" b="1" i="0" u="none" strike="noStrike" baseline="0">
                        <a:solidFill>
                          <a:srgbClr val="000000"/>
                        </a:solidFill>
                        <a:latin typeface="Times New Roman"/>
                        <a:ea typeface="Times New Roman"/>
                        <a:cs typeface="Times New Roman"/>
                      </a:defRPr>
                    </a:pPr>
                    <a:r>
                      <a:rPr lang="ru-RU" dirty="0"/>
                      <a:t> НДФЛ
 </a:t>
                    </a:r>
                    <a:r>
                      <a:rPr lang="ru-RU" dirty="0" smtClean="0"/>
                      <a:t>179</a:t>
                    </a:r>
                    <a:r>
                      <a:rPr lang="ru-RU" baseline="0" dirty="0" smtClean="0"/>
                      <a:t> 887</a:t>
                    </a:r>
                    <a:r>
                      <a:rPr lang="ru-RU" dirty="0" smtClean="0"/>
                      <a:t> т.р.(23,7%)</a:t>
                    </a:r>
                    <a:endParaRPr lang="ru-RU" dirty="0"/>
                  </a:p>
                </c:rich>
              </c:tx>
              <c:spPr>
                <a:noFill/>
                <a:ln w="25008">
                  <a:noFill/>
                </a:ln>
              </c:spPr>
              <c:dLblPos val="bestFit"/>
            </c:dLbl>
            <c:dLbl>
              <c:idx val="1"/>
              <c:layout>
                <c:manualLayout>
                  <c:x val="0.20078550060493702"/>
                  <c:y val="-0.18272714472277904"/>
                </c:manualLayout>
              </c:layout>
              <c:tx>
                <c:rich>
                  <a:bodyPr/>
                  <a:lstStyle/>
                  <a:p>
                    <a:pPr>
                      <a:defRPr sz="1145" b="1" i="0" u="none" strike="noStrike" baseline="0">
                        <a:solidFill>
                          <a:srgbClr val="000000"/>
                        </a:solidFill>
                        <a:latin typeface="Calibri"/>
                        <a:ea typeface="Calibri"/>
                        <a:cs typeface="Calibri"/>
                      </a:defRPr>
                    </a:pPr>
                    <a:r>
                      <a:rPr lang="ru-RU" sz="1180" b="1" i="0" strike="noStrike" dirty="0">
                        <a:solidFill>
                          <a:srgbClr val="000000"/>
                        </a:solidFill>
                        <a:latin typeface="Times New Roman" pitchFamily="18" charset="0"/>
                        <a:cs typeface="Times New Roman" pitchFamily="18" charset="0"/>
                      </a:rPr>
                      <a:t> Акцизы</a:t>
                    </a:r>
                  </a:p>
                  <a:p>
                    <a:pPr>
                      <a:defRPr sz="1145" b="1" i="0" u="none" strike="noStrike" baseline="0">
                        <a:solidFill>
                          <a:srgbClr val="000000"/>
                        </a:solidFill>
                        <a:latin typeface="Calibri"/>
                        <a:ea typeface="Calibri"/>
                        <a:cs typeface="Calibri"/>
                      </a:defRPr>
                    </a:pPr>
                    <a:r>
                      <a:rPr lang="ru-RU" sz="1180" b="1" i="0" strike="noStrike" dirty="0">
                        <a:solidFill>
                          <a:srgbClr val="000000"/>
                        </a:solidFill>
                        <a:latin typeface="Times New Roman" pitchFamily="18" charset="0"/>
                        <a:cs typeface="Times New Roman" pitchFamily="18" charset="0"/>
                      </a:rPr>
                      <a:t> </a:t>
                    </a:r>
                    <a:r>
                      <a:rPr lang="ru-RU" sz="1180" b="1" i="0" strike="noStrike" dirty="0" smtClean="0">
                        <a:solidFill>
                          <a:srgbClr val="000000"/>
                        </a:solidFill>
                        <a:latin typeface="Times New Roman" pitchFamily="18" charset="0"/>
                        <a:cs typeface="Times New Roman" pitchFamily="18" charset="0"/>
                      </a:rPr>
                      <a:t>18 601 т.р</a:t>
                    </a:r>
                    <a:r>
                      <a:rPr lang="ru-RU" sz="1180" b="1" i="0" strike="noStrike" dirty="0">
                        <a:solidFill>
                          <a:srgbClr val="000000"/>
                        </a:solidFill>
                        <a:latin typeface="Times New Roman" pitchFamily="18" charset="0"/>
                        <a:cs typeface="Times New Roman" pitchFamily="18" charset="0"/>
                      </a:rPr>
                      <a:t>. </a:t>
                    </a:r>
                    <a:r>
                      <a:rPr lang="ru-RU" sz="1180" b="1" i="0" strike="noStrike" dirty="0" smtClean="0">
                        <a:solidFill>
                          <a:srgbClr val="000000"/>
                        </a:solidFill>
                        <a:latin typeface="Times New Roman" pitchFamily="18" charset="0"/>
                        <a:cs typeface="Times New Roman" pitchFamily="18" charset="0"/>
                      </a:rPr>
                      <a:t>(2,5%) </a:t>
                    </a:r>
                    <a:endParaRPr lang="ru-RU" sz="1180" b="1" i="0" strike="noStrike" dirty="0">
                      <a:solidFill>
                        <a:srgbClr val="000000"/>
                      </a:solidFill>
                      <a:latin typeface="Times New Roman" pitchFamily="18" charset="0"/>
                      <a:cs typeface="Times New Roman" pitchFamily="18" charset="0"/>
                    </a:endParaRPr>
                  </a:p>
                  <a:p>
                    <a:pPr>
                      <a:defRPr sz="1145" b="1" i="0" u="none" strike="noStrike" baseline="0">
                        <a:solidFill>
                          <a:srgbClr val="000000"/>
                        </a:solidFill>
                        <a:latin typeface="Calibri"/>
                        <a:ea typeface="Calibri"/>
                        <a:cs typeface="Calibri"/>
                      </a:defRPr>
                    </a:pPr>
                    <a:endParaRPr lang="ru-RU" sz="1180" b="1" i="0" strike="noStrike" dirty="0">
                      <a:solidFill>
                        <a:srgbClr val="000000"/>
                      </a:solidFill>
                      <a:latin typeface="Times New Roman" pitchFamily="18" charset="0"/>
                      <a:cs typeface="Times New Roman" pitchFamily="18" charset="0"/>
                    </a:endParaRPr>
                  </a:p>
                </c:rich>
              </c:tx>
              <c:spPr>
                <a:noFill/>
                <a:ln w="25008">
                  <a:noFill/>
                </a:ln>
              </c:spPr>
              <c:dLblPos val="bestFit"/>
            </c:dLbl>
            <c:dLbl>
              <c:idx val="2"/>
              <c:layout>
                <c:manualLayout>
                  <c:x val="0.20355818017024707"/>
                  <c:y val="-0.12336571572552422"/>
                </c:manualLayout>
              </c:layout>
              <c:tx>
                <c:rich>
                  <a:bodyPr/>
                  <a:lstStyle/>
                  <a:p>
                    <a:pPr>
                      <a:defRPr sz="1181" b="1" i="0" u="none" strike="noStrike" baseline="0">
                        <a:solidFill>
                          <a:srgbClr val="000000"/>
                        </a:solidFill>
                        <a:latin typeface="Times New Roman"/>
                        <a:ea typeface="Times New Roman"/>
                        <a:cs typeface="Times New Roman"/>
                      </a:defRPr>
                    </a:pPr>
                    <a:r>
                      <a:rPr lang="ru-RU" dirty="0"/>
                      <a:t>Налоги на совокупный доход </a:t>
                    </a:r>
                    <a:r>
                      <a:rPr lang="ru-RU" dirty="0" smtClean="0"/>
                      <a:t>15 186 т.р</a:t>
                    </a:r>
                    <a:r>
                      <a:rPr lang="ru-RU" dirty="0"/>
                      <a:t>. </a:t>
                    </a:r>
                    <a:r>
                      <a:rPr lang="ru-RU" dirty="0" smtClean="0"/>
                      <a:t>(2,0%)</a:t>
                    </a:r>
                    <a:endParaRPr lang="ru-RU" dirty="0"/>
                  </a:p>
                </c:rich>
              </c:tx>
              <c:spPr>
                <a:noFill/>
                <a:ln w="25008">
                  <a:noFill/>
                </a:ln>
              </c:spPr>
              <c:dLblPos val="bestFit"/>
            </c:dLbl>
            <c:dLbl>
              <c:idx val="3"/>
              <c:layout>
                <c:manualLayout>
                  <c:x val="0.20368471765984889"/>
                  <c:y val="-6.4502662119188554E-3"/>
                </c:manualLayout>
              </c:layout>
              <c:tx>
                <c:rich>
                  <a:bodyPr/>
                  <a:lstStyle/>
                  <a:p>
                    <a:pPr>
                      <a:defRPr sz="1163" b="1" i="0" u="none" strike="noStrike" baseline="0">
                        <a:solidFill>
                          <a:srgbClr val="000000"/>
                        </a:solidFill>
                        <a:latin typeface="Calibri"/>
                        <a:ea typeface="Calibri"/>
                        <a:cs typeface="Calibri"/>
                      </a:defRPr>
                    </a:pPr>
                    <a:r>
                      <a:rPr lang="ru-RU" sz="960" b="1" i="0" strike="noStrike" dirty="0">
                        <a:solidFill>
                          <a:srgbClr val="000000"/>
                        </a:solidFill>
                        <a:latin typeface="Calibri"/>
                        <a:cs typeface="Calibri"/>
                      </a:rPr>
                      <a:t> </a:t>
                    </a:r>
                    <a:r>
                      <a:rPr lang="ru-RU" sz="1180" b="1" i="0" strike="noStrike" dirty="0">
                        <a:solidFill>
                          <a:srgbClr val="000000"/>
                        </a:solidFill>
                        <a:latin typeface="Times New Roman" pitchFamily="18" charset="0"/>
                        <a:cs typeface="Times New Roman" pitchFamily="18" charset="0"/>
                      </a:rPr>
                      <a:t>Нал. на </a:t>
                    </a:r>
                    <a:r>
                      <a:rPr lang="ru-RU" sz="1180" b="1" i="0" strike="noStrike" dirty="0" err="1">
                        <a:solidFill>
                          <a:srgbClr val="000000"/>
                        </a:solidFill>
                        <a:latin typeface="Times New Roman" pitchFamily="18" charset="0"/>
                        <a:cs typeface="Times New Roman" pitchFamily="18" charset="0"/>
                      </a:rPr>
                      <a:t>имущ</a:t>
                    </a:r>
                    <a:r>
                      <a:rPr lang="ru-RU" sz="1180" b="1" i="0" strike="noStrike" dirty="0">
                        <a:solidFill>
                          <a:srgbClr val="000000"/>
                        </a:solidFill>
                        <a:latin typeface="Times New Roman" pitchFamily="18" charset="0"/>
                        <a:cs typeface="Times New Roman" pitchFamily="18" charset="0"/>
                      </a:rPr>
                      <a:t>. </a:t>
                    </a:r>
                    <a:r>
                      <a:rPr lang="ru-RU" sz="1180" b="1" i="0" strike="noStrike" dirty="0" err="1">
                        <a:solidFill>
                          <a:srgbClr val="000000"/>
                        </a:solidFill>
                        <a:latin typeface="Times New Roman" pitchFamily="18" charset="0"/>
                        <a:cs typeface="Times New Roman" pitchFamily="18" charset="0"/>
                      </a:rPr>
                      <a:t>физ</a:t>
                    </a:r>
                    <a:r>
                      <a:rPr lang="ru-RU" sz="1180" b="1" i="0" strike="noStrike" dirty="0">
                        <a:solidFill>
                          <a:srgbClr val="000000"/>
                        </a:solidFill>
                        <a:latin typeface="Times New Roman" pitchFamily="18" charset="0"/>
                        <a:cs typeface="Times New Roman" pitchFamily="18" charset="0"/>
                      </a:rPr>
                      <a:t> лиц</a:t>
                    </a:r>
                  </a:p>
                  <a:p>
                    <a:pPr>
                      <a:defRPr sz="1163" b="1" i="0" u="none" strike="noStrike" baseline="0">
                        <a:solidFill>
                          <a:srgbClr val="000000"/>
                        </a:solidFill>
                        <a:latin typeface="Calibri"/>
                        <a:ea typeface="Calibri"/>
                        <a:cs typeface="Calibri"/>
                      </a:defRPr>
                    </a:pPr>
                    <a:r>
                      <a:rPr lang="ru-RU" sz="1180" b="1" i="0" strike="noStrike" dirty="0">
                        <a:solidFill>
                          <a:srgbClr val="000000"/>
                        </a:solidFill>
                        <a:latin typeface="Times New Roman" pitchFamily="18" charset="0"/>
                        <a:cs typeface="Times New Roman" pitchFamily="18" charset="0"/>
                      </a:rPr>
                      <a:t> </a:t>
                    </a:r>
                    <a:r>
                      <a:rPr lang="ru-RU" sz="1180" b="1" i="0" strike="noStrike" dirty="0" smtClean="0">
                        <a:solidFill>
                          <a:srgbClr val="000000"/>
                        </a:solidFill>
                        <a:latin typeface="Times New Roman" pitchFamily="18" charset="0"/>
                        <a:cs typeface="Times New Roman" pitchFamily="18" charset="0"/>
                      </a:rPr>
                      <a:t>2 575 т.р</a:t>
                    </a:r>
                    <a:r>
                      <a:rPr lang="ru-RU" sz="1180" b="1" i="0" strike="noStrike" dirty="0">
                        <a:solidFill>
                          <a:srgbClr val="000000"/>
                        </a:solidFill>
                        <a:latin typeface="Times New Roman" pitchFamily="18" charset="0"/>
                        <a:cs typeface="Times New Roman" pitchFamily="18" charset="0"/>
                      </a:rPr>
                      <a:t>.(</a:t>
                    </a:r>
                    <a:r>
                      <a:rPr lang="ru-RU" sz="1180" b="1" i="0" strike="noStrike" dirty="0" smtClean="0">
                        <a:solidFill>
                          <a:srgbClr val="000000"/>
                        </a:solidFill>
                        <a:latin typeface="Times New Roman" pitchFamily="18" charset="0"/>
                        <a:cs typeface="Times New Roman" pitchFamily="18" charset="0"/>
                      </a:rPr>
                      <a:t>0,3%)</a:t>
                    </a:r>
                    <a:endParaRPr lang="ru-RU" sz="1180" b="1" i="0" strike="noStrike" dirty="0">
                      <a:solidFill>
                        <a:srgbClr val="000000"/>
                      </a:solidFill>
                      <a:latin typeface="Times New Roman" pitchFamily="18" charset="0"/>
                      <a:cs typeface="Times New Roman" pitchFamily="18" charset="0"/>
                    </a:endParaRPr>
                  </a:p>
                </c:rich>
              </c:tx>
              <c:spPr>
                <a:noFill/>
                <a:ln w="25008">
                  <a:noFill/>
                </a:ln>
              </c:spPr>
              <c:dLblPos val="bestFit"/>
            </c:dLbl>
            <c:dLbl>
              <c:idx val="4"/>
              <c:layout>
                <c:manualLayout>
                  <c:x val="0.20686999500041831"/>
                  <c:y val="8.6562309069320539E-2"/>
                </c:manualLayout>
              </c:layout>
              <c:tx>
                <c:rich>
                  <a:bodyPr/>
                  <a:lstStyle/>
                  <a:p>
                    <a:pPr>
                      <a:defRPr sz="1163" b="1" i="0" u="none" strike="noStrike" baseline="0">
                        <a:solidFill>
                          <a:srgbClr val="000000"/>
                        </a:solidFill>
                        <a:latin typeface="Calibri"/>
                        <a:ea typeface="Calibri"/>
                        <a:cs typeface="Calibri"/>
                      </a:defRPr>
                    </a:pPr>
                    <a:r>
                      <a:rPr lang="ru-RU" sz="1180" b="1" i="0" strike="noStrike" dirty="0">
                        <a:solidFill>
                          <a:srgbClr val="000000"/>
                        </a:solidFill>
                        <a:latin typeface="Times New Roman" pitchFamily="18" charset="0"/>
                        <a:cs typeface="Times New Roman" pitchFamily="18" charset="0"/>
                      </a:rPr>
                      <a:t> Земельный налог</a:t>
                    </a:r>
                  </a:p>
                  <a:p>
                    <a:pPr>
                      <a:defRPr sz="1163" b="1" i="0" u="none" strike="noStrike" baseline="0">
                        <a:solidFill>
                          <a:srgbClr val="000000"/>
                        </a:solidFill>
                        <a:latin typeface="Calibri"/>
                        <a:ea typeface="Calibri"/>
                        <a:cs typeface="Calibri"/>
                      </a:defRPr>
                    </a:pPr>
                    <a:r>
                      <a:rPr lang="ru-RU" sz="1180" b="1" i="0" strike="noStrike" dirty="0">
                        <a:solidFill>
                          <a:srgbClr val="000000"/>
                        </a:solidFill>
                        <a:latin typeface="Times New Roman" pitchFamily="18" charset="0"/>
                        <a:cs typeface="Times New Roman" pitchFamily="18" charset="0"/>
                      </a:rPr>
                      <a:t> 3 </a:t>
                    </a:r>
                    <a:r>
                      <a:rPr lang="ru-RU" sz="1180" b="1" i="0" strike="noStrike" dirty="0" smtClean="0">
                        <a:solidFill>
                          <a:srgbClr val="000000"/>
                        </a:solidFill>
                        <a:latin typeface="Times New Roman" pitchFamily="18" charset="0"/>
                        <a:cs typeface="Times New Roman" pitchFamily="18" charset="0"/>
                      </a:rPr>
                      <a:t>910 </a:t>
                    </a:r>
                    <a:r>
                      <a:rPr lang="ru-RU" sz="1180" b="1" i="0" strike="noStrike" dirty="0">
                        <a:solidFill>
                          <a:srgbClr val="000000"/>
                        </a:solidFill>
                        <a:latin typeface="Times New Roman" pitchFamily="18" charset="0"/>
                        <a:cs typeface="Times New Roman" pitchFamily="18" charset="0"/>
                      </a:rPr>
                      <a:t>т.р. ( </a:t>
                    </a:r>
                    <a:r>
                      <a:rPr lang="ru-RU" sz="1180" b="1" i="0" strike="noStrike" dirty="0" smtClean="0">
                        <a:solidFill>
                          <a:srgbClr val="000000"/>
                        </a:solidFill>
                        <a:latin typeface="Times New Roman" pitchFamily="18" charset="0"/>
                        <a:cs typeface="Times New Roman" pitchFamily="18" charset="0"/>
                      </a:rPr>
                      <a:t>0,5%)</a:t>
                    </a:r>
                    <a:endParaRPr lang="ru-RU" sz="1180" b="1" i="0" strike="noStrike" dirty="0">
                      <a:solidFill>
                        <a:srgbClr val="000000"/>
                      </a:solidFill>
                      <a:latin typeface="Times New Roman" pitchFamily="18" charset="0"/>
                      <a:cs typeface="Times New Roman" pitchFamily="18" charset="0"/>
                    </a:endParaRPr>
                  </a:p>
                </c:rich>
              </c:tx>
              <c:spPr>
                <a:noFill/>
                <a:ln w="25008">
                  <a:noFill/>
                </a:ln>
              </c:spPr>
              <c:dLblPos val="bestFit"/>
            </c:dLbl>
            <c:dLbl>
              <c:idx val="5"/>
              <c:layout>
                <c:manualLayout>
                  <c:x val="0.21529610842056346"/>
                  <c:y val="0.17843197639088121"/>
                </c:manualLayout>
              </c:layout>
              <c:tx>
                <c:rich>
                  <a:bodyPr/>
                  <a:lstStyle/>
                  <a:p>
                    <a:pPr>
                      <a:defRPr sz="1181" b="1" i="0" u="none" strike="noStrike" baseline="0">
                        <a:solidFill>
                          <a:srgbClr val="000000"/>
                        </a:solidFill>
                        <a:latin typeface="Times New Roman"/>
                        <a:ea typeface="Times New Roman"/>
                        <a:cs typeface="Times New Roman"/>
                      </a:defRPr>
                    </a:pPr>
                    <a:r>
                      <a:rPr lang="ru-RU" dirty="0"/>
                      <a:t> Госпошлина
 </a:t>
                    </a:r>
                    <a:r>
                      <a:rPr lang="ru-RU" dirty="0" smtClean="0"/>
                      <a:t>2 444 т.р</a:t>
                    </a:r>
                    <a:r>
                      <a:rPr lang="ru-RU" dirty="0"/>
                      <a:t>. (0,3%)</a:t>
                    </a:r>
                  </a:p>
                </c:rich>
              </c:tx>
              <c:spPr>
                <a:noFill/>
                <a:ln w="25008">
                  <a:noFill/>
                </a:ln>
              </c:spPr>
              <c:dLblPos val="bestFit"/>
            </c:dLbl>
            <c:dLbl>
              <c:idx val="6"/>
              <c:layout>
                <c:manualLayout>
                  <c:x val="0.2261555918031177"/>
                  <c:y val="0.21244542779176695"/>
                </c:manualLayout>
              </c:layout>
              <c:tx>
                <c:rich>
                  <a:bodyPr/>
                  <a:lstStyle/>
                  <a:p>
                    <a:pPr>
                      <a:defRPr sz="1181" b="1" i="0" u="none" strike="noStrike" baseline="0">
                        <a:solidFill>
                          <a:srgbClr val="000000"/>
                        </a:solidFill>
                        <a:latin typeface="Times New Roman"/>
                        <a:ea typeface="Times New Roman"/>
                        <a:cs typeface="Times New Roman"/>
                      </a:defRPr>
                    </a:pPr>
                    <a:r>
                      <a:rPr lang="ru-RU" dirty="0"/>
                      <a:t>Неналоговые доходы  
</a:t>
                    </a:r>
                    <a:r>
                      <a:rPr lang="ru-RU" dirty="0" smtClean="0"/>
                      <a:t>58 165 т.р</a:t>
                    </a:r>
                    <a:r>
                      <a:rPr lang="ru-RU" dirty="0"/>
                      <a:t>. </a:t>
                    </a:r>
                    <a:r>
                      <a:rPr lang="ru-RU" dirty="0" smtClean="0"/>
                      <a:t>(7,7%)</a:t>
                    </a:r>
                    <a:endParaRPr lang="ru-RU" dirty="0"/>
                  </a:p>
                </c:rich>
              </c:tx>
              <c:spPr>
                <a:noFill/>
                <a:ln w="25008">
                  <a:noFill/>
                </a:ln>
              </c:spPr>
              <c:dLblPos val="bestFit"/>
            </c:dLbl>
            <c:dLbl>
              <c:idx val="7"/>
              <c:layout>
                <c:manualLayout>
                  <c:x val="-4.9175125296318942E-2"/>
                  <c:y val="0.15511126060771743"/>
                </c:manualLayout>
              </c:layout>
              <c:tx>
                <c:rich>
                  <a:bodyPr/>
                  <a:lstStyle/>
                  <a:p>
                    <a:pPr>
                      <a:defRPr sz="1163" b="1" i="0" u="none" strike="noStrike" baseline="0">
                        <a:solidFill>
                          <a:srgbClr val="000000"/>
                        </a:solidFill>
                        <a:latin typeface="Times New Roman" pitchFamily="18" charset="0"/>
                        <a:ea typeface="Calibri"/>
                        <a:cs typeface="Times New Roman" pitchFamily="18" charset="0"/>
                      </a:defRPr>
                    </a:pPr>
                    <a:r>
                      <a:rPr lang="ru-RU" sz="960" b="1" i="0" strike="noStrike" dirty="0">
                        <a:solidFill>
                          <a:srgbClr val="000000"/>
                        </a:solidFill>
                        <a:latin typeface="Times New Roman" pitchFamily="18" charset="0"/>
                        <a:cs typeface="Times New Roman" pitchFamily="18" charset="0"/>
                      </a:rPr>
                      <a:t> </a:t>
                    </a:r>
                    <a:r>
                      <a:rPr lang="ru-RU" sz="1180" b="1" i="0" strike="noStrike" dirty="0">
                        <a:solidFill>
                          <a:srgbClr val="000000"/>
                        </a:solidFill>
                        <a:latin typeface="Times New Roman" pitchFamily="18" charset="0"/>
                        <a:cs typeface="Times New Roman" pitchFamily="18" charset="0"/>
                      </a:rPr>
                      <a:t>Безвозмездные поступления </a:t>
                    </a:r>
                  </a:p>
                  <a:p>
                    <a:pPr>
                      <a:defRPr sz="1163" b="1" i="0" u="none" strike="noStrike" baseline="0">
                        <a:solidFill>
                          <a:srgbClr val="000000"/>
                        </a:solidFill>
                        <a:latin typeface="Times New Roman" pitchFamily="18" charset="0"/>
                        <a:ea typeface="Calibri"/>
                        <a:cs typeface="Times New Roman" pitchFamily="18" charset="0"/>
                      </a:defRPr>
                    </a:pPr>
                    <a:r>
                      <a:rPr lang="ru-RU" sz="1180" b="1" i="0" strike="noStrike" dirty="0" smtClean="0">
                        <a:solidFill>
                          <a:srgbClr val="000000"/>
                        </a:solidFill>
                        <a:latin typeface="Times New Roman" pitchFamily="18" charset="0"/>
                        <a:cs typeface="Times New Roman" pitchFamily="18" charset="0"/>
                      </a:rPr>
                      <a:t>476 904 т</a:t>
                    </a:r>
                    <a:r>
                      <a:rPr lang="ru-RU" sz="1180" b="1" i="0" strike="noStrike" dirty="0">
                        <a:solidFill>
                          <a:srgbClr val="000000"/>
                        </a:solidFill>
                        <a:latin typeface="Times New Roman" pitchFamily="18" charset="0"/>
                        <a:cs typeface="Times New Roman" pitchFamily="18" charset="0"/>
                      </a:rPr>
                      <a:t>. р. </a:t>
                    </a:r>
                    <a:r>
                      <a:rPr lang="ru-RU" sz="1180" b="1" i="0" strike="noStrike" dirty="0" smtClean="0">
                        <a:solidFill>
                          <a:srgbClr val="000000"/>
                        </a:solidFill>
                        <a:latin typeface="Times New Roman" pitchFamily="18" charset="0"/>
                        <a:cs typeface="Times New Roman" pitchFamily="18" charset="0"/>
                      </a:rPr>
                      <a:t>(63,0%)</a:t>
                    </a:r>
                    <a:endParaRPr lang="ru-RU" sz="1180" b="1" i="0" strike="noStrike" dirty="0">
                      <a:solidFill>
                        <a:srgbClr val="000000"/>
                      </a:solidFill>
                      <a:latin typeface="Times New Roman" pitchFamily="18" charset="0"/>
                      <a:cs typeface="Times New Roman" pitchFamily="18" charset="0"/>
                    </a:endParaRPr>
                  </a:p>
                </c:rich>
              </c:tx>
              <c:spPr>
                <a:noFill/>
                <a:ln w="25008">
                  <a:noFill/>
                </a:ln>
              </c:spPr>
              <c:dLblPos val="bestFit"/>
            </c:dLbl>
            <c:numFmt formatCode="0%" sourceLinked="0"/>
            <c:spPr>
              <a:noFill/>
              <a:ln w="25008">
                <a:noFill/>
              </a:ln>
            </c:spPr>
            <c:txPr>
              <a:bodyPr/>
              <a:lstStyle/>
              <a:p>
                <a:pPr>
                  <a:defRPr sz="1181" b="1" i="0" u="none" strike="noStrike" baseline="0">
                    <a:solidFill>
                      <a:srgbClr val="000000"/>
                    </a:solidFill>
                    <a:latin typeface="Calibri"/>
                    <a:ea typeface="Calibri"/>
                    <a:cs typeface="Calibri"/>
                  </a:defRPr>
                </a:pPr>
                <a:endParaRPr lang="ru-RU"/>
              </a:p>
            </c:txPr>
            <c:showVal val="1"/>
            <c:showCatName val="1"/>
            <c:showSerName val="1"/>
            <c:showPercent val="1"/>
            <c:showLeaderLines val="1"/>
          </c:dLbls>
          <c:cat>
            <c:strRef>
              <c:f>Sheet1!$B$1:$I$1</c:f>
              <c:strCache>
                <c:ptCount val="8"/>
                <c:pt idx="0">
                  <c:v>НДФЛ</c:v>
                </c:pt>
                <c:pt idx="1">
                  <c:v>Акцизы</c:v>
                </c:pt>
                <c:pt idx="2">
                  <c:v>Налоги на совокупный дохо</c:v>
                </c:pt>
                <c:pt idx="3">
                  <c:v>Налог на имущество физ. Лиц</c:v>
                </c:pt>
                <c:pt idx="4">
                  <c:v>Земельный налог</c:v>
                </c:pt>
                <c:pt idx="5">
                  <c:v>Госпошлина</c:v>
                </c:pt>
                <c:pt idx="6">
                  <c:v>Неналоговые доходы</c:v>
                </c:pt>
                <c:pt idx="7">
                  <c:v>Безвозмездные поступления</c:v>
                </c:pt>
              </c:strCache>
            </c:strRef>
          </c:cat>
          <c:val>
            <c:numRef>
              <c:f>Sheet1!$B$2:$I$2</c:f>
              <c:numCache>
                <c:formatCode>#,##0</c:formatCode>
                <c:ptCount val="8"/>
                <c:pt idx="0">
                  <c:v>179887</c:v>
                </c:pt>
                <c:pt idx="1">
                  <c:v>18601</c:v>
                </c:pt>
                <c:pt idx="2">
                  <c:v>15186</c:v>
                </c:pt>
                <c:pt idx="3">
                  <c:v>2575</c:v>
                </c:pt>
                <c:pt idx="4">
                  <c:v>3910</c:v>
                </c:pt>
                <c:pt idx="5">
                  <c:v>2444</c:v>
                </c:pt>
                <c:pt idx="6">
                  <c:v>58165</c:v>
                </c:pt>
                <c:pt idx="7">
                  <c:v>476904</c:v>
                </c:pt>
              </c:numCache>
            </c:numRef>
          </c:val>
        </c:ser>
        <c:ser>
          <c:idx val="1"/>
          <c:order val="1"/>
          <c:tx>
            <c:strRef>
              <c:f>Sheet1!$A$3</c:f>
              <c:strCache>
                <c:ptCount val="1"/>
                <c:pt idx="0">
                  <c:v>Запад</c:v>
                </c:pt>
              </c:strCache>
            </c:strRef>
          </c:tx>
          <c:spPr>
            <a:solidFill>
              <a:srgbClr val="993366"/>
            </a:solidFill>
            <a:ln w="12504">
              <a:solidFill>
                <a:srgbClr val="000000"/>
              </a:solidFill>
              <a:prstDash val="solid"/>
            </a:ln>
          </c:spPr>
          <c:dPt>
            <c:idx val="0"/>
            <c:spPr>
              <a:solidFill>
                <a:srgbClr val="9999FF"/>
              </a:solidFill>
              <a:ln w="12504">
                <a:solidFill>
                  <a:srgbClr val="000000"/>
                </a:solidFill>
                <a:prstDash val="solid"/>
              </a:ln>
            </c:spPr>
          </c:dPt>
          <c:dPt>
            <c:idx val="2"/>
            <c:spPr>
              <a:solidFill>
                <a:srgbClr val="FFFFCC"/>
              </a:solidFill>
              <a:ln w="12504">
                <a:solidFill>
                  <a:srgbClr val="000000"/>
                </a:solidFill>
                <a:prstDash val="solid"/>
              </a:ln>
            </c:spPr>
          </c:dPt>
          <c:dPt>
            <c:idx val="3"/>
            <c:spPr>
              <a:solidFill>
                <a:srgbClr val="CCFFFF"/>
              </a:solidFill>
              <a:ln w="12504">
                <a:solidFill>
                  <a:srgbClr val="000000"/>
                </a:solidFill>
                <a:prstDash val="solid"/>
              </a:ln>
            </c:spPr>
          </c:dPt>
          <c:dPt>
            <c:idx val="4"/>
            <c:spPr>
              <a:solidFill>
                <a:srgbClr val="660066"/>
              </a:solidFill>
              <a:ln w="12504">
                <a:solidFill>
                  <a:srgbClr val="000000"/>
                </a:solidFill>
                <a:prstDash val="solid"/>
              </a:ln>
            </c:spPr>
          </c:dPt>
          <c:dPt>
            <c:idx val="5"/>
            <c:spPr>
              <a:solidFill>
                <a:srgbClr val="FF8080"/>
              </a:solidFill>
              <a:ln w="12504">
                <a:solidFill>
                  <a:srgbClr val="000000"/>
                </a:solidFill>
                <a:prstDash val="solid"/>
              </a:ln>
            </c:spPr>
          </c:dPt>
          <c:dPt>
            <c:idx val="6"/>
            <c:spPr>
              <a:solidFill>
                <a:srgbClr val="0066CC"/>
              </a:solidFill>
              <a:ln w="12504">
                <a:solidFill>
                  <a:srgbClr val="000000"/>
                </a:solidFill>
                <a:prstDash val="solid"/>
              </a:ln>
            </c:spPr>
          </c:dPt>
          <c:dPt>
            <c:idx val="7"/>
            <c:spPr>
              <a:solidFill>
                <a:srgbClr val="CCCCFF"/>
              </a:solidFill>
              <a:ln w="12504">
                <a:solidFill>
                  <a:srgbClr val="000000"/>
                </a:solidFill>
                <a:prstDash val="solid"/>
              </a:ln>
            </c:spPr>
          </c:dPt>
          <c:cat>
            <c:strRef>
              <c:f>Sheet1!$B$1:$I$1</c:f>
              <c:strCache>
                <c:ptCount val="8"/>
                <c:pt idx="0">
                  <c:v>НДФЛ</c:v>
                </c:pt>
                <c:pt idx="1">
                  <c:v>Акцизы</c:v>
                </c:pt>
                <c:pt idx="2">
                  <c:v>Налоги на совокупный дохо</c:v>
                </c:pt>
                <c:pt idx="3">
                  <c:v>Налог на имущество физ. Лиц</c:v>
                </c:pt>
                <c:pt idx="4">
                  <c:v>Земельный налог</c:v>
                </c:pt>
                <c:pt idx="5">
                  <c:v>Госпошлина</c:v>
                </c:pt>
                <c:pt idx="6">
                  <c:v>Неналоговые доходы</c:v>
                </c:pt>
                <c:pt idx="7">
                  <c:v>Безвозмездные поступления</c:v>
                </c:pt>
              </c:strCache>
            </c:strRef>
          </c:cat>
          <c:val>
            <c:numRef>
              <c:f>Sheet1!$B$3:$I$3</c:f>
              <c:numCache>
                <c:formatCode>General</c:formatCode>
                <c:ptCount val="8"/>
              </c:numCache>
            </c:numRef>
          </c:val>
        </c:ser>
        <c:ser>
          <c:idx val="2"/>
          <c:order val="2"/>
          <c:tx>
            <c:strRef>
              <c:f>Sheet1!$A$4</c:f>
              <c:strCache>
                <c:ptCount val="1"/>
                <c:pt idx="0">
                  <c:v>Север</c:v>
                </c:pt>
              </c:strCache>
            </c:strRef>
          </c:tx>
          <c:spPr>
            <a:solidFill>
              <a:srgbClr val="FFFFCC"/>
            </a:solidFill>
            <a:ln w="12504">
              <a:solidFill>
                <a:srgbClr val="000000"/>
              </a:solidFill>
              <a:prstDash val="solid"/>
            </a:ln>
          </c:spPr>
          <c:dPt>
            <c:idx val="0"/>
            <c:spPr>
              <a:solidFill>
                <a:srgbClr val="9999FF"/>
              </a:solidFill>
              <a:ln w="12504">
                <a:solidFill>
                  <a:srgbClr val="000000"/>
                </a:solidFill>
                <a:prstDash val="solid"/>
              </a:ln>
            </c:spPr>
          </c:dPt>
          <c:dPt>
            <c:idx val="1"/>
            <c:spPr>
              <a:solidFill>
                <a:srgbClr val="993366"/>
              </a:solidFill>
              <a:ln w="12504">
                <a:solidFill>
                  <a:srgbClr val="000000"/>
                </a:solidFill>
                <a:prstDash val="solid"/>
              </a:ln>
            </c:spPr>
          </c:dPt>
          <c:dPt>
            <c:idx val="3"/>
            <c:spPr>
              <a:solidFill>
                <a:srgbClr val="CCFFFF"/>
              </a:solidFill>
              <a:ln w="12504">
                <a:solidFill>
                  <a:srgbClr val="000000"/>
                </a:solidFill>
                <a:prstDash val="solid"/>
              </a:ln>
            </c:spPr>
          </c:dPt>
          <c:dPt>
            <c:idx val="4"/>
            <c:spPr>
              <a:solidFill>
                <a:srgbClr val="660066"/>
              </a:solidFill>
              <a:ln w="12504">
                <a:solidFill>
                  <a:srgbClr val="000000"/>
                </a:solidFill>
                <a:prstDash val="solid"/>
              </a:ln>
            </c:spPr>
          </c:dPt>
          <c:dPt>
            <c:idx val="5"/>
            <c:spPr>
              <a:solidFill>
                <a:srgbClr val="FF8080"/>
              </a:solidFill>
              <a:ln w="12504">
                <a:solidFill>
                  <a:srgbClr val="000000"/>
                </a:solidFill>
                <a:prstDash val="solid"/>
              </a:ln>
            </c:spPr>
          </c:dPt>
          <c:dPt>
            <c:idx val="6"/>
            <c:spPr>
              <a:solidFill>
                <a:srgbClr val="0066CC"/>
              </a:solidFill>
              <a:ln w="12504">
                <a:solidFill>
                  <a:srgbClr val="000000"/>
                </a:solidFill>
                <a:prstDash val="solid"/>
              </a:ln>
            </c:spPr>
          </c:dPt>
          <c:dPt>
            <c:idx val="7"/>
            <c:spPr>
              <a:solidFill>
                <a:srgbClr val="CCCCFF"/>
              </a:solidFill>
              <a:ln w="12504">
                <a:solidFill>
                  <a:srgbClr val="000000"/>
                </a:solidFill>
                <a:prstDash val="solid"/>
              </a:ln>
            </c:spPr>
          </c:dPt>
          <c:cat>
            <c:strRef>
              <c:f>Sheet1!$B$1:$I$1</c:f>
              <c:strCache>
                <c:ptCount val="8"/>
                <c:pt idx="0">
                  <c:v>НДФЛ</c:v>
                </c:pt>
                <c:pt idx="1">
                  <c:v>Акцизы</c:v>
                </c:pt>
                <c:pt idx="2">
                  <c:v>Налоги на совокупный дохо</c:v>
                </c:pt>
                <c:pt idx="3">
                  <c:v>Налог на имущество физ. Лиц</c:v>
                </c:pt>
                <c:pt idx="4">
                  <c:v>Земельный налог</c:v>
                </c:pt>
                <c:pt idx="5">
                  <c:v>Госпошлина</c:v>
                </c:pt>
                <c:pt idx="6">
                  <c:v>Неналоговые доходы</c:v>
                </c:pt>
                <c:pt idx="7">
                  <c:v>Безвозмездные поступления</c:v>
                </c:pt>
              </c:strCache>
            </c:strRef>
          </c:cat>
          <c:val>
            <c:numRef>
              <c:f>Sheet1!$B$4:$I$4</c:f>
              <c:numCache>
                <c:formatCode>General</c:formatCode>
                <c:ptCount val="8"/>
              </c:numCache>
            </c:numRef>
          </c:val>
        </c:ser>
        <c:firstSliceAng val="0"/>
      </c:pieChart>
      <c:spPr>
        <a:noFill/>
        <a:ln w="25008">
          <a:noFill/>
        </a:ln>
      </c:spPr>
    </c:plotArea>
    <c:plotVisOnly val="1"/>
    <c:dispBlanksAs val="zero"/>
  </c:chart>
  <c:spPr>
    <a:noFill/>
    <a:ln>
      <a:noFill/>
    </a:ln>
  </c:spPr>
  <c:txPr>
    <a:bodyPr/>
    <a:lstStyle/>
    <a:p>
      <a:pPr>
        <a:defRPr sz="788" b="1" i="0" u="none" strike="noStrike" baseline="0">
          <a:solidFill>
            <a:srgbClr val="000000"/>
          </a:solidFill>
          <a:latin typeface="Calibri"/>
          <a:ea typeface="Calibri"/>
          <a:cs typeface="Calibri"/>
        </a:defRPr>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Доходы от использования имущества, находящегося в государственной и муниципальной собственности, тыс. рублей</a:t>
            </a:r>
            <a:endParaRPr lang="ru-RU" sz="1400" dirty="0">
              <a:latin typeface="Times New Roman" pitchFamily="18" charset="0"/>
              <a:cs typeface="Times New Roman" pitchFamily="18" charset="0"/>
            </a:endParaRPr>
          </a:p>
        </c:rich>
      </c:tx>
      <c:layout>
        <c:manualLayout>
          <c:xMode val="edge"/>
          <c:yMode val="edge"/>
          <c:x val="0.14782760151069893"/>
          <c:y val="1.6932764875036501E-3"/>
        </c:manualLayout>
      </c:layout>
    </c:title>
    <c:view3D>
      <c:rAngAx val="1"/>
    </c:view3D>
    <c:plotArea>
      <c:layout>
        <c:manualLayout>
          <c:layoutTarget val="inner"/>
          <c:xMode val="edge"/>
          <c:yMode val="edge"/>
          <c:x val="0.11920906768175453"/>
          <c:y val="0.29048423672591361"/>
          <c:w val="0.8088467404269849"/>
          <c:h val="0.4209664324309193"/>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27131171218E-2"/>
                  <c:y val="-0.19869141979141144"/>
                </c:manualLayout>
              </c:layout>
              <c:showVal val="1"/>
            </c:dLbl>
            <c:dLbl>
              <c:idx val="1"/>
              <c:layout>
                <c:manualLayout>
                  <c:x val="7.7305369461722903E-3"/>
                  <c:y val="-0.19869127275199674"/>
                </c:manualLayout>
              </c:layout>
              <c:showVal val="1"/>
            </c:dLbl>
            <c:dLbl>
              <c:idx val="2"/>
              <c:layout>
                <c:manualLayout>
                  <c:x val="1.36086134990837E-2"/>
                  <c:y val="-0.20616128671015441"/>
                </c:manualLayout>
              </c:layout>
              <c:showVal val="1"/>
            </c:dLbl>
            <c:dLbl>
              <c:idx val="3"/>
              <c:layout>
                <c:manualLayout>
                  <c:x val="1.3411033022329577E-2"/>
                  <c:y val="-0.19682401922946172"/>
                </c:manualLayout>
              </c:layout>
              <c:showVal val="1"/>
            </c:dLbl>
            <c:dLbl>
              <c:idx val="4"/>
              <c:layout>
                <c:manualLayout>
                  <c:x val="1.3460485510994527E-2"/>
                  <c:y val="-0.19794437134298354"/>
                </c:manualLayout>
              </c:layout>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2021 год (Факт)</c:v>
                </c:pt>
                <c:pt idx="1">
                  <c:v>2022 год (Утвержденный прогноз)</c:v>
                </c:pt>
                <c:pt idx="2">
                  <c:v>2023 год (Прогноз)</c:v>
                </c:pt>
                <c:pt idx="3">
                  <c:v>2024 год (Прогноз)</c:v>
                </c:pt>
                <c:pt idx="4">
                  <c:v>2025 год  (Прогноз)</c:v>
                </c:pt>
              </c:strCache>
            </c:strRef>
          </c:cat>
          <c:val>
            <c:numRef>
              <c:f>Лист1!$B$2:$B$6</c:f>
              <c:numCache>
                <c:formatCode>#,##0</c:formatCode>
                <c:ptCount val="5"/>
                <c:pt idx="0">
                  <c:v>13913</c:v>
                </c:pt>
                <c:pt idx="1">
                  <c:v>19517</c:v>
                </c:pt>
                <c:pt idx="2">
                  <c:v>14516</c:v>
                </c:pt>
                <c:pt idx="3">
                  <c:v>15019</c:v>
                </c:pt>
                <c:pt idx="4">
                  <c:v>15553</c:v>
                </c:pt>
              </c:numCache>
            </c:numRef>
          </c:val>
        </c:ser>
        <c:shape val="cylinder"/>
        <c:axId val="180920704"/>
        <c:axId val="180922240"/>
        <c:axId val="0"/>
      </c:bar3DChart>
      <c:catAx>
        <c:axId val="180920704"/>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80922240"/>
        <c:crosses val="autoZero"/>
        <c:lblAlgn val="ctr"/>
        <c:lblOffset val="100"/>
      </c:catAx>
      <c:valAx>
        <c:axId val="180922240"/>
        <c:scaling>
          <c:orientation val="minMax"/>
        </c:scaling>
        <c:axPos val="l"/>
        <c:majorGridlines/>
        <c:numFmt formatCode="#,##0" sourceLinked="1"/>
        <c:tickLblPos val="nextTo"/>
        <c:txPr>
          <a:bodyPr/>
          <a:lstStyle/>
          <a:p>
            <a:pPr>
              <a:defRPr sz="1000" baseline="0"/>
            </a:pPr>
            <a:endParaRPr lang="ru-RU"/>
          </a:p>
        </c:txPr>
        <c:crossAx val="180920704"/>
        <c:crosses val="autoZero"/>
        <c:crossBetween val="between"/>
      </c:valAx>
    </c:plotArea>
    <c:plotVisOnly val="1"/>
  </c:chart>
  <c:txPr>
    <a:bodyPr/>
    <a:lstStyle/>
    <a:p>
      <a:pPr>
        <a:defRPr sz="1800"/>
      </a:pPr>
      <a:endParaRPr lang="ru-RU"/>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Государственная пошлина,                  </a:t>
            </a:r>
            <a:r>
              <a:rPr lang="ru-RU" sz="1200" baseline="0" dirty="0" smtClean="0">
                <a:latin typeface="Times New Roman" pitchFamily="18" charset="0"/>
                <a:cs typeface="Times New Roman" pitchFamily="18" charset="0"/>
              </a:rPr>
              <a:t>тыс. рублей</a:t>
            </a:r>
            <a:endParaRPr lang="ru-RU" sz="1200" dirty="0">
              <a:latin typeface="Times New Roman" pitchFamily="18" charset="0"/>
              <a:cs typeface="Times New Roman" pitchFamily="18" charset="0"/>
            </a:endParaRPr>
          </a:p>
        </c:rich>
      </c:tx>
      <c:layout>
        <c:manualLayout>
          <c:xMode val="edge"/>
          <c:yMode val="edge"/>
          <c:x val="0.295003256291481"/>
          <c:y val="6.518472894911212E-2"/>
        </c:manualLayout>
      </c:layout>
    </c:title>
    <c:view3D>
      <c:rAngAx val="1"/>
    </c:view3D>
    <c:plotArea>
      <c:layout>
        <c:manualLayout>
          <c:layoutTarget val="inner"/>
          <c:xMode val="edge"/>
          <c:yMode val="edge"/>
          <c:x val="7.3307572124611114E-2"/>
          <c:y val="0.26754528402250904"/>
          <c:w val="0.85329104521420063"/>
          <c:h val="0.4209664324309193"/>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27131171218E-2"/>
                  <c:y val="-0.19869141979141144"/>
                </c:manualLayout>
              </c:layout>
              <c:showVal val="1"/>
            </c:dLbl>
            <c:dLbl>
              <c:idx val="1"/>
              <c:layout>
                <c:manualLayout>
                  <c:x val="1.3559227131171218E-2"/>
                  <c:y val="-0.19869141979141144"/>
                </c:manualLayout>
              </c:layout>
              <c:showVal val="1"/>
            </c:dLbl>
            <c:dLbl>
              <c:idx val="2"/>
              <c:layout>
                <c:manualLayout>
                  <c:x val="1.5065791553213491E-2"/>
                  <c:y val="-0.21885911059740651"/>
                </c:manualLayout>
              </c:layout>
              <c:showVal val="1"/>
            </c:dLbl>
            <c:dLbl>
              <c:idx val="3"/>
              <c:layout>
                <c:manualLayout>
                  <c:x val="9.0394523541818678E-3"/>
                  <c:y val="-0.21587150496134508"/>
                </c:manualLayout>
              </c:layout>
              <c:showVal val="1"/>
            </c:dLbl>
            <c:dLbl>
              <c:idx val="4"/>
              <c:layout>
                <c:manualLayout>
                  <c:x val="1.1979752276965783E-2"/>
                  <c:y val="-0.21699185707486943"/>
                </c:manualLayout>
              </c:layout>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2021 год (Факт)</c:v>
                </c:pt>
                <c:pt idx="1">
                  <c:v>2022 год (Утвержденный прогноз)</c:v>
                </c:pt>
                <c:pt idx="2">
                  <c:v>2023 год (Прогноз)</c:v>
                </c:pt>
                <c:pt idx="3">
                  <c:v>2024 год (Прогноз)</c:v>
                </c:pt>
                <c:pt idx="4">
                  <c:v>2025 год  (Прогноз)</c:v>
                </c:pt>
              </c:strCache>
            </c:strRef>
          </c:cat>
          <c:val>
            <c:numRef>
              <c:f>Лист1!$B$2:$B$6</c:f>
              <c:numCache>
                <c:formatCode>#,##0</c:formatCode>
                <c:ptCount val="5"/>
                <c:pt idx="0">
                  <c:v>1540</c:v>
                </c:pt>
                <c:pt idx="1">
                  <c:v>1844</c:v>
                </c:pt>
                <c:pt idx="2">
                  <c:v>2444</c:v>
                </c:pt>
                <c:pt idx="3">
                  <c:v>2477</c:v>
                </c:pt>
                <c:pt idx="4">
                  <c:v>2529</c:v>
                </c:pt>
              </c:numCache>
            </c:numRef>
          </c:val>
        </c:ser>
        <c:shape val="cylinder"/>
        <c:axId val="183081984"/>
        <c:axId val="183096064"/>
        <c:axId val="0"/>
      </c:bar3DChart>
      <c:catAx>
        <c:axId val="183081984"/>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83096064"/>
        <c:crosses val="autoZero"/>
        <c:lblAlgn val="ctr"/>
        <c:lblOffset val="100"/>
      </c:catAx>
      <c:valAx>
        <c:axId val="183096064"/>
        <c:scaling>
          <c:orientation val="minMax"/>
        </c:scaling>
        <c:axPos val="l"/>
        <c:majorGridlines/>
        <c:numFmt formatCode="#,##0" sourceLinked="1"/>
        <c:tickLblPos val="nextTo"/>
        <c:txPr>
          <a:bodyPr/>
          <a:lstStyle/>
          <a:p>
            <a:pPr>
              <a:defRPr sz="1000" baseline="0"/>
            </a:pPr>
            <a:endParaRPr lang="ru-RU"/>
          </a:p>
        </c:txPr>
        <c:crossAx val="183081984"/>
        <c:crosses val="autoZero"/>
        <c:crossBetween val="between"/>
      </c:valAx>
    </c:plotArea>
    <c:plotVisOnly val="1"/>
  </c:chart>
  <c:txPr>
    <a:bodyPr/>
    <a:lstStyle/>
    <a:p>
      <a:pPr>
        <a:defRPr sz="1800"/>
      </a:pPr>
      <a:endParaRPr lang="ru-RU"/>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Доходы от оказания платных услуг (работ) и компенсации затрат государства,</a:t>
            </a:r>
          </a:p>
          <a:p>
            <a:pPr>
              <a:defRPr/>
            </a:pPr>
            <a:r>
              <a:rPr lang="ru-RU" sz="1400" baseline="0" dirty="0" smtClean="0">
                <a:latin typeface="Times New Roman" pitchFamily="18" charset="0"/>
                <a:cs typeface="Times New Roman" pitchFamily="18" charset="0"/>
              </a:rPr>
              <a:t> тыс. рублей</a:t>
            </a:r>
            <a:endParaRPr lang="ru-RU" sz="1400" dirty="0">
              <a:latin typeface="Times New Roman" pitchFamily="18" charset="0"/>
              <a:cs typeface="Times New Roman" pitchFamily="18" charset="0"/>
            </a:endParaRPr>
          </a:p>
        </c:rich>
      </c:tx>
      <c:layout>
        <c:manualLayout>
          <c:xMode val="edge"/>
          <c:yMode val="edge"/>
          <c:x val="0.14782760151069893"/>
          <c:y val="1.6932764875036501E-3"/>
        </c:manualLayout>
      </c:layout>
    </c:title>
    <c:view3D>
      <c:rAngAx val="1"/>
    </c:view3D>
    <c:plotArea>
      <c:layout>
        <c:manualLayout>
          <c:layoutTarget val="inner"/>
          <c:xMode val="edge"/>
          <c:yMode val="edge"/>
          <c:x val="0.11775186353367459"/>
          <c:y val="0.26754528402250904"/>
          <c:w val="0.8088467404269849"/>
          <c:h val="0.4209664324309193"/>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27131171218E-2"/>
                  <c:y val="-0.19869141979141144"/>
                </c:manualLayout>
              </c:layout>
              <c:showVal val="1"/>
            </c:dLbl>
            <c:dLbl>
              <c:idx val="1"/>
              <c:layout>
                <c:manualLayout>
                  <c:x val="1.3559227131171218E-2"/>
                  <c:y val="-0.19869141979141144"/>
                </c:manualLayout>
              </c:layout>
              <c:showVal val="1"/>
            </c:dLbl>
            <c:dLbl>
              <c:idx val="2"/>
              <c:layout>
                <c:manualLayout>
                  <c:x val="1.5065807923523642E-2"/>
                  <c:y val="-0.19346269821795289"/>
                </c:manualLayout>
              </c:layout>
              <c:tx>
                <c:rich>
                  <a:bodyPr/>
                  <a:lstStyle/>
                  <a:p>
                    <a:r>
                      <a:rPr lang="ru-RU" dirty="0" smtClean="0"/>
                      <a:t>936</a:t>
                    </a:r>
                    <a:endParaRPr lang="en-US" dirty="0"/>
                  </a:p>
                </c:rich>
              </c:tx>
              <c:showVal val="1"/>
            </c:dLbl>
            <c:dLbl>
              <c:idx val="3"/>
              <c:layout>
                <c:manualLayout>
                  <c:x val="9.0394847541141708E-3"/>
                  <c:y val="-0.17777653349757841"/>
                </c:manualLayout>
              </c:layout>
              <c:showVal val="1"/>
            </c:dLbl>
            <c:dLbl>
              <c:idx val="4"/>
              <c:layout>
                <c:manualLayout>
                  <c:x val="1.0546065546466601E-2"/>
                  <c:y val="-0.17254781192412041"/>
                </c:manualLayout>
              </c:layout>
              <c:showVal val="1"/>
            </c:dLbl>
            <c:txPr>
              <a:bodyPr/>
              <a:lstStyle/>
              <a:p>
                <a:pPr>
                  <a:defRPr sz="1400" b="1">
                    <a:latin typeface="Times New Roman" pitchFamily="18" charset="0"/>
                    <a:cs typeface="Times New Roman" pitchFamily="18" charset="0"/>
                  </a:defRPr>
                </a:pPr>
                <a:endParaRPr lang="ru-RU"/>
              </a:p>
            </c:txPr>
            <c:showVal val="1"/>
          </c:dLbls>
          <c:cat>
            <c:strRef>
              <c:f>Лист1!$A$2:$A$6</c:f>
              <c:strCache>
                <c:ptCount val="5"/>
                <c:pt idx="0">
                  <c:v>2021 год (Факт)</c:v>
                </c:pt>
                <c:pt idx="1">
                  <c:v>2022 год (Утвержденный прогноз)</c:v>
                </c:pt>
                <c:pt idx="2">
                  <c:v>2023 год (Прогноз)</c:v>
                </c:pt>
                <c:pt idx="3">
                  <c:v>2024 год (Прогноз)</c:v>
                </c:pt>
                <c:pt idx="4">
                  <c:v>2025 год  (Прогноз)</c:v>
                </c:pt>
              </c:strCache>
            </c:strRef>
          </c:cat>
          <c:val>
            <c:numRef>
              <c:f>Лист1!$B$2:$B$6</c:f>
              <c:numCache>
                <c:formatCode>#,##0</c:formatCode>
                <c:ptCount val="5"/>
                <c:pt idx="0">
                  <c:v>1702</c:v>
                </c:pt>
                <c:pt idx="1">
                  <c:v>2942</c:v>
                </c:pt>
                <c:pt idx="2" formatCode="General">
                  <c:v>936</c:v>
                </c:pt>
                <c:pt idx="3" formatCode="General">
                  <c:v>973</c:v>
                </c:pt>
                <c:pt idx="4" formatCode="General">
                  <c:v>1012</c:v>
                </c:pt>
              </c:numCache>
            </c:numRef>
          </c:val>
        </c:ser>
        <c:shape val="cylinder"/>
        <c:axId val="180375552"/>
        <c:axId val="180377088"/>
        <c:axId val="0"/>
      </c:bar3DChart>
      <c:catAx>
        <c:axId val="180375552"/>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80377088"/>
        <c:crosses val="autoZero"/>
        <c:lblAlgn val="ctr"/>
        <c:lblOffset val="100"/>
      </c:catAx>
      <c:valAx>
        <c:axId val="180377088"/>
        <c:scaling>
          <c:orientation val="minMax"/>
        </c:scaling>
        <c:axPos val="l"/>
        <c:majorGridlines/>
        <c:numFmt formatCode="#,##0" sourceLinked="1"/>
        <c:tickLblPos val="nextTo"/>
        <c:txPr>
          <a:bodyPr/>
          <a:lstStyle/>
          <a:p>
            <a:pPr>
              <a:defRPr sz="1000" baseline="0"/>
            </a:pPr>
            <a:endParaRPr lang="ru-RU"/>
          </a:p>
        </c:txPr>
        <c:crossAx val="180375552"/>
        <c:crosses val="autoZero"/>
        <c:crossBetween val="between"/>
      </c:valAx>
    </c:plotArea>
    <c:plotVisOnly val="1"/>
  </c:chart>
  <c:txPr>
    <a:bodyPr/>
    <a:lstStyle/>
    <a:p>
      <a:pPr>
        <a:defRPr sz="1800"/>
      </a:pPr>
      <a:endParaRPr lang="ru-RU"/>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                 Платежи при пользовании природными ресурсами, тыс. рублей</a:t>
            </a:r>
            <a:endParaRPr lang="ru-RU" sz="1400" dirty="0">
              <a:latin typeface="Times New Roman" pitchFamily="18" charset="0"/>
              <a:cs typeface="Times New Roman" pitchFamily="18" charset="0"/>
            </a:endParaRPr>
          </a:p>
        </c:rich>
      </c:tx>
      <c:layout>
        <c:manualLayout>
          <c:xMode val="edge"/>
          <c:yMode val="edge"/>
          <c:x val="0.14782760151069893"/>
          <c:y val="1.6932764875036501E-3"/>
        </c:manualLayout>
      </c:layout>
    </c:title>
    <c:view3D>
      <c:rAngAx val="1"/>
    </c:view3D>
    <c:plotArea>
      <c:layout>
        <c:manualLayout>
          <c:layoutTarget val="inner"/>
          <c:xMode val="edge"/>
          <c:yMode val="edge"/>
          <c:x val="0.14835276169775097"/>
          <c:y val="0.28024350785696289"/>
          <c:w val="0.8088467404269849"/>
          <c:h val="0.4209664324309193"/>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3.3589828437728202E-3"/>
                  <c:y val="-0.19869127275199674"/>
                </c:manualLayout>
              </c:layout>
              <c:showVal val="1"/>
            </c:dLbl>
            <c:dLbl>
              <c:idx val="1"/>
              <c:layout>
                <c:manualLayout>
                  <c:x val="1.3559227131171218E-2"/>
                  <c:y val="-0.19869141979141144"/>
                </c:manualLayout>
              </c:layout>
              <c:showVal val="1"/>
            </c:dLbl>
            <c:dLbl>
              <c:idx val="2"/>
              <c:layout>
                <c:manualLayout>
                  <c:x val="1.5065807923523642E-2"/>
                  <c:y val="-0.19346269821795289"/>
                </c:manualLayout>
              </c:layout>
              <c:showVal val="1"/>
            </c:dLbl>
            <c:dLbl>
              <c:idx val="3"/>
              <c:layout>
                <c:manualLayout>
                  <c:x val="9.0394847541141708E-3"/>
                  <c:y val="-0.17777653349757841"/>
                </c:manualLayout>
              </c:layout>
              <c:showVal val="1"/>
            </c:dLbl>
            <c:dLbl>
              <c:idx val="4"/>
              <c:layout>
                <c:manualLayout>
                  <c:x val="1.0546065546466601E-2"/>
                  <c:y val="-0.17254781192412041"/>
                </c:manualLayout>
              </c:layout>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2021 год (Факт)</c:v>
                </c:pt>
                <c:pt idx="1">
                  <c:v>2022 год (Утвержденный прогноз)</c:v>
                </c:pt>
                <c:pt idx="2">
                  <c:v>2023 год (Прогноз)</c:v>
                </c:pt>
                <c:pt idx="3">
                  <c:v>2024 год (Прогноз)</c:v>
                </c:pt>
                <c:pt idx="4">
                  <c:v>2025 год  (Прогноз)</c:v>
                </c:pt>
              </c:strCache>
            </c:strRef>
          </c:cat>
          <c:val>
            <c:numRef>
              <c:f>Лист1!$B$2:$B$6</c:f>
              <c:numCache>
                <c:formatCode>#,##0</c:formatCode>
                <c:ptCount val="5"/>
                <c:pt idx="0">
                  <c:v>4111</c:v>
                </c:pt>
                <c:pt idx="1">
                  <c:v>3500</c:v>
                </c:pt>
                <c:pt idx="2">
                  <c:v>2756</c:v>
                </c:pt>
                <c:pt idx="3">
                  <c:v>2756</c:v>
                </c:pt>
                <c:pt idx="4">
                  <c:v>2756</c:v>
                </c:pt>
              </c:numCache>
            </c:numRef>
          </c:val>
        </c:ser>
        <c:shape val="cylinder"/>
        <c:axId val="180411008"/>
        <c:axId val="43192704"/>
        <c:axId val="0"/>
      </c:bar3DChart>
      <c:catAx>
        <c:axId val="180411008"/>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43192704"/>
        <c:crosses val="autoZero"/>
        <c:lblAlgn val="ctr"/>
        <c:lblOffset val="100"/>
      </c:catAx>
      <c:valAx>
        <c:axId val="43192704"/>
        <c:scaling>
          <c:orientation val="minMax"/>
        </c:scaling>
        <c:axPos val="l"/>
        <c:majorGridlines/>
        <c:numFmt formatCode="#,##0" sourceLinked="1"/>
        <c:tickLblPos val="nextTo"/>
        <c:txPr>
          <a:bodyPr/>
          <a:lstStyle/>
          <a:p>
            <a:pPr>
              <a:defRPr sz="1000" baseline="0"/>
            </a:pPr>
            <a:endParaRPr lang="ru-RU"/>
          </a:p>
        </c:txPr>
        <c:crossAx val="180411008"/>
        <c:crosses val="autoZero"/>
        <c:crossBetween val="between"/>
      </c:valAx>
    </c:plotArea>
    <c:plotVisOnly val="1"/>
  </c:chart>
  <c:txPr>
    <a:bodyPr/>
    <a:lstStyle/>
    <a:p>
      <a:pPr>
        <a:defRPr sz="1800"/>
      </a:pPr>
      <a:endParaRPr lang="ru-RU"/>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Штрафы, санкции, возмещение ущерба, тыс. рублей</a:t>
            </a:r>
            <a:endParaRPr lang="ru-RU" sz="1400" dirty="0">
              <a:latin typeface="Times New Roman" pitchFamily="18" charset="0"/>
              <a:cs typeface="Times New Roman" pitchFamily="18" charset="0"/>
            </a:endParaRPr>
          </a:p>
        </c:rich>
      </c:tx>
      <c:layout>
        <c:manualLayout>
          <c:xMode val="edge"/>
          <c:yMode val="edge"/>
          <c:x val="0.270231116377884"/>
          <c:y val="1.6932764875036501E-3"/>
        </c:manualLayout>
      </c:layout>
    </c:title>
    <c:view3D>
      <c:rAngAx val="1"/>
    </c:view3D>
    <c:plotArea>
      <c:layout>
        <c:manualLayout>
          <c:layoutTarget val="inner"/>
          <c:xMode val="edge"/>
          <c:yMode val="edge"/>
          <c:x val="0.11775186353367459"/>
          <c:y val="0.26754528402250904"/>
          <c:w val="0.8088467404269849"/>
          <c:h val="0.4209664324309193"/>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27131171218E-2"/>
                  <c:y val="-0.19869141979141144"/>
                </c:manualLayout>
              </c:layout>
              <c:showVal val="1"/>
            </c:dLbl>
            <c:dLbl>
              <c:idx val="1"/>
              <c:layout>
                <c:manualLayout>
                  <c:x val="1.3559227131171218E-2"/>
                  <c:y val="-0.19869141979141144"/>
                </c:manualLayout>
              </c:layout>
              <c:showVal val="1"/>
            </c:dLbl>
            <c:dLbl>
              <c:idx val="2"/>
              <c:layout>
                <c:manualLayout>
                  <c:x val="1.5065807923523642E-2"/>
                  <c:y val="-0.19346269821795289"/>
                </c:manualLayout>
              </c:layout>
              <c:showVal val="1"/>
            </c:dLbl>
            <c:dLbl>
              <c:idx val="3"/>
              <c:layout>
                <c:manualLayout>
                  <c:x val="9.0394847541141708E-3"/>
                  <c:y val="-0.17777653349757841"/>
                </c:manualLayout>
              </c:layout>
              <c:showVal val="1"/>
            </c:dLbl>
            <c:dLbl>
              <c:idx val="4"/>
              <c:layout>
                <c:manualLayout>
                  <c:x val="1.0546065546466601E-2"/>
                  <c:y val="-0.17254781192412041"/>
                </c:manualLayout>
              </c:layout>
              <c:showVal val="1"/>
            </c:dLbl>
            <c:txPr>
              <a:bodyPr/>
              <a:lstStyle/>
              <a:p>
                <a:pPr>
                  <a:defRPr sz="1400" b="1">
                    <a:latin typeface="Times New Roman" pitchFamily="18" charset="0"/>
                    <a:cs typeface="Times New Roman" pitchFamily="18" charset="0"/>
                  </a:defRPr>
                </a:pPr>
                <a:endParaRPr lang="ru-RU"/>
              </a:p>
            </c:txPr>
            <c:showVal val="1"/>
          </c:dLbls>
          <c:cat>
            <c:strRef>
              <c:f>Лист1!$A$2:$A$6</c:f>
              <c:strCache>
                <c:ptCount val="5"/>
                <c:pt idx="0">
                  <c:v>2021 год (Факт)</c:v>
                </c:pt>
                <c:pt idx="1">
                  <c:v>2022 год (Утвержденный прогноз)</c:v>
                </c:pt>
                <c:pt idx="2">
                  <c:v>2023 год (Прогноз)</c:v>
                </c:pt>
                <c:pt idx="3">
                  <c:v>2024 год (Прогноз)</c:v>
                </c:pt>
                <c:pt idx="4">
                  <c:v>2025 год  (Прогноз)</c:v>
                </c:pt>
              </c:strCache>
            </c:strRef>
          </c:cat>
          <c:val>
            <c:numRef>
              <c:f>Лист1!$B$2:$B$6</c:f>
              <c:numCache>
                <c:formatCode>#,##0</c:formatCode>
                <c:ptCount val="5"/>
                <c:pt idx="0">
                  <c:v>254</c:v>
                </c:pt>
                <c:pt idx="1">
                  <c:v>315</c:v>
                </c:pt>
                <c:pt idx="2" formatCode="General">
                  <c:v>115</c:v>
                </c:pt>
                <c:pt idx="3" formatCode="General">
                  <c:v>121</c:v>
                </c:pt>
                <c:pt idx="4" formatCode="General">
                  <c:v>121</c:v>
                </c:pt>
              </c:numCache>
            </c:numRef>
          </c:val>
        </c:ser>
        <c:shape val="cylinder"/>
        <c:axId val="183391360"/>
        <c:axId val="183392896"/>
        <c:axId val="0"/>
      </c:bar3DChart>
      <c:catAx>
        <c:axId val="183391360"/>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83392896"/>
        <c:crosses val="autoZero"/>
        <c:lblAlgn val="ctr"/>
        <c:lblOffset val="100"/>
      </c:catAx>
      <c:valAx>
        <c:axId val="183392896"/>
        <c:scaling>
          <c:orientation val="minMax"/>
        </c:scaling>
        <c:axPos val="l"/>
        <c:majorGridlines/>
        <c:numFmt formatCode="#,##0" sourceLinked="1"/>
        <c:tickLblPos val="nextTo"/>
        <c:txPr>
          <a:bodyPr/>
          <a:lstStyle/>
          <a:p>
            <a:pPr>
              <a:defRPr sz="1000" baseline="0"/>
            </a:pPr>
            <a:endParaRPr lang="ru-RU"/>
          </a:p>
        </c:txPr>
        <c:crossAx val="183391360"/>
        <c:crosses val="autoZero"/>
        <c:crossBetween val="between"/>
      </c:valAx>
    </c:plotArea>
    <c:plotVisOnly val="1"/>
  </c:chart>
  <c:txPr>
    <a:bodyPr/>
    <a:lstStyle/>
    <a:p>
      <a:pPr>
        <a:defRPr sz="1800"/>
      </a:pPr>
      <a:endParaRPr lang="ru-RU"/>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Доходы от продажи материальных и нематериальных активов, тыс. рублей</a:t>
            </a:r>
            <a:endParaRPr lang="ru-RU" sz="1400" dirty="0">
              <a:latin typeface="Times New Roman" pitchFamily="18" charset="0"/>
              <a:cs typeface="Times New Roman" pitchFamily="18" charset="0"/>
            </a:endParaRPr>
          </a:p>
        </c:rich>
      </c:tx>
      <c:layout>
        <c:manualLayout>
          <c:xMode val="edge"/>
          <c:yMode val="edge"/>
          <c:x val="0.14054167800669984"/>
          <c:y val="1.6932764875036501E-3"/>
        </c:manualLayout>
      </c:layout>
    </c:title>
    <c:view3D>
      <c:rAngAx val="1"/>
    </c:view3D>
    <c:plotArea>
      <c:layout>
        <c:manualLayout>
          <c:layoutTarget val="inner"/>
          <c:xMode val="edge"/>
          <c:yMode val="edge"/>
          <c:x val="0.11775186353367459"/>
          <c:y val="0.26754528402250904"/>
          <c:w val="0.8088467404269849"/>
          <c:h val="0.4209664324309193"/>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75749371581E-2"/>
                  <c:y val="-0.2113895965732524"/>
                </c:manualLayout>
              </c:layout>
              <c:showVal val="1"/>
            </c:dLbl>
            <c:dLbl>
              <c:idx val="1"/>
              <c:layout>
                <c:manualLayout>
                  <c:x val="1.3559227131171218E-2"/>
                  <c:y val="-0.19869141979141144"/>
                </c:manualLayout>
              </c:layout>
              <c:showVal val="1"/>
            </c:dLbl>
            <c:dLbl>
              <c:idx val="2"/>
              <c:layout>
                <c:manualLayout>
                  <c:x val="4.8655052942847624E-3"/>
                  <c:y val="-0.21885911059740154"/>
                </c:manualLayout>
              </c:layout>
              <c:tx>
                <c:rich>
                  <a:bodyPr/>
                  <a:lstStyle/>
                  <a:p>
                    <a:r>
                      <a:rPr lang="ru-RU" dirty="0" smtClean="0"/>
                      <a:t> 39</a:t>
                    </a:r>
                    <a:r>
                      <a:rPr lang="ru-RU" baseline="0" dirty="0" smtClean="0"/>
                      <a:t> 842</a:t>
                    </a:r>
                    <a:endParaRPr lang="en-US" dirty="0"/>
                  </a:p>
                </c:rich>
              </c:tx>
              <c:showVal val="1"/>
            </c:dLbl>
            <c:dLbl>
              <c:idx val="3"/>
              <c:layout>
                <c:manualLayout>
                  <c:x val="9.0394847541141708E-3"/>
                  <c:y val="-0.17777653349757841"/>
                </c:manualLayout>
              </c:layout>
              <c:showVal val="1"/>
            </c:dLbl>
            <c:dLbl>
              <c:idx val="4"/>
              <c:layout>
                <c:manualLayout>
                  <c:x val="1.0546065546466601E-2"/>
                  <c:y val="-0.17254781192412041"/>
                </c:manualLayout>
              </c:layout>
              <c:showVal val="1"/>
            </c:dLbl>
            <c:txPr>
              <a:bodyPr/>
              <a:lstStyle/>
              <a:p>
                <a:pPr>
                  <a:defRPr sz="1400" b="1">
                    <a:latin typeface="Times New Roman" pitchFamily="18" charset="0"/>
                    <a:cs typeface="Times New Roman" pitchFamily="18" charset="0"/>
                  </a:defRPr>
                </a:pPr>
                <a:endParaRPr lang="ru-RU"/>
              </a:p>
            </c:txPr>
            <c:showVal val="1"/>
          </c:dLbls>
          <c:cat>
            <c:strRef>
              <c:f>Лист1!$A$2:$A$6</c:f>
              <c:strCache>
                <c:ptCount val="5"/>
                <c:pt idx="0">
                  <c:v>2021 год (Факт)</c:v>
                </c:pt>
                <c:pt idx="1">
                  <c:v>2022 год (Утвержденный прогноз)</c:v>
                </c:pt>
                <c:pt idx="2">
                  <c:v>2023 год (Прогноз)</c:v>
                </c:pt>
                <c:pt idx="3">
                  <c:v>2024 год (Прогноз)</c:v>
                </c:pt>
                <c:pt idx="4">
                  <c:v>2025 год  (Прогноз)</c:v>
                </c:pt>
              </c:strCache>
            </c:strRef>
          </c:cat>
          <c:val>
            <c:numRef>
              <c:f>Лист1!$B$2:$B$6</c:f>
              <c:numCache>
                <c:formatCode>#,##0</c:formatCode>
                <c:ptCount val="5"/>
                <c:pt idx="0">
                  <c:v>2075</c:v>
                </c:pt>
                <c:pt idx="1">
                  <c:v>27167</c:v>
                </c:pt>
                <c:pt idx="2">
                  <c:v>39842</c:v>
                </c:pt>
                <c:pt idx="3" formatCode="General">
                  <c:v>900</c:v>
                </c:pt>
                <c:pt idx="4" formatCode="General">
                  <c:v>900</c:v>
                </c:pt>
              </c:numCache>
            </c:numRef>
          </c:val>
        </c:ser>
        <c:shape val="cylinder"/>
        <c:axId val="183421568"/>
        <c:axId val="183431552"/>
        <c:axId val="0"/>
      </c:bar3DChart>
      <c:catAx>
        <c:axId val="183421568"/>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83431552"/>
        <c:crosses val="autoZero"/>
        <c:lblAlgn val="ctr"/>
        <c:lblOffset val="100"/>
      </c:catAx>
      <c:valAx>
        <c:axId val="183431552"/>
        <c:scaling>
          <c:orientation val="minMax"/>
        </c:scaling>
        <c:axPos val="l"/>
        <c:majorGridlines/>
        <c:numFmt formatCode="#,##0" sourceLinked="1"/>
        <c:tickLblPos val="nextTo"/>
        <c:txPr>
          <a:bodyPr/>
          <a:lstStyle/>
          <a:p>
            <a:pPr>
              <a:defRPr sz="1000" baseline="0"/>
            </a:pPr>
            <a:endParaRPr lang="ru-RU"/>
          </a:p>
        </c:txPr>
        <c:crossAx val="183421568"/>
        <c:crosses val="autoZero"/>
        <c:crossBetween val="between"/>
      </c:valAx>
    </c:plotArea>
    <c:plotVisOnly val="1"/>
  </c:chart>
  <c:txPr>
    <a:bodyPr/>
    <a:lstStyle/>
    <a:p>
      <a:pPr>
        <a:defRPr sz="1800"/>
      </a:pPr>
      <a:endParaRPr lang="ru-RU"/>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70"/>
      <c:depthPercent val="100"/>
      <c:rAngAx val="1"/>
    </c:view3D>
    <c:floor>
      <c:spPr>
        <a:solidFill>
          <a:srgbClr val="C0C0C0"/>
        </a:solidFill>
        <a:ln w="3175">
          <a:solidFill>
            <a:srgbClr val="000000"/>
          </a:solidFill>
          <a:prstDash val="solid"/>
        </a:ln>
      </c:spPr>
    </c:floor>
    <c:sideWall>
      <c:spPr>
        <a:solidFill>
          <a:srgbClr val="C0C0C0"/>
        </a:solidFill>
        <a:ln w="12700">
          <a:solidFill>
            <a:srgbClr val="808080"/>
          </a:solidFill>
          <a:prstDash val="solid"/>
        </a:ln>
      </c:spPr>
    </c:sideWall>
    <c:backWall>
      <c:spPr>
        <a:solidFill>
          <a:srgbClr val="C0C0C0"/>
        </a:solidFill>
        <a:ln w="12700">
          <a:solidFill>
            <a:srgbClr val="808080"/>
          </a:solidFill>
          <a:prstDash val="solid"/>
        </a:ln>
      </c:spPr>
    </c:backWall>
    <c:plotArea>
      <c:layout>
        <c:manualLayout>
          <c:layoutTarget val="inner"/>
          <c:xMode val="edge"/>
          <c:yMode val="edge"/>
          <c:x val="6.8965517241379309E-2"/>
          <c:y val="2.8419182948490228E-2"/>
          <c:w val="0.81090100111234709"/>
          <c:h val="0.89165186500889293"/>
        </c:manualLayout>
      </c:layout>
      <c:bar3DChart>
        <c:barDir val="col"/>
        <c:grouping val="clustered"/>
        <c:ser>
          <c:idx val="0"/>
          <c:order val="0"/>
          <c:tx>
            <c:strRef>
              <c:f>Sheet1!$A$2</c:f>
              <c:strCache>
                <c:ptCount val="1"/>
                <c:pt idx="0">
                  <c:v>Дотации</c:v>
                </c:pt>
              </c:strCache>
            </c:strRef>
          </c:tx>
          <c:spPr>
            <a:solidFill>
              <a:srgbClr val="9999FF"/>
            </a:solidFill>
            <a:ln w="12672">
              <a:solidFill>
                <a:srgbClr val="000000"/>
              </a:solidFill>
              <a:prstDash val="solid"/>
            </a:ln>
          </c:spPr>
          <c:dLbls>
            <c:dLbl>
              <c:idx val="0"/>
              <c:layout>
                <c:manualLayout>
                  <c:x val="9.1387666799547049E-3"/>
                  <c:y val="-1.2877209299281593E-2"/>
                </c:manualLayout>
              </c:layout>
              <c:tx>
                <c:rich>
                  <a:bodyPr/>
                  <a:lstStyle/>
                  <a:p>
                    <a:r>
                      <a:rPr lang="ru-RU" dirty="0" smtClean="0"/>
                      <a:t>247 150</a:t>
                    </a:r>
                    <a:endParaRPr lang="ru-RU" dirty="0"/>
                  </a:p>
                </c:rich>
              </c:tx>
            </c:dLbl>
            <c:dLbl>
              <c:idx val="1"/>
              <c:layout>
                <c:manualLayout>
                  <c:x val="1.3216539773763249E-3"/>
                  <c:y val="-9.723470430070583E-3"/>
                </c:manualLayout>
              </c:layout>
              <c:tx>
                <c:rich>
                  <a:bodyPr/>
                  <a:lstStyle/>
                  <a:p>
                    <a:r>
                      <a:rPr lang="ru-RU" dirty="0" smtClean="0"/>
                      <a:t>155 503</a:t>
                    </a:r>
                    <a:endParaRPr lang="ru-RU" dirty="0"/>
                  </a:p>
                </c:rich>
              </c:tx>
            </c:dLbl>
            <c:dLbl>
              <c:idx val="2"/>
              <c:layout>
                <c:manualLayout>
                  <c:x val="9.2419011051117564E-3"/>
                  <c:y val="-2.0138614430167946E-2"/>
                </c:manualLayout>
              </c:layout>
              <c:tx>
                <c:rich>
                  <a:bodyPr/>
                  <a:lstStyle/>
                  <a:p>
                    <a:r>
                      <a:rPr lang="ru-RU" dirty="0" smtClean="0"/>
                      <a:t>154 515</a:t>
                    </a:r>
                    <a:endParaRPr lang="ru-RU" dirty="0"/>
                  </a:p>
                </c:rich>
              </c:tx>
            </c:dLbl>
            <c:dLbl>
              <c:idx val="3"/>
              <c:layout>
                <c:manualLayout>
                  <c:x val="3.9936683768994142E-3"/>
                  <c:y val="-1.2855120858583783E-2"/>
                </c:manualLayout>
              </c:layout>
              <c:tx>
                <c:rich>
                  <a:bodyPr/>
                  <a:lstStyle/>
                  <a:p>
                    <a:r>
                      <a:rPr lang="ru-RU" dirty="0"/>
                      <a:t> </a:t>
                    </a:r>
                    <a:r>
                      <a:rPr lang="ru-RU" dirty="0" smtClean="0"/>
                      <a:t>116 329</a:t>
                    </a:r>
                    <a:endParaRPr lang="ru-RU" dirty="0"/>
                  </a:p>
                </c:rich>
              </c:tx>
            </c:dLbl>
            <c:dLbl>
              <c:idx val="4"/>
              <c:layout>
                <c:manualLayout>
                  <c:x val="4.1492387872684834E-3"/>
                  <c:y val="-1.6339659113291466E-2"/>
                </c:manualLayout>
              </c:layout>
              <c:tx>
                <c:rich>
                  <a:bodyPr/>
                  <a:lstStyle/>
                  <a:p>
                    <a:r>
                      <a:rPr lang="ru-RU" dirty="0" smtClean="0"/>
                      <a:t>66 180</a:t>
                    </a:r>
                    <a:endParaRPr lang="ru-RU" dirty="0"/>
                  </a:p>
                </c:rich>
              </c:tx>
            </c:dLbl>
            <c:spPr>
              <a:noFill/>
              <a:ln w="25344">
                <a:noFill/>
              </a:ln>
            </c:spPr>
            <c:txPr>
              <a:bodyPr/>
              <a:lstStyle/>
              <a:p>
                <a:pPr>
                  <a:defRPr sz="1098" b="1" i="0" u="none" strike="noStrike" baseline="0">
                    <a:solidFill>
                      <a:srgbClr val="000000"/>
                    </a:solidFill>
                    <a:latin typeface="Calibri"/>
                    <a:ea typeface="Calibri"/>
                    <a:cs typeface="Calibri"/>
                  </a:defRPr>
                </a:pPr>
                <a:endParaRPr lang="ru-RU"/>
              </a:p>
            </c:txPr>
            <c:showVal val="1"/>
            <c:showCatName val="1"/>
            <c:showSerName val="1"/>
          </c:dLbls>
          <c:cat>
            <c:strRef>
              <c:f>Sheet1!$B$1:$F$1</c:f>
              <c:strCache>
                <c:ptCount val="5"/>
                <c:pt idx="0">
                  <c:v>Факт 2021</c:v>
                </c:pt>
                <c:pt idx="1">
                  <c:v>План 2022г.</c:v>
                </c:pt>
                <c:pt idx="2">
                  <c:v>Прогноз 2023г.</c:v>
                </c:pt>
                <c:pt idx="3">
                  <c:v>Прогноз 2024г.</c:v>
                </c:pt>
                <c:pt idx="4">
                  <c:v>Прогноз 2025г.</c:v>
                </c:pt>
              </c:strCache>
            </c:strRef>
          </c:cat>
          <c:val>
            <c:numRef>
              <c:f>Sheet1!$B$2:$F$2</c:f>
              <c:numCache>
                <c:formatCode>#,##0</c:formatCode>
                <c:ptCount val="5"/>
                <c:pt idx="0">
                  <c:v>247150</c:v>
                </c:pt>
                <c:pt idx="1">
                  <c:v>155503</c:v>
                </c:pt>
                <c:pt idx="2">
                  <c:v>154515</c:v>
                </c:pt>
                <c:pt idx="3">
                  <c:v>116329</c:v>
                </c:pt>
                <c:pt idx="4" formatCode="General">
                  <c:v>66180</c:v>
                </c:pt>
              </c:numCache>
            </c:numRef>
          </c:val>
        </c:ser>
        <c:ser>
          <c:idx val="1"/>
          <c:order val="1"/>
          <c:tx>
            <c:strRef>
              <c:f>Sheet1!$A$3</c:f>
              <c:strCache>
                <c:ptCount val="1"/>
                <c:pt idx="0">
                  <c:v>Субсидии</c:v>
                </c:pt>
              </c:strCache>
            </c:strRef>
          </c:tx>
          <c:spPr>
            <a:solidFill>
              <a:srgbClr val="993366"/>
            </a:solidFill>
            <a:ln w="12672">
              <a:solidFill>
                <a:srgbClr val="000000"/>
              </a:solidFill>
              <a:prstDash val="solid"/>
            </a:ln>
          </c:spPr>
          <c:dLbls>
            <c:dLbl>
              <c:idx val="0"/>
              <c:layout>
                <c:manualLayout>
                  <c:x val="1.6425707668113474E-3"/>
                  <c:y val="-1.6456555007466241E-2"/>
                </c:manualLayout>
              </c:layout>
              <c:tx>
                <c:rich>
                  <a:bodyPr/>
                  <a:lstStyle/>
                  <a:p>
                    <a:r>
                      <a:rPr lang="ru-RU" dirty="0" smtClean="0"/>
                      <a:t>65 558</a:t>
                    </a:r>
                    <a:endParaRPr lang="ru-RU" dirty="0"/>
                  </a:p>
                </c:rich>
              </c:tx>
            </c:dLbl>
            <c:dLbl>
              <c:idx val="1"/>
              <c:layout>
                <c:manualLayout>
                  <c:x val="1.8454286010596198E-2"/>
                  <c:y val="2.7532729316094807E-3"/>
                </c:manualLayout>
              </c:layout>
              <c:tx>
                <c:rich>
                  <a:bodyPr/>
                  <a:lstStyle/>
                  <a:p>
                    <a:r>
                      <a:rPr lang="ru-RU" dirty="0"/>
                      <a:t> </a:t>
                    </a:r>
                    <a:r>
                      <a:rPr lang="ru-RU" dirty="0" smtClean="0"/>
                      <a:t>50 740</a:t>
                    </a:r>
                    <a:endParaRPr lang="ru-RU" dirty="0"/>
                  </a:p>
                </c:rich>
              </c:tx>
            </c:dLbl>
            <c:dLbl>
              <c:idx val="2"/>
              <c:layout>
                <c:manualLayout>
                  <c:x val="8.1439444185842959E-4"/>
                  <c:y val="1.2949199796535985E-3"/>
                </c:manualLayout>
              </c:layout>
              <c:tx>
                <c:rich>
                  <a:bodyPr/>
                  <a:lstStyle/>
                  <a:p>
                    <a:r>
                      <a:rPr lang="ru-RU" dirty="0" smtClean="0"/>
                      <a:t>77 643</a:t>
                    </a:r>
                    <a:endParaRPr lang="ru-RU" dirty="0"/>
                  </a:p>
                </c:rich>
              </c:tx>
            </c:dLbl>
            <c:dLbl>
              <c:idx val="3"/>
              <c:layout>
                <c:manualLayout>
                  <c:x val="1.6772207178913999E-2"/>
                  <c:y val="-5.6085324009957959E-3"/>
                </c:manualLayout>
              </c:layout>
              <c:tx>
                <c:rich>
                  <a:bodyPr/>
                  <a:lstStyle/>
                  <a:p>
                    <a:r>
                      <a:rPr lang="ru-RU" dirty="0"/>
                      <a:t> </a:t>
                    </a:r>
                    <a:r>
                      <a:rPr lang="ru-RU" dirty="0" smtClean="0"/>
                      <a:t>16 210</a:t>
                    </a:r>
                    <a:endParaRPr lang="ru-RU" dirty="0"/>
                  </a:p>
                </c:rich>
              </c:tx>
            </c:dLbl>
            <c:dLbl>
              <c:idx val="4"/>
              <c:layout>
                <c:manualLayout>
                  <c:x val="-5.4139830756178746E-4"/>
                  <c:y val="-5.2753036599169018E-3"/>
                </c:manualLayout>
              </c:layout>
              <c:tx>
                <c:rich>
                  <a:bodyPr/>
                  <a:lstStyle/>
                  <a:p>
                    <a:r>
                      <a:rPr lang="ru-RU" dirty="0" smtClean="0"/>
                      <a:t>16 858</a:t>
                    </a:r>
                    <a:endParaRPr lang="ru-RU" dirty="0"/>
                  </a:p>
                </c:rich>
              </c:tx>
            </c:dLbl>
            <c:spPr>
              <a:noFill/>
              <a:ln w="25344">
                <a:noFill/>
              </a:ln>
            </c:spPr>
            <c:txPr>
              <a:bodyPr/>
              <a:lstStyle/>
              <a:p>
                <a:pPr>
                  <a:defRPr sz="1098" b="1" i="0" u="none" strike="noStrike" baseline="0">
                    <a:solidFill>
                      <a:srgbClr val="000000"/>
                    </a:solidFill>
                    <a:latin typeface="Calibri"/>
                    <a:ea typeface="Calibri"/>
                    <a:cs typeface="Calibri"/>
                  </a:defRPr>
                </a:pPr>
                <a:endParaRPr lang="ru-RU"/>
              </a:p>
            </c:txPr>
            <c:showVal val="1"/>
            <c:showCatName val="1"/>
            <c:showSerName val="1"/>
          </c:dLbls>
          <c:cat>
            <c:strRef>
              <c:f>Sheet1!$B$1:$F$1</c:f>
              <c:strCache>
                <c:ptCount val="5"/>
                <c:pt idx="0">
                  <c:v>Факт 2021</c:v>
                </c:pt>
                <c:pt idx="1">
                  <c:v>План 2022г.</c:v>
                </c:pt>
                <c:pt idx="2">
                  <c:v>Прогноз 2023г.</c:v>
                </c:pt>
                <c:pt idx="3">
                  <c:v>Прогноз 2024г.</c:v>
                </c:pt>
                <c:pt idx="4">
                  <c:v>Прогноз 2025г.</c:v>
                </c:pt>
              </c:strCache>
            </c:strRef>
          </c:cat>
          <c:val>
            <c:numRef>
              <c:f>Sheet1!$B$3:$F$3</c:f>
              <c:numCache>
                <c:formatCode>#,##0</c:formatCode>
                <c:ptCount val="5"/>
                <c:pt idx="0">
                  <c:v>65558</c:v>
                </c:pt>
                <c:pt idx="1">
                  <c:v>50740</c:v>
                </c:pt>
                <c:pt idx="2">
                  <c:v>77643</c:v>
                </c:pt>
                <c:pt idx="3" formatCode="General">
                  <c:v>16210</c:v>
                </c:pt>
                <c:pt idx="4" formatCode="General">
                  <c:v>16858</c:v>
                </c:pt>
              </c:numCache>
            </c:numRef>
          </c:val>
        </c:ser>
        <c:ser>
          <c:idx val="2"/>
          <c:order val="2"/>
          <c:tx>
            <c:strRef>
              <c:f>Sheet1!$A$4</c:f>
              <c:strCache>
                <c:ptCount val="1"/>
                <c:pt idx="0">
                  <c:v>Субвенции</c:v>
                </c:pt>
              </c:strCache>
            </c:strRef>
          </c:tx>
          <c:spPr>
            <a:solidFill>
              <a:srgbClr val="FFFFCC"/>
            </a:solidFill>
            <a:ln w="12672">
              <a:solidFill>
                <a:srgbClr val="000000"/>
              </a:solidFill>
              <a:prstDash val="solid"/>
            </a:ln>
          </c:spPr>
          <c:dLbls>
            <c:dLbl>
              <c:idx val="0"/>
              <c:layout>
                <c:manualLayout>
                  <c:x val="1.1889098206715522E-2"/>
                  <c:y val="-2.0753871734619601E-2"/>
                </c:manualLayout>
              </c:layout>
              <c:tx>
                <c:rich>
                  <a:bodyPr/>
                  <a:lstStyle/>
                  <a:p>
                    <a:r>
                      <a:rPr lang="ru-RU" dirty="0" smtClean="0"/>
                      <a:t>221 578</a:t>
                    </a:r>
                    <a:endParaRPr lang="ru-RU" dirty="0"/>
                  </a:p>
                </c:rich>
              </c:tx>
            </c:dLbl>
            <c:dLbl>
              <c:idx val="1"/>
              <c:layout>
                <c:manualLayout>
                  <c:x val="8.3168821096923518E-3"/>
                  <c:y val="-1.0672200006412821E-2"/>
                </c:manualLayout>
              </c:layout>
              <c:tx>
                <c:rich>
                  <a:bodyPr/>
                  <a:lstStyle/>
                  <a:p>
                    <a:r>
                      <a:rPr lang="ru-RU" dirty="0" smtClean="0"/>
                      <a:t>234 002</a:t>
                    </a:r>
                    <a:endParaRPr lang="ru-RU" dirty="0"/>
                  </a:p>
                </c:rich>
              </c:tx>
            </c:dLbl>
            <c:dLbl>
              <c:idx val="2"/>
              <c:layout>
                <c:manualLayout>
                  <c:x val="7.7239725823658534E-3"/>
                  <c:y val="-9.6616815889003747E-3"/>
                </c:manualLayout>
              </c:layout>
              <c:tx>
                <c:rich>
                  <a:bodyPr/>
                  <a:lstStyle/>
                  <a:p>
                    <a:r>
                      <a:rPr lang="ru-RU" dirty="0" smtClean="0"/>
                      <a:t>244 746</a:t>
                    </a:r>
                    <a:endParaRPr lang="ru-RU" dirty="0"/>
                  </a:p>
                </c:rich>
              </c:tx>
            </c:dLbl>
            <c:dLbl>
              <c:idx val="3"/>
              <c:layout>
                <c:manualLayout>
                  <c:x val="7.1703605957746447E-3"/>
                  <c:y val="-7.1521164566471056E-3"/>
                </c:manualLayout>
              </c:layout>
              <c:tx>
                <c:rich>
                  <a:bodyPr/>
                  <a:lstStyle/>
                  <a:p>
                    <a:r>
                      <a:rPr lang="ru-RU" dirty="0" smtClean="0"/>
                      <a:t>254 120</a:t>
                    </a:r>
                    <a:endParaRPr lang="ru-RU" dirty="0"/>
                  </a:p>
                </c:rich>
              </c:tx>
            </c:dLbl>
            <c:dLbl>
              <c:idx val="4"/>
              <c:layout>
                <c:manualLayout>
                  <c:x val="8.5277623063831007E-3"/>
                  <c:y val="-1.4653100894727081E-2"/>
                </c:manualLayout>
              </c:layout>
              <c:tx>
                <c:rich>
                  <a:bodyPr/>
                  <a:lstStyle/>
                  <a:p>
                    <a:r>
                      <a:rPr lang="ru-RU" dirty="0" smtClean="0"/>
                      <a:t>263 370</a:t>
                    </a:r>
                    <a:endParaRPr lang="ru-RU" dirty="0"/>
                  </a:p>
                </c:rich>
              </c:tx>
            </c:dLbl>
            <c:spPr>
              <a:noFill/>
              <a:ln w="25344">
                <a:noFill/>
              </a:ln>
            </c:spPr>
            <c:txPr>
              <a:bodyPr/>
              <a:lstStyle/>
              <a:p>
                <a:pPr>
                  <a:defRPr sz="1098" b="1" i="0" u="none" strike="noStrike" baseline="0">
                    <a:solidFill>
                      <a:srgbClr val="000000"/>
                    </a:solidFill>
                    <a:latin typeface="Calibri"/>
                    <a:ea typeface="Calibri"/>
                    <a:cs typeface="Calibri"/>
                  </a:defRPr>
                </a:pPr>
                <a:endParaRPr lang="ru-RU"/>
              </a:p>
            </c:txPr>
            <c:showVal val="1"/>
            <c:showCatName val="1"/>
            <c:showSerName val="1"/>
          </c:dLbls>
          <c:cat>
            <c:strRef>
              <c:f>Sheet1!$B$1:$F$1</c:f>
              <c:strCache>
                <c:ptCount val="5"/>
                <c:pt idx="0">
                  <c:v>Факт 2021</c:v>
                </c:pt>
                <c:pt idx="1">
                  <c:v>План 2022г.</c:v>
                </c:pt>
                <c:pt idx="2">
                  <c:v>Прогноз 2023г.</c:v>
                </c:pt>
                <c:pt idx="3">
                  <c:v>Прогноз 2024г.</c:v>
                </c:pt>
                <c:pt idx="4">
                  <c:v>Прогноз 2025г.</c:v>
                </c:pt>
              </c:strCache>
            </c:strRef>
          </c:cat>
          <c:val>
            <c:numRef>
              <c:f>Sheet1!$B$4:$F$4</c:f>
              <c:numCache>
                <c:formatCode>#,##0</c:formatCode>
                <c:ptCount val="5"/>
                <c:pt idx="0">
                  <c:v>221578</c:v>
                </c:pt>
                <c:pt idx="1">
                  <c:v>234002</c:v>
                </c:pt>
                <c:pt idx="2">
                  <c:v>244746</c:v>
                </c:pt>
                <c:pt idx="3" formatCode="General">
                  <c:v>254120</c:v>
                </c:pt>
                <c:pt idx="4" formatCode="General">
                  <c:v>263370</c:v>
                </c:pt>
              </c:numCache>
            </c:numRef>
          </c:val>
        </c:ser>
        <c:ser>
          <c:idx val="3"/>
          <c:order val="3"/>
          <c:tx>
            <c:strRef>
              <c:f>Sheet1!$A$5</c:f>
              <c:strCache>
                <c:ptCount val="1"/>
                <c:pt idx="0">
                  <c:v>Иные МБТ</c:v>
                </c:pt>
              </c:strCache>
            </c:strRef>
          </c:tx>
          <c:spPr>
            <a:solidFill>
              <a:srgbClr val="CCFFFF"/>
            </a:solidFill>
            <a:ln w="12672">
              <a:solidFill>
                <a:srgbClr val="000000"/>
              </a:solidFill>
              <a:prstDash val="solid"/>
            </a:ln>
          </c:spPr>
          <c:dLbls>
            <c:dLbl>
              <c:idx val="0"/>
              <c:layout>
                <c:manualLayout>
                  <c:x val="2.0266634256164505E-2"/>
                  <c:y val="-1.1634671320535325E-2"/>
                </c:manualLayout>
              </c:layout>
              <c:tx>
                <c:rich>
                  <a:bodyPr/>
                  <a:lstStyle/>
                  <a:p>
                    <a:r>
                      <a:rPr lang="ru-RU" sz="1100" b="1" i="0" strike="noStrike" dirty="0" smtClean="0">
                        <a:solidFill>
                          <a:srgbClr val="000000"/>
                        </a:solidFill>
                        <a:latin typeface="Calibri"/>
                        <a:cs typeface="Calibri"/>
                      </a:rPr>
                      <a:t>61 243</a:t>
                    </a:r>
                    <a:endParaRPr lang="ru-RU" sz="1100" b="1" i="0" strike="noStrike" dirty="0">
                      <a:solidFill>
                        <a:srgbClr val="000000"/>
                      </a:solidFill>
                      <a:latin typeface="Calibri"/>
                      <a:cs typeface="Calibri"/>
                    </a:endParaRPr>
                  </a:p>
                </c:rich>
              </c:tx>
            </c:dLbl>
            <c:dLbl>
              <c:idx val="1"/>
              <c:layout>
                <c:manualLayout>
                  <c:x val="1.6154783298173745E-2"/>
                  <c:y val="-9.2615648174869739E-3"/>
                </c:manualLayout>
              </c:layout>
              <c:tx>
                <c:rich>
                  <a:bodyPr/>
                  <a:lstStyle/>
                  <a:p>
                    <a:pPr>
                      <a:defRPr sz="1098" b="1" i="0" u="none" strike="noStrike" baseline="0">
                        <a:solidFill>
                          <a:srgbClr val="000000"/>
                        </a:solidFill>
                        <a:latin typeface="Calibri"/>
                        <a:ea typeface="Calibri"/>
                        <a:cs typeface="Calibri"/>
                      </a:defRPr>
                    </a:pPr>
                    <a:r>
                      <a:rPr lang="ru-RU" dirty="0" smtClean="0"/>
                      <a:t>21 667</a:t>
                    </a:r>
                    <a:endParaRPr lang="ru-RU" dirty="0"/>
                  </a:p>
                </c:rich>
              </c:tx>
              <c:spPr>
                <a:noFill/>
                <a:ln w="25344">
                  <a:noFill/>
                </a:ln>
              </c:spPr>
            </c:dLbl>
            <c:dLbl>
              <c:idx val="2"/>
              <c:layout>
                <c:manualLayout>
                  <c:x val="1.764057331863312E-2"/>
                  <c:y val="0"/>
                </c:manualLayout>
              </c:layout>
              <c:tx>
                <c:rich>
                  <a:bodyPr/>
                  <a:lstStyle/>
                  <a:p>
                    <a:r>
                      <a:rPr lang="ru-RU" dirty="0" smtClean="0"/>
                      <a:t> </a:t>
                    </a:r>
                    <a:r>
                      <a:rPr lang="ru-RU" sz="1100" dirty="0"/>
                      <a:t>55 216</a:t>
                    </a:r>
                  </a:p>
                </c:rich>
              </c:tx>
              <c:showVal val="1"/>
              <c:showCatName val="1"/>
              <c:showSerName val="1"/>
            </c:dLbl>
            <c:dLbl>
              <c:idx val="3"/>
              <c:layout>
                <c:manualLayout>
                  <c:x val="1.1760382212421925E-2"/>
                  <c:y val="0"/>
                </c:manualLayout>
              </c:layout>
              <c:tx>
                <c:rich>
                  <a:bodyPr/>
                  <a:lstStyle/>
                  <a:p>
                    <a:r>
                      <a:rPr lang="ru-RU" dirty="0" smtClean="0"/>
                      <a:t> </a:t>
                    </a:r>
                    <a:r>
                      <a:rPr lang="ru-RU" sz="1100" dirty="0"/>
                      <a:t>5 216</a:t>
                    </a:r>
                  </a:p>
                </c:rich>
              </c:tx>
              <c:showVal val="1"/>
              <c:showCatName val="1"/>
              <c:showSerName val="1"/>
            </c:dLbl>
            <c:spPr>
              <a:noFill/>
              <a:ln w="25344">
                <a:noFill/>
              </a:ln>
            </c:spPr>
            <c:txPr>
              <a:bodyPr/>
              <a:lstStyle/>
              <a:p>
                <a:pPr>
                  <a:defRPr sz="2470" b="1" i="0" u="none" strike="noStrike" baseline="0">
                    <a:solidFill>
                      <a:srgbClr val="000000"/>
                    </a:solidFill>
                    <a:latin typeface="Calibri"/>
                    <a:ea typeface="Calibri"/>
                    <a:cs typeface="Calibri"/>
                  </a:defRPr>
                </a:pPr>
                <a:endParaRPr lang="ru-RU"/>
              </a:p>
            </c:txPr>
            <c:showVal val="1"/>
            <c:showCatName val="1"/>
            <c:showSerName val="1"/>
          </c:dLbls>
          <c:cat>
            <c:strRef>
              <c:f>Sheet1!$B$1:$F$1</c:f>
              <c:strCache>
                <c:ptCount val="5"/>
                <c:pt idx="0">
                  <c:v>Факт 2021</c:v>
                </c:pt>
                <c:pt idx="1">
                  <c:v>План 2022г.</c:v>
                </c:pt>
                <c:pt idx="2">
                  <c:v>Прогноз 2023г.</c:v>
                </c:pt>
                <c:pt idx="3">
                  <c:v>Прогноз 2024г.</c:v>
                </c:pt>
                <c:pt idx="4">
                  <c:v>Прогноз 2025г.</c:v>
                </c:pt>
              </c:strCache>
            </c:strRef>
          </c:cat>
          <c:val>
            <c:numRef>
              <c:f>Sheet1!$B$5:$F$5</c:f>
              <c:numCache>
                <c:formatCode>#,##0</c:formatCode>
                <c:ptCount val="5"/>
                <c:pt idx="0">
                  <c:v>61243</c:v>
                </c:pt>
                <c:pt idx="1">
                  <c:v>21667</c:v>
                </c:pt>
              </c:numCache>
            </c:numRef>
          </c:val>
        </c:ser>
        <c:gapDepth val="0"/>
        <c:shape val="box"/>
        <c:axId val="183449856"/>
        <c:axId val="183484416"/>
        <c:axId val="0"/>
      </c:bar3DChart>
      <c:catAx>
        <c:axId val="183449856"/>
        <c:scaling>
          <c:orientation val="minMax"/>
        </c:scaling>
        <c:axPos val="b"/>
        <c:numFmt formatCode="General" sourceLinked="1"/>
        <c:tickLblPos val="low"/>
        <c:spPr>
          <a:ln w="3168">
            <a:solidFill>
              <a:srgbClr val="000000"/>
            </a:solidFill>
            <a:prstDash val="solid"/>
          </a:ln>
        </c:spPr>
        <c:txPr>
          <a:bodyPr rot="0" vert="horz"/>
          <a:lstStyle/>
          <a:p>
            <a:pPr>
              <a:defRPr sz="1098" b="1" i="0" u="none" strike="noStrike" baseline="0">
                <a:solidFill>
                  <a:srgbClr val="000000"/>
                </a:solidFill>
                <a:latin typeface="Calibri"/>
                <a:ea typeface="Calibri"/>
                <a:cs typeface="Calibri"/>
              </a:defRPr>
            </a:pPr>
            <a:endParaRPr lang="ru-RU"/>
          </a:p>
        </c:txPr>
        <c:crossAx val="183484416"/>
        <c:crosses val="autoZero"/>
        <c:auto val="1"/>
        <c:lblAlgn val="ctr"/>
        <c:lblOffset val="100"/>
        <c:tickLblSkip val="1"/>
        <c:tickMarkSkip val="1"/>
      </c:catAx>
      <c:valAx>
        <c:axId val="183484416"/>
        <c:scaling>
          <c:orientation val="minMax"/>
        </c:scaling>
        <c:axPos val="l"/>
        <c:majorGridlines>
          <c:spPr>
            <a:ln w="3168">
              <a:solidFill>
                <a:srgbClr val="000000"/>
              </a:solidFill>
              <a:prstDash val="solid"/>
            </a:ln>
          </c:spPr>
        </c:majorGridlines>
        <c:numFmt formatCode="#,##0" sourceLinked="1"/>
        <c:tickLblPos val="nextTo"/>
        <c:spPr>
          <a:ln w="3168">
            <a:solidFill>
              <a:srgbClr val="000000"/>
            </a:solidFill>
            <a:prstDash val="solid"/>
          </a:ln>
        </c:spPr>
        <c:txPr>
          <a:bodyPr rot="0" vert="horz"/>
          <a:lstStyle/>
          <a:p>
            <a:pPr>
              <a:defRPr sz="1098" b="1" i="0" u="none" strike="noStrike" baseline="0">
                <a:solidFill>
                  <a:srgbClr val="000000"/>
                </a:solidFill>
                <a:latin typeface="Calibri"/>
                <a:ea typeface="Calibri"/>
                <a:cs typeface="Calibri"/>
              </a:defRPr>
            </a:pPr>
            <a:endParaRPr lang="ru-RU"/>
          </a:p>
        </c:txPr>
        <c:crossAx val="183449856"/>
        <c:crosses val="autoZero"/>
        <c:crossBetween val="between"/>
      </c:valAx>
      <c:spPr>
        <a:noFill/>
        <a:ln w="25344">
          <a:noFill/>
        </a:ln>
      </c:spPr>
    </c:plotArea>
    <c:legend>
      <c:legendPos val="r"/>
      <c:layout>
        <c:manualLayout>
          <c:xMode val="edge"/>
          <c:yMode val="edge"/>
          <c:x val="0.8921023359288095"/>
          <c:y val="0.41740674955595702"/>
          <c:w val="0.10344827586206895"/>
          <c:h val="0.16518650088809947"/>
        </c:manualLayout>
      </c:layout>
      <c:spPr>
        <a:noFill/>
        <a:ln w="3168">
          <a:solidFill>
            <a:srgbClr val="000000"/>
          </a:solidFill>
          <a:prstDash val="solid"/>
        </a:ln>
      </c:spPr>
      <c:txPr>
        <a:bodyPr/>
        <a:lstStyle/>
        <a:p>
          <a:pPr>
            <a:defRPr sz="1008" b="1" i="0" u="none" strike="noStrike" baseline="0">
              <a:solidFill>
                <a:srgbClr val="000000"/>
              </a:solidFill>
              <a:latin typeface="Calibri"/>
              <a:ea typeface="Calibri"/>
              <a:cs typeface="Calibri"/>
            </a:defRPr>
          </a:pPr>
          <a:endParaRPr lang="ru-RU"/>
        </a:p>
      </c:txPr>
    </c:legend>
    <c:plotVisOnly val="1"/>
    <c:dispBlanksAs val="gap"/>
  </c:chart>
  <c:spPr>
    <a:noFill/>
    <a:ln>
      <a:noFill/>
    </a:ln>
  </c:spPr>
  <c:txPr>
    <a:bodyPr/>
    <a:lstStyle/>
    <a:p>
      <a:pPr>
        <a:defRPr sz="2470" b="1" i="0" u="none" strike="noStrike" baseline="0">
          <a:solidFill>
            <a:srgbClr val="000000"/>
          </a:solidFill>
          <a:latin typeface="Calibri"/>
          <a:ea typeface="Calibri"/>
          <a:cs typeface="Calibri"/>
        </a:defRPr>
      </a:pPr>
      <a:endParaRPr lang="ru-RU"/>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21"/>
      <c:hPercent val="58"/>
      <c:rotY val="44"/>
      <c:depthPercent val="100"/>
      <c:rAngAx val="1"/>
    </c:view3D>
    <c:floor>
      <c:spPr>
        <a:solidFill>
          <a:srgbClr val="C0C0C0"/>
        </a:solidFill>
        <a:ln w="3175">
          <a:solidFill>
            <a:srgbClr val="000000"/>
          </a:solidFill>
          <a:prstDash val="solid"/>
        </a:ln>
      </c:spPr>
    </c:floor>
    <c:sideWall>
      <c:spPr>
        <a:noFill/>
        <a:ln w="12700">
          <a:solidFill>
            <a:srgbClr val="808080"/>
          </a:solidFill>
          <a:prstDash val="solid"/>
        </a:ln>
      </c:spPr>
    </c:sideWall>
    <c:backWall>
      <c:spPr>
        <a:noFill/>
        <a:ln w="12700">
          <a:solidFill>
            <a:srgbClr val="808080"/>
          </a:solidFill>
          <a:prstDash val="solid"/>
        </a:ln>
      </c:spPr>
    </c:backWall>
    <c:plotArea>
      <c:layout>
        <c:manualLayout>
          <c:layoutTarget val="inner"/>
          <c:xMode val="edge"/>
          <c:yMode val="edge"/>
          <c:x val="7.0155902004454346E-2"/>
          <c:y val="1.9011406844106463E-2"/>
          <c:w val="0.9298440979955549"/>
          <c:h val="0.83840304182509506"/>
        </c:manualLayout>
      </c:layout>
      <c:bar3DChart>
        <c:barDir val="col"/>
        <c:grouping val="clustered"/>
        <c:ser>
          <c:idx val="0"/>
          <c:order val="0"/>
          <c:tx>
            <c:strRef>
              <c:f>Sheet1!$A$2</c:f>
              <c:strCache>
                <c:ptCount val="1"/>
              </c:strCache>
            </c:strRef>
          </c:tx>
          <c:spPr>
            <a:solidFill>
              <a:srgbClr val="9999FF"/>
            </a:solidFill>
            <a:ln w="12723">
              <a:solidFill>
                <a:srgbClr val="000000"/>
              </a:solidFill>
              <a:prstDash val="solid"/>
            </a:ln>
          </c:spPr>
          <c:dLbls>
            <c:dLbl>
              <c:idx val="0"/>
              <c:layout>
                <c:manualLayout>
                  <c:x val="2.8949641448496214E-2"/>
                  <c:y val="-3.2140060704702413E-2"/>
                </c:manualLayout>
              </c:layout>
              <c:tx>
                <c:rich>
                  <a:bodyPr/>
                  <a:lstStyle/>
                  <a:p>
                    <a:r>
                      <a:rPr lang="ru-RU" dirty="0" smtClean="0"/>
                      <a:t>40 649</a:t>
                    </a:r>
                    <a:endParaRPr lang="ru-RU" dirty="0"/>
                  </a:p>
                </c:rich>
              </c:tx>
            </c:dLbl>
            <c:dLbl>
              <c:idx val="1"/>
              <c:layout>
                <c:manualLayout>
                  <c:x val="1.530929929038783E-2"/>
                  <c:y val="-2.7278796854303851E-2"/>
                </c:manualLayout>
              </c:layout>
              <c:tx>
                <c:rich>
                  <a:bodyPr/>
                  <a:lstStyle/>
                  <a:p>
                    <a:r>
                      <a:rPr lang="ru-RU" dirty="0" smtClean="0"/>
                      <a:t>99</a:t>
                    </a:r>
                    <a:r>
                      <a:rPr lang="ru-RU" baseline="0" dirty="0" smtClean="0"/>
                      <a:t> 504</a:t>
                    </a:r>
                    <a:endParaRPr lang="ru-RU" dirty="0"/>
                  </a:p>
                </c:rich>
              </c:tx>
            </c:dLbl>
            <c:dLbl>
              <c:idx val="2"/>
              <c:layout>
                <c:manualLayout>
                  <c:x val="1.8470775675543366E-2"/>
                  <c:y val="-2.4870941411653191E-2"/>
                </c:manualLayout>
              </c:layout>
              <c:tx>
                <c:rich>
                  <a:bodyPr/>
                  <a:lstStyle/>
                  <a:p>
                    <a:r>
                      <a:rPr lang="ru-RU" dirty="0" smtClean="0"/>
                      <a:t>454</a:t>
                    </a:r>
                    <a:r>
                      <a:rPr lang="ru-RU" baseline="0" dirty="0" smtClean="0"/>
                      <a:t> 240</a:t>
                    </a:r>
                    <a:endParaRPr lang="ru-RU" dirty="0" smtClean="0"/>
                  </a:p>
                </c:rich>
              </c:tx>
            </c:dLbl>
            <c:dLbl>
              <c:idx val="3"/>
              <c:layout>
                <c:manualLayout>
                  <c:x val="2.7132020133048673E-2"/>
                  <c:y val="-3.6888126414366382E-2"/>
                </c:manualLayout>
              </c:layout>
              <c:tx>
                <c:rich>
                  <a:bodyPr/>
                  <a:lstStyle/>
                  <a:p>
                    <a:r>
                      <a:rPr lang="ru-RU" dirty="0" smtClean="0"/>
                      <a:t>51</a:t>
                    </a:r>
                    <a:r>
                      <a:rPr lang="ru-RU" baseline="0" dirty="0" smtClean="0"/>
                      <a:t> 300</a:t>
                    </a:r>
                    <a:endParaRPr lang="ru-RU" dirty="0"/>
                  </a:p>
                </c:rich>
              </c:tx>
            </c:dLbl>
            <c:dLbl>
              <c:idx val="4"/>
              <c:layout>
                <c:manualLayout>
                  <c:x val="1.8168722323540512E-2"/>
                  <c:y val="-2.7607051911807116E-2"/>
                </c:manualLayout>
              </c:layout>
              <c:tx>
                <c:rich>
                  <a:bodyPr/>
                  <a:lstStyle/>
                  <a:p>
                    <a:r>
                      <a:rPr lang="ru-RU" dirty="0" smtClean="0"/>
                      <a:t>51</a:t>
                    </a:r>
                    <a:r>
                      <a:rPr lang="ru-RU" baseline="0" dirty="0" smtClean="0"/>
                      <a:t> 509</a:t>
                    </a:r>
                    <a:endParaRPr lang="ru-RU" dirty="0"/>
                  </a:p>
                </c:rich>
              </c:tx>
            </c:dLbl>
            <c:dLbl>
              <c:idx val="5"/>
              <c:layout>
                <c:manualLayout>
                  <c:x val="2.3902895782374537E-2"/>
                  <c:y val="-2.0113100387591142E-2"/>
                </c:manualLayout>
              </c:layout>
              <c:tx>
                <c:rich>
                  <a:bodyPr/>
                  <a:lstStyle/>
                  <a:p>
                    <a:r>
                      <a:rPr lang="ru-RU" dirty="0" smtClean="0"/>
                      <a:t>12</a:t>
                    </a:r>
                    <a:r>
                      <a:rPr lang="ru-RU" baseline="0" dirty="0" smtClean="0"/>
                      <a:t> 395</a:t>
                    </a:r>
                    <a:endParaRPr lang="ru-RU" dirty="0"/>
                  </a:p>
                </c:rich>
              </c:tx>
            </c:dLbl>
            <c:dLbl>
              <c:idx val="6"/>
              <c:layout>
                <c:manualLayout>
                  <c:x val="1.9269183009643014E-2"/>
                  <c:y val="-1.2859817103867518E-2"/>
                </c:manualLayout>
              </c:layout>
              <c:tx>
                <c:rich>
                  <a:bodyPr/>
                  <a:lstStyle/>
                  <a:p>
                    <a:r>
                      <a:rPr lang="ru-RU" dirty="0" smtClean="0"/>
                      <a:t>61</a:t>
                    </a:r>
                    <a:r>
                      <a:rPr lang="ru-RU" baseline="0" dirty="0" smtClean="0"/>
                      <a:t> 369</a:t>
                    </a:r>
                    <a:endParaRPr lang="ru-RU" dirty="0" smtClean="0"/>
                  </a:p>
                </c:rich>
              </c:tx>
            </c:dLbl>
            <c:spPr>
              <a:noFill/>
              <a:ln w="25446">
                <a:noFill/>
              </a:ln>
            </c:spPr>
            <c:txPr>
              <a:bodyPr/>
              <a:lstStyle/>
              <a:p>
                <a:pPr>
                  <a:defRPr sz="1202" b="1" i="0" u="none" strike="noStrike" baseline="0">
                    <a:solidFill>
                      <a:srgbClr val="000000"/>
                    </a:solidFill>
                    <a:latin typeface="Calibri"/>
                    <a:ea typeface="Calibri"/>
                    <a:cs typeface="Calibri"/>
                  </a:defRPr>
                </a:pPr>
                <a:endParaRPr lang="ru-RU"/>
              </a:p>
            </c:txPr>
            <c:showVal val="1"/>
          </c:dLbls>
          <c:cat>
            <c:strRef>
              <c:f>Sheet1!$B$1:$H$1</c:f>
              <c:strCache>
                <c:ptCount val="7"/>
                <c:pt idx="0">
                  <c:v>Дорожная деятельность </c:v>
                </c:pt>
                <c:pt idx="1">
                  <c:v>Жилищно-коммунальное хозяйство</c:v>
                </c:pt>
                <c:pt idx="2">
                  <c:v>Образование</c:v>
                </c:pt>
                <c:pt idx="3">
                  <c:v>Культура</c:v>
                </c:pt>
                <c:pt idx="4">
                  <c:v>Социальная политика </c:v>
                </c:pt>
                <c:pt idx="5">
                  <c:v>Физическая культура и спорт</c:v>
                </c:pt>
                <c:pt idx="6">
                  <c:v>Прочие расходы</c:v>
                </c:pt>
              </c:strCache>
            </c:strRef>
          </c:cat>
          <c:val>
            <c:numRef>
              <c:f>Sheet1!$B$2:$H$2</c:f>
              <c:numCache>
                <c:formatCode>#,##0</c:formatCode>
                <c:ptCount val="7"/>
                <c:pt idx="0">
                  <c:v>40649</c:v>
                </c:pt>
                <c:pt idx="1">
                  <c:v>99504</c:v>
                </c:pt>
                <c:pt idx="2">
                  <c:v>454240</c:v>
                </c:pt>
                <c:pt idx="3">
                  <c:v>51300</c:v>
                </c:pt>
                <c:pt idx="4">
                  <c:v>51509</c:v>
                </c:pt>
                <c:pt idx="5">
                  <c:v>12395</c:v>
                </c:pt>
                <c:pt idx="6">
                  <c:v>61369</c:v>
                </c:pt>
              </c:numCache>
            </c:numRef>
          </c:val>
        </c:ser>
        <c:dLbls>
          <c:showVal val="1"/>
        </c:dLbls>
        <c:gapDepth val="0"/>
        <c:shape val="box"/>
        <c:axId val="183583488"/>
        <c:axId val="183585024"/>
        <c:axId val="0"/>
      </c:bar3DChart>
      <c:catAx>
        <c:axId val="183583488"/>
        <c:scaling>
          <c:orientation val="minMax"/>
        </c:scaling>
        <c:axPos val="b"/>
        <c:numFmt formatCode="General" sourceLinked="1"/>
        <c:tickLblPos val="low"/>
        <c:spPr>
          <a:ln w="3181">
            <a:solidFill>
              <a:srgbClr val="000000"/>
            </a:solidFill>
            <a:prstDash val="solid"/>
          </a:ln>
        </c:spPr>
        <c:txPr>
          <a:bodyPr rot="0" vert="horz"/>
          <a:lstStyle/>
          <a:p>
            <a:pPr>
              <a:defRPr sz="1152" b="1" i="0" u="none" strike="noStrike" baseline="0">
                <a:solidFill>
                  <a:srgbClr val="000000"/>
                </a:solidFill>
                <a:latin typeface="Calibri"/>
                <a:ea typeface="Calibri"/>
                <a:cs typeface="Calibri"/>
              </a:defRPr>
            </a:pPr>
            <a:endParaRPr lang="ru-RU"/>
          </a:p>
        </c:txPr>
        <c:crossAx val="183585024"/>
        <c:crosses val="autoZero"/>
        <c:auto val="1"/>
        <c:lblAlgn val="ctr"/>
        <c:lblOffset val="100"/>
        <c:tickLblSkip val="1"/>
        <c:tickMarkSkip val="1"/>
      </c:catAx>
      <c:valAx>
        <c:axId val="183585024"/>
        <c:scaling>
          <c:orientation val="minMax"/>
        </c:scaling>
        <c:axPos val="l"/>
        <c:majorGridlines>
          <c:spPr>
            <a:ln w="3181">
              <a:solidFill>
                <a:srgbClr val="000000"/>
              </a:solidFill>
              <a:prstDash val="solid"/>
            </a:ln>
          </c:spPr>
        </c:majorGridlines>
        <c:numFmt formatCode="#,##0" sourceLinked="1"/>
        <c:tickLblPos val="nextTo"/>
        <c:spPr>
          <a:ln w="3181">
            <a:solidFill>
              <a:srgbClr val="000000"/>
            </a:solidFill>
            <a:prstDash val="solid"/>
          </a:ln>
        </c:spPr>
        <c:txPr>
          <a:bodyPr rot="0" vert="horz"/>
          <a:lstStyle/>
          <a:p>
            <a:pPr>
              <a:defRPr sz="1152" b="1" i="0" u="none" strike="noStrike" baseline="0">
                <a:solidFill>
                  <a:srgbClr val="000000"/>
                </a:solidFill>
                <a:latin typeface="Calibri"/>
                <a:ea typeface="Calibri"/>
                <a:cs typeface="Calibri"/>
              </a:defRPr>
            </a:pPr>
            <a:endParaRPr lang="ru-RU"/>
          </a:p>
        </c:txPr>
        <c:crossAx val="183583488"/>
        <c:crosses val="autoZero"/>
        <c:crossBetween val="between"/>
      </c:valAx>
      <c:spPr>
        <a:noFill/>
        <a:ln w="25446">
          <a:noFill/>
        </a:ln>
      </c:spPr>
    </c:plotArea>
    <c:plotVisOnly val="1"/>
    <c:dispBlanksAs val="gap"/>
  </c:chart>
  <c:spPr>
    <a:noFill/>
    <a:ln>
      <a:noFill/>
    </a:ln>
  </c:spPr>
  <c:txPr>
    <a:bodyPr/>
    <a:lstStyle/>
    <a:p>
      <a:pPr>
        <a:defRPr sz="2304" b="1" i="0" u="none" strike="noStrike" baseline="0">
          <a:solidFill>
            <a:srgbClr val="000000"/>
          </a:solidFill>
          <a:latin typeface="Calibri"/>
          <a:ea typeface="Calibri"/>
          <a:cs typeface="Calibri"/>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9.3827160493828624E-2"/>
          <c:y val="5.0970873786407765E-2"/>
          <c:w val="0.76172839506172862"/>
          <c:h val="0.82766990291262132"/>
        </c:manualLayout>
      </c:layout>
      <c:lineChart>
        <c:grouping val="standard"/>
        <c:ser>
          <c:idx val="0"/>
          <c:order val="0"/>
          <c:tx>
            <c:strRef>
              <c:f>Sheet1!$A$2</c:f>
              <c:strCache>
                <c:ptCount val="1"/>
                <c:pt idx="0">
                  <c:v>Доходы</c:v>
                </c:pt>
              </c:strCache>
            </c:strRef>
          </c:tx>
          <c:spPr>
            <a:ln w="40075">
              <a:solidFill>
                <a:srgbClr val="000080"/>
              </a:solidFill>
              <a:prstDash val="solid"/>
            </a:ln>
          </c:spPr>
          <c:marker>
            <c:symbol val="diamond"/>
            <c:size val="9"/>
            <c:spPr>
              <a:solidFill>
                <a:srgbClr val="000080"/>
              </a:solidFill>
              <a:ln>
                <a:solidFill>
                  <a:srgbClr val="000080"/>
                </a:solidFill>
                <a:prstDash val="solid"/>
              </a:ln>
            </c:spPr>
          </c:marker>
          <c:dLbls>
            <c:dLbl>
              <c:idx val="0"/>
              <c:layout>
                <c:manualLayout>
                  <c:x val="-5.5189236759875299E-4"/>
                  <c:y val="-7.8051543350123936E-3"/>
                </c:manualLayout>
              </c:layout>
              <c:tx>
                <c:rich>
                  <a:bodyPr/>
                  <a:lstStyle/>
                  <a:p>
                    <a:r>
                      <a:rPr lang="ru-RU" dirty="0" smtClean="0"/>
                      <a:t>824 254</a:t>
                    </a:r>
                    <a:endParaRPr lang="ru-RU" dirty="0"/>
                  </a:p>
                </c:rich>
              </c:tx>
              <c:dLblPos val="r"/>
            </c:dLbl>
            <c:dLbl>
              <c:idx val="1"/>
              <c:layout>
                <c:manualLayout>
                  <c:x val="-4.4145181531689975E-2"/>
                  <c:y val="4.4160939986691294E-2"/>
                </c:manualLayout>
              </c:layout>
              <c:tx>
                <c:rich>
                  <a:bodyPr/>
                  <a:lstStyle/>
                  <a:p>
                    <a:r>
                      <a:rPr lang="ru-RU" dirty="0" smtClean="0"/>
                      <a:t>718 761</a:t>
                    </a:r>
                    <a:endParaRPr lang="ru-RU" dirty="0"/>
                  </a:p>
                </c:rich>
              </c:tx>
              <c:dLblPos val="r"/>
            </c:dLbl>
            <c:dLbl>
              <c:idx val="2"/>
              <c:layout>
                <c:manualLayout>
                  <c:x val="-8.6514667020475174E-3"/>
                  <c:y val="2.3170387662674759E-2"/>
                </c:manualLayout>
              </c:layout>
              <c:tx>
                <c:rich>
                  <a:bodyPr/>
                  <a:lstStyle/>
                  <a:p>
                    <a:r>
                      <a:rPr lang="ru-RU" dirty="0" smtClean="0"/>
                      <a:t>757 672</a:t>
                    </a:r>
                    <a:endParaRPr lang="ru-RU" dirty="0"/>
                  </a:p>
                </c:rich>
              </c:tx>
              <c:dLblPos val="r"/>
            </c:dLbl>
            <c:spPr>
              <a:noFill/>
              <a:ln w="26717">
                <a:noFill/>
              </a:ln>
            </c:spPr>
            <c:txPr>
              <a:bodyPr/>
              <a:lstStyle/>
              <a:p>
                <a:pPr>
                  <a:defRPr sz="1157" b="1" i="0" u="none" strike="noStrike" baseline="0">
                    <a:solidFill>
                      <a:srgbClr val="000000"/>
                    </a:solidFill>
                    <a:latin typeface="Times New Roman"/>
                    <a:ea typeface="Times New Roman"/>
                    <a:cs typeface="Times New Roman"/>
                  </a:defRPr>
                </a:pPr>
                <a:endParaRPr lang="ru-RU"/>
              </a:p>
            </c:txPr>
            <c:showVal val="1"/>
            <c:showCatName val="1"/>
            <c:showSerName val="1"/>
          </c:dLbls>
          <c:cat>
            <c:strRef>
              <c:f>Sheet1!$B$1:$E$1</c:f>
              <c:strCache>
                <c:ptCount val="3"/>
                <c:pt idx="0">
                  <c:v>2021 год</c:v>
                </c:pt>
                <c:pt idx="1">
                  <c:v>2022 год</c:v>
                </c:pt>
                <c:pt idx="2">
                  <c:v>2023 год</c:v>
                </c:pt>
              </c:strCache>
            </c:strRef>
          </c:cat>
          <c:val>
            <c:numRef>
              <c:f>Sheet1!$B$2:$E$2</c:f>
              <c:numCache>
                <c:formatCode>#,##0</c:formatCode>
                <c:ptCount val="4"/>
                <c:pt idx="0">
                  <c:v>824254</c:v>
                </c:pt>
                <c:pt idx="1">
                  <c:v>718761</c:v>
                </c:pt>
                <c:pt idx="2">
                  <c:v>757672</c:v>
                </c:pt>
              </c:numCache>
            </c:numRef>
          </c:val>
        </c:ser>
        <c:ser>
          <c:idx val="1"/>
          <c:order val="1"/>
          <c:tx>
            <c:strRef>
              <c:f>Sheet1!$A$3</c:f>
              <c:strCache>
                <c:ptCount val="1"/>
                <c:pt idx="0">
                  <c:v>Расходы</c:v>
                </c:pt>
              </c:strCache>
            </c:strRef>
          </c:tx>
          <c:spPr>
            <a:ln w="40075">
              <a:solidFill>
                <a:srgbClr val="FF00FF"/>
              </a:solidFill>
              <a:prstDash val="solid"/>
            </a:ln>
          </c:spPr>
          <c:marker>
            <c:symbol val="square"/>
            <c:size val="9"/>
            <c:spPr>
              <a:solidFill>
                <a:srgbClr val="FF00FF"/>
              </a:solidFill>
              <a:ln>
                <a:solidFill>
                  <a:srgbClr val="FF00FF"/>
                </a:solidFill>
                <a:prstDash val="solid"/>
              </a:ln>
            </c:spPr>
          </c:marker>
          <c:dLbls>
            <c:dLbl>
              <c:idx val="0"/>
              <c:layout>
                <c:manualLayout>
                  <c:x val="-7.7513246512329936E-2"/>
                  <c:y val="-2.4420530336149437E-2"/>
                </c:manualLayout>
              </c:layout>
              <c:tx>
                <c:rich>
                  <a:bodyPr/>
                  <a:lstStyle/>
                  <a:p>
                    <a:pPr>
                      <a:defRPr sz="1157" b="1" i="0" u="none" strike="noStrike" baseline="0">
                        <a:solidFill>
                          <a:srgbClr val="000000"/>
                        </a:solidFill>
                        <a:latin typeface="Times New Roman"/>
                        <a:ea typeface="Times New Roman"/>
                        <a:cs typeface="Times New Roman"/>
                      </a:defRPr>
                    </a:pPr>
                    <a:r>
                      <a:rPr lang="ru-RU" dirty="0" smtClean="0"/>
                      <a:t>743 670</a:t>
                    </a:r>
                    <a:endParaRPr lang="ru-RU" dirty="0"/>
                  </a:p>
                </c:rich>
              </c:tx>
              <c:spPr>
                <a:noFill/>
                <a:ln w="26717">
                  <a:noFill/>
                </a:ln>
              </c:spPr>
              <c:dLblPos val="r"/>
            </c:dLbl>
            <c:dLbl>
              <c:idx val="1"/>
              <c:layout>
                <c:manualLayout>
                  <c:x val="-4.2631311797277485E-2"/>
                  <c:y val="-2.7658841340635346E-2"/>
                </c:manualLayout>
              </c:layout>
              <c:tx>
                <c:rich>
                  <a:bodyPr/>
                  <a:lstStyle/>
                  <a:p>
                    <a:pPr>
                      <a:defRPr sz="1052" b="1" i="0" u="none" strike="noStrike" baseline="0">
                        <a:solidFill>
                          <a:srgbClr val="000000"/>
                        </a:solidFill>
                        <a:latin typeface="Times New Roman"/>
                        <a:ea typeface="Times New Roman"/>
                        <a:cs typeface="Times New Roman"/>
                      </a:defRPr>
                    </a:pPr>
                    <a:r>
                      <a:rPr lang="ru-RU" sz="1100" dirty="0" smtClean="0"/>
                      <a:t>799 175</a:t>
                    </a:r>
                    <a:endParaRPr lang="ru-RU" sz="1100" dirty="0"/>
                  </a:p>
                </c:rich>
              </c:tx>
              <c:spPr>
                <a:noFill/>
                <a:ln w="26717">
                  <a:noFill/>
                </a:ln>
              </c:spPr>
              <c:dLblPos val="r"/>
            </c:dLbl>
            <c:dLbl>
              <c:idx val="2"/>
              <c:layout>
                <c:manualLayout>
                  <c:x val="9.6721145852225808E-4"/>
                  <c:y val="-5.2825796225667444E-2"/>
                </c:manualLayout>
              </c:layout>
              <c:tx>
                <c:rich>
                  <a:bodyPr/>
                  <a:lstStyle/>
                  <a:p>
                    <a:pPr>
                      <a:defRPr sz="1157" b="1" i="0" u="none" strike="noStrike" baseline="0">
                        <a:solidFill>
                          <a:srgbClr val="000000"/>
                        </a:solidFill>
                        <a:latin typeface="Times New Roman"/>
                        <a:ea typeface="Times New Roman"/>
                        <a:cs typeface="Times New Roman"/>
                      </a:defRPr>
                    </a:pPr>
                    <a:r>
                      <a:rPr lang="ru-RU" dirty="0" smtClean="0"/>
                      <a:t>770 966</a:t>
                    </a:r>
                    <a:endParaRPr lang="ru-RU" dirty="0"/>
                  </a:p>
                </c:rich>
              </c:tx>
              <c:spPr>
                <a:noFill/>
                <a:ln w="26717">
                  <a:noFill/>
                </a:ln>
              </c:spPr>
              <c:dLblPos val="r"/>
            </c:dLbl>
            <c:spPr>
              <a:noFill/>
              <a:ln w="26717">
                <a:noFill/>
              </a:ln>
            </c:spPr>
            <c:txPr>
              <a:bodyPr/>
              <a:lstStyle/>
              <a:p>
                <a:pPr>
                  <a:defRPr sz="1157" b="1" i="0" u="none" strike="noStrike" baseline="0">
                    <a:solidFill>
                      <a:srgbClr val="000000"/>
                    </a:solidFill>
                    <a:latin typeface="Calibri"/>
                    <a:ea typeface="Calibri"/>
                    <a:cs typeface="Calibri"/>
                  </a:defRPr>
                </a:pPr>
                <a:endParaRPr lang="ru-RU"/>
              </a:p>
            </c:txPr>
            <c:showVal val="1"/>
            <c:showCatName val="1"/>
            <c:showSerName val="1"/>
          </c:dLbls>
          <c:cat>
            <c:strRef>
              <c:f>Sheet1!$B$1:$E$1</c:f>
              <c:strCache>
                <c:ptCount val="3"/>
                <c:pt idx="0">
                  <c:v>2021 год</c:v>
                </c:pt>
                <c:pt idx="1">
                  <c:v>2022 год</c:v>
                </c:pt>
                <c:pt idx="2">
                  <c:v>2023 год</c:v>
                </c:pt>
              </c:strCache>
            </c:strRef>
          </c:cat>
          <c:val>
            <c:numRef>
              <c:f>Sheet1!$B$3:$E$3</c:f>
              <c:numCache>
                <c:formatCode>#,##0</c:formatCode>
                <c:ptCount val="4"/>
                <c:pt idx="0">
                  <c:v>743670</c:v>
                </c:pt>
                <c:pt idx="1">
                  <c:v>799175</c:v>
                </c:pt>
                <c:pt idx="2">
                  <c:v>770966</c:v>
                </c:pt>
              </c:numCache>
            </c:numRef>
          </c:val>
        </c:ser>
        <c:dLbls>
          <c:showVal val="1"/>
          <c:showCatName val="1"/>
          <c:showSerName val="1"/>
        </c:dLbls>
        <c:marker val="1"/>
        <c:axId val="177961600"/>
        <c:axId val="178282880"/>
      </c:lineChart>
      <c:catAx>
        <c:axId val="177961600"/>
        <c:scaling>
          <c:orientation val="minMax"/>
        </c:scaling>
        <c:axPos val="b"/>
        <c:numFmt formatCode="General" sourceLinked="1"/>
        <c:majorTickMark val="in"/>
        <c:tickLblPos val="nextTo"/>
        <c:spPr>
          <a:ln w="3340">
            <a:solidFill>
              <a:srgbClr val="000000"/>
            </a:solidFill>
            <a:prstDash val="solid"/>
          </a:ln>
        </c:spPr>
        <c:txPr>
          <a:bodyPr rot="0" vert="horz"/>
          <a:lstStyle/>
          <a:p>
            <a:pPr>
              <a:defRPr sz="1262" b="1" i="0" u="none" strike="noStrike" baseline="0">
                <a:solidFill>
                  <a:srgbClr val="000000"/>
                </a:solidFill>
                <a:latin typeface="Calibri"/>
                <a:ea typeface="Calibri"/>
                <a:cs typeface="Calibri"/>
              </a:defRPr>
            </a:pPr>
            <a:endParaRPr lang="ru-RU"/>
          </a:p>
        </c:txPr>
        <c:crossAx val="178282880"/>
        <c:crosses val="autoZero"/>
        <c:auto val="1"/>
        <c:lblAlgn val="ctr"/>
        <c:lblOffset val="100"/>
        <c:tickLblSkip val="1"/>
        <c:tickMarkSkip val="1"/>
      </c:catAx>
      <c:valAx>
        <c:axId val="178282880"/>
        <c:scaling>
          <c:orientation val="minMax"/>
        </c:scaling>
        <c:axPos val="l"/>
        <c:majorGridlines>
          <c:spPr>
            <a:ln w="3340">
              <a:solidFill>
                <a:srgbClr val="000000"/>
              </a:solidFill>
              <a:prstDash val="solid"/>
            </a:ln>
          </c:spPr>
        </c:majorGridlines>
        <c:numFmt formatCode="#,##0" sourceLinked="1"/>
        <c:tickLblPos val="nextTo"/>
        <c:spPr>
          <a:ln w="3340">
            <a:solidFill>
              <a:srgbClr val="000000"/>
            </a:solidFill>
            <a:prstDash val="solid"/>
          </a:ln>
        </c:spPr>
        <c:txPr>
          <a:bodyPr rot="0" vert="horz"/>
          <a:lstStyle/>
          <a:p>
            <a:pPr>
              <a:defRPr sz="1262" b="1" i="0" u="none" strike="noStrike" baseline="0">
                <a:solidFill>
                  <a:srgbClr val="000000"/>
                </a:solidFill>
                <a:latin typeface="Calibri"/>
                <a:ea typeface="Calibri"/>
                <a:cs typeface="Calibri"/>
              </a:defRPr>
            </a:pPr>
            <a:endParaRPr lang="ru-RU"/>
          </a:p>
        </c:txPr>
        <c:crossAx val="177961600"/>
        <c:crosses val="autoZero"/>
        <c:crossBetween val="between"/>
      </c:valAx>
      <c:spPr>
        <a:gradFill rotWithShape="0">
          <a:gsLst>
            <a:gs pos="0">
              <a:srgbClr val="CCCCFF"/>
            </a:gs>
            <a:gs pos="100000">
              <a:srgbClr val="CCCCFF">
                <a:gamma/>
                <a:shade val="46275"/>
                <a:invGamma/>
              </a:srgbClr>
            </a:gs>
          </a:gsLst>
          <a:lin ang="5400000" scaled="1"/>
        </a:gradFill>
        <a:ln w="26717">
          <a:noFill/>
        </a:ln>
      </c:spPr>
    </c:plotArea>
    <c:legend>
      <c:legendPos val="r"/>
      <c:layout>
        <c:manualLayout>
          <c:xMode val="edge"/>
          <c:yMode val="edge"/>
          <c:x val="0.8666666666666667"/>
          <c:y val="0.41019417475728182"/>
          <c:w val="0.12839506172839521"/>
          <c:h val="0.11893203883495153"/>
        </c:manualLayout>
      </c:layout>
      <c:spPr>
        <a:solidFill>
          <a:srgbClr val="FFFFFF"/>
        </a:solidFill>
        <a:ln w="3340">
          <a:solidFill>
            <a:srgbClr val="000000"/>
          </a:solidFill>
          <a:prstDash val="solid"/>
        </a:ln>
      </c:spPr>
      <c:txPr>
        <a:bodyPr/>
        <a:lstStyle/>
        <a:p>
          <a:pPr>
            <a:defRPr sz="1157" b="1" i="0" u="none" strike="noStrike" baseline="0">
              <a:solidFill>
                <a:srgbClr val="000000"/>
              </a:solidFill>
              <a:latin typeface="Calibri"/>
              <a:ea typeface="Calibri"/>
              <a:cs typeface="Calibri"/>
            </a:defRPr>
          </a:pPr>
          <a:endParaRPr lang="ru-RU"/>
        </a:p>
      </c:txPr>
    </c:legend>
    <c:plotVisOnly val="1"/>
    <c:dispBlanksAs val="gap"/>
  </c:chart>
  <c:spPr>
    <a:noFill/>
    <a:ln>
      <a:noFill/>
    </a:ln>
  </c:spPr>
  <c:txPr>
    <a:bodyPr/>
    <a:lstStyle/>
    <a:p>
      <a:pPr>
        <a:defRPr sz="1920" b="1" i="0" u="none" strike="noStrike" baseline="0">
          <a:solidFill>
            <a:srgbClr val="000000"/>
          </a:solidFill>
          <a:latin typeface="Calibri"/>
          <a:ea typeface="Calibri"/>
          <a:cs typeface="Calibri"/>
        </a:defRPr>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dirty="0" smtClean="0">
                <a:latin typeface="Times New Roman" pitchFamily="18" charset="0"/>
                <a:cs typeface="Times New Roman" pitchFamily="18" charset="0"/>
              </a:rPr>
              <a:t>Налог на доходы физических лиц, тыс. рублей</a:t>
            </a:r>
            <a:endParaRPr lang="ru-RU" sz="1400" dirty="0">
              <a:latin typeface="Times New Roman" pitchFamily="18" charset="0"/>
              <a:cs typeface="Times New Roman" pitchFamily="18" charset="0"/>
            </a:endParaRPr>
          </a:p>
        </c:rich>
      </c:tx>
      <c:layout/>
    </c:title>
    <c:view3D>
      <c:rAngAx val="1"/>
    </c:view3D>
    <c:plotArea>
      <c:layout>
        <c:manualLayout>
          <c:layoutTarget val="inner"/>
          <c:xMode val="edge"/>
          <c:yMode val="edge"/>
          <c:x val="0.11775186353367459"/>
          <c:y val="0.20828632973388689"/>
          <c:w val="0.76367405943094746"/>
          <c:h val="0.44487434325336322"/>
        </c:manualLayout>
      </c:layout>
      <c:bar3DChart>
        <c:barDir val="col"/>
        <c:grouping val="stacked"/>
        <c:ser>
          <c:idx val="1"/>
          <c:order val="1"/>
          <c:tx>
            <c:strRef>
              <c:f>Лист1!$B$1</c:f>
              <c:strCache>
                <c:ptCount val="1"/>
                <c:pt idx="0">
                  <c:v>Столбец1</c:v>
                </c:pt>
              </c:strCache>
            </c:strRef>
          </c:tx>
          <c:spPr>
            <a:solidFill>
              <a:schemeClr val="accent2">
                <a:lumMod val="40000"/>
                <a:lumOff val="60000"/>
              </a:schemeClr>
            </a:solidFill>
          </c:spPr>
          <c:cat>
            <c:strRef>
              <c:f>Лист1!$A$2:$A$6</c:f>
              <c:strCache>
                <c:ptCount val="5"/>
                <c:pt idx="0">
                  <c:v>2021 год (Факт)</c:v>
                </c:pt>
                <c:pt idx="1">
                  <c:v>2022 год (Утвержденный прогноз)</c:v>
                </c:pt>
                <c:pt idx="2">
                  <c:v>2023 год (Прогноз)</c:v>
                </c:pt>
                <c:pt idx="3">
                  <c:v>2024 год (Прогноз)</c:v>
                </c:pt>
                <c:pt idx="4">
                  <c:v>2025 год  (Прогноз)</c:v>
                </c:pt>
              </c:strCache>
            </c:strRef>
          </c:cat>
          <c:val>
            <c:numRef>
              <c:f>Лист1!$B$2:$B$6</c:f>
              <c:numCache>
                <c:formatCode>#,##0</c:formatCode>
                <c:ptCount val="5"/>
                <c:pt idx="0">
                  <c:v>161739</c:v>
                </c:pt>
                <c:pt idx="1">
                  <c:v>152846</c:v>
                </c:pt>
                <c:pt idx="2">
                  <c:v>179887</c:v>
                </c:pt>
                <c:pt idx="3">
                  <c:v>207437</c:v>
                </c:pt>
                <c:pt idx="4">
                  <c:v>189098</c:v>
                </c:pt>
              </c:numCache>
            </c:numRef>
          </c:val>
        </c:ser>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2102091048571753E-2"/>
                  <c:y val="-0.13350691042115775"/>
                </c:manualLayout>
              </c:layout>
              <c:showVal val="1"/>
            </c:dLbl>
            <c:dLbl>
              <c:idx val="1"/>
              <c:layout>
                <c:manualLayout>
                  <c:x val="9.1877216469720985E-3"/>
                  <c:y val="-0.13943279487107788"/>
                </c:manualLayout>
              </c:layout>
              <c:tx>
                <c:rich>
                  <a:bodyPr/>
                  <a:lstStyle/>
                  <a:p>
                    <a:r>
                      <a:rPr lang="ru-RU" dirty="0" smtClean="0"/>
                      <a:t>152 846</a:t>
                    </a:r>
                    <a:endParaRPr lang="en-US" dirty="0"/>
                  </a:p>
                </c:rich>
              </c:tx>
              <c:showVal val="1"/>
            </c:dLbl>
            <c:dLbl>
              <c:idx val="2"/>
              <c:layout>
                <c:manualLayout>
                  <c:x val="1.2151428798283901E-2"/>
                  <c:y val="-0.15198213835773788"/>
                </c:manualLayout>
              </c:layout>
              <c:tx>
                <c:rich>
                  <a:bodyPr/>
                  <a:lstStyle/>
                  <a:p>
                    <a:r>
                      <a:rPr lang="ru-RU" dirty="0" smtClean="0"/>
                      <a:t> 179 887</a:t>
                    </a:r>
                    <a:endParaRPr lang="en-US" dirty="0"/>
                  </a:p>
                </c:rich>
              </c:tx>
              <c:showVal val="1"/>
            </c:dLbl>
            <c:dLbl>
              <c:idx val="3"/>
              <c:layout>
                <c:manualLayout>
                  <c:x val="1.0496663620729877E-2"/>
                  <c:y val="-0.14222122679806271"/>
                </c:manualLayout>
              </c:layout>
              <c:tx>
                <c:rich>
                  <a:bodyPr/>
                  <a:lstStyle/>
                  <a:p>
                    <a:r>
                      <a:rPr lang="ru-RU" dirty="0" smtClean="0"/>
                      <a:t> 207 437</a:t>
                    </a:r>
                    <a:endParaRPr lang="en-US" dirty="0"/>
                  </a:p>
                </c:rich>
              </c:tx>
              <c:showVal val="1"/>
            </c:dLbl>
            <c:dLbl>
              <c:idx val="4"/>
              <c:layout>
                <c:manualLayout>
                  <c:x val="1.7832039613393982E-2"/>
                  <c:y val="-0.1488442192297284"/>
                </c:manualLayout>
              </c:layout>
              <c:tx>
                <c:rich>
                  <a:bodyPr/>
                  <a:lstStyle/>
                  <a:p>
                    <a:r>
                      <a:rPr lang="ru-RU" dirty="0" smtClean="0"/>
                      <a:t>189 098</a:t>
                    </a:r>
                    <a:endParaRPr lang="en-US" dirty="0"/>
                  </a:p>
                </c:rich>
              </c:tx>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2021 год (Факт)</c:v>
                </c:pt>
                <c:pt idx="1">
                  <c:v>2022 год (Утвержденный прогноз)</c:v>
                </c:pt>
                <c:pt idx="2">
                  <c:v>2023 год (Прогноз)</c:v>
                </c:pt>
                <c:pt idx="3">
                  <c:v>2024 год (Прогноз)</c:v>
                </c:pt>
                <c:pt idx="4">
                  <c:v>2025 год  (Прогноз)</c:v>
                </c:pt>
              </c:strCache>
            </c:strRef>
          </c:cat>
          <c:val>
            <c:numRef>
              <c:f>Лист1!$B$2:$B$6</c:f>
              <c:numCache>
                <c:formatCode>#,##0</c:formatCode>
                <c:ptCount val="5"/>
                <c:pt idx="0">
                  <c:v>161739</c:v>
                </c:pt>
                <c:pt idx="1">
                  <c:v>152846</c:v>
                </c:pt>
                <c:pt idx="2">
                  <c:v>179887</c:v>
                </c:pt>
                <c:pt idx="3">
                  <c:v>207437</c:v>
                </c:pt>
                <c:pt idx="4">
                  <c:v>189098</c:v>
                </c:pt>
              </c:numCache>
            </c:numRef>
          </c:val>
        </c:ser>
        <c:shape val="cylinder"/>
        <c:axId val="180335360"/>
        <c:axId val="180336896"/>
        <c:axId val="0"/>
      </c:bar3DChart>
      <c:catAx>
        <c:axId val="180335360"/>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80336896"/>
        <c:crosses val="autoZero"/>
        <c:lblAlgn val="ctr"/>
        <c:lblOffset val="100"/>
      </c:catAx>
      <c:valAx>
        <c:axId val="180336896"/>
        <c:scaling>
          <c:orientation val="minMax"/>
        </c:scaling>
        <c:axPos val="l"/>
        <c:majorGridlines/>
        <c:numFmt formatCode="#,##0" sourceLinked="1"/>
        <c:tickLblPos val="nextTo"/>
        <c:txPr>
          <a:bodyPr/>
          <a:lstStyle/>
          <a:p>
            <a:pPr>
              <a:defRPr sz="1000" baseline="0"/>
            </a:pPr>
            <a:endParaRPr lang="ru-RU"/>
          </a:p>
        </c:txPr>
        <c:crossAx val="180335360"/>
        <c:crosses val="autoZero"/>
        <c:crossBetween val="between"/>
      </c:valAx>
    </c:plotArea>
    <c:plotVisOnly val="1"/>
  </c:chart>
  <c:txPr>
    <a:bodyPr/>
    <a:lstStyle/>
    <a:p>
      <a:pPr>
        <a:defRPr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dirty="0" smtClean="0">
                <a:latin typeface="Times New Roman" pitchFamily="18" charset="0"/>
                <a:cs typeface="Times New Roman" pitchFamily="18" charset="0"/>
              </a:rPr>
              <a:t>Доходы от уплаты акцизов, тыс. рублей</a:t>
            </a:r>
            <a:endParaRPr lang="ru-RU" sz="1400" dirty="0">
              <a:latin typeface="Times New Roman" pitchFamily="18" charset="0"/>
              <a:cs typeface="Times New Roman" pitchFamily="18" charset="0"/>
            </a:endParaRPr>
          </a:p>
        </c:rich>
      </c:tx>
      <c:layout>
        <c:manualLayout>
          <c:xMode val="edge"/>
          <c:yMode val="edge"/>
          <c:x val="0.31269703546672623"/>
          <c:y val="3.555530669951569E-2"/>
        </c:manualLayout>
      </c:layout>
    </c:title>
    <c:view3D>
      <c:rAngAx val="1"/>
    </c:view3D>
    <c:plotArea>
      <c:layout>
        <c:manualLayout>
          <c:layoutTarget val="inner"/>
          <c:xMode val="edge"/>
          <c:yMode val="edge"/>
          <c:x val="0.11775186353367459"/>
          <c:y val="0.20828632973388689"/>
          <c:w val="0.76367405943094724"/>
          <c:h val="0.44487434325336311"/>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2102091048571753E-2"/>
                  <c:y val="-0.17498810157059463"/>
                </c:manualLayout>
              </c:layout>
              <c:showVal val="1"/>
            </c:dLbl>
            <c:dLbl>
              <c:idx val="1"/>
              <c:layout>
                <c:manualLayout>
                  <c:x val="1.2102091048571753E-2"/>
                  <c:y val="-0.1690622171206734"/>
                </c:manualLayout>
              </c:layout>
              <c:tx>
                <c:rich>
                  <a:bodyPr/>
                  <a:lstStyle/>
                  <a:p>
                    <a:r>
                      <a:rPr lang="ru-RU" dirty="0" smtClean="0"/>
                      <a:t>12 511</a:t>
                    </a:r>
                    <a:endParaRPr lang="en-US" dirty="0"/>
                  </a:p>
                </c:rich>
              </c:tx>
              <c:showVal val="1"/>
            </c:dLbl>
            <c:dLbl>
              <c:idx val="2"/>
              <c:layout>
                <c:manualLayout>
                  <c:x val="1.5065807923523642E-2"/>
                  <c:y val="-0.19346269821795289"/>
                </c:manualLayout>
              </c:layout>
              <c:tx>
                <c:rich>
                  <a:bodyPr/>
                  <a:lstStyle/>
                  <a:p>
                    <a:r>
                      <a:rPr lang="ru-RU" dirty="0" smtClean="0"/>
                      <a:t>18 601</a:t>
                    </a:r>
                    <a:endParaRPr lang="en-US" dirty="0"/>
                  </a:p>
                </c:rich>
              </c:tx>
              <c:showVal val="1"/>
            </c:dLbl>
            <c:dLbl>
              <c:idx val="3"/>
              <c:layout>
                <c:manualLayout>
                  <c:x val="1.049666362072983E-2"/>
                  <c:y val="-0.18962830239741846"/>
                </c:manualLayout>
              </c:layout>
              <c:tx>
                <c:rich>
                  <a:bodyPr/>
                  <a:lstStyle/>
                  <a:p>
                    <a:r>
                      <a:rPr lang="ru-RU" dirty="0" smtClean="0"/>
                      <a:t>19 761</a:t>
                    </a:r>
                    <a:endParaRPr lang="en-US" dirty="0"/>
                  </a:p>
                </c:rich>
              </c:tx>
              <c:showVal val="1"/>
            </c:dLbl>
            <c:dLbl>
              <c:idx val="4"/>
              <c:layout>
                <c:manualLayout>
                  <c:x val="1.2003300810194694E-2"/>
                  <c:y val="-0.19032541037916328"/>
                </c:manualLayout>
              </c:layout>
              <c:tx>
                <c:rich>
                  <a:bodyPr/>
                  <a:lstStyle/>
                  <a:p>
                    <a:r>
                      <a:rPr lang="ru-RU" dirty="0" smtClean="0"/>
                      <a:t>22 855</a:t>
                    </a:r>
                    <a:endParaRPr lang="en-US" dirty="0"/>
                  </a:p>
                </c:rich>
              </c:tx>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2021 год (Факт)</c:v>
                </c:pt>
                <c:pt idx="1">
                  <c:v>2022 год (Утвержденный прогноз)</c:v>
                </c:pt>
                <c:pt idx="2">
                  <c:v>2023 год (Прогноз)</c:v>
                </c:pt>
                <c:pt idx="3">
                  <c:v>2024 год (Прогноз)</c:v>
                </c:pt>
                <c:pt idx="4">
                  <c:v>2025 год  (Прогноз)</c:v>
                </c:pt>
              </c:strCache>
            </c:strRef>
          </c:cat>
          <c:val>
            <c:numRef>
              <c:f>Лист1!$B$2:$B$6</c:f>
              <c:numCache>
                <c:formatCode>General</c:formatCode>
                <c:ptCount val="5"/>
                <c:pt idx="0" formatCode="#,##0">
                  <c:v>12131</c:v>
                </c:pt>
                <c:pt idx="1">
                  <c:v>12511</c:v>
                </c:pt>
                <c:pt idx="2" formatCode="#,##0">
                  <c:v>18601</c:v>
                </c:pt>
                <c:pt idx="3" formatCode="#,##0">
                  <c:v>19761</c:v>
                </c:pt>
                <c:pt idx="4" formatCode="#,##0">
                  <c:v>22855</c:v>
                </c:pt>
              </c:numCache>
            </c:numRef>
          </c:val>
        </c:ser>
        <c:shape val="cylinder"/>
        <c:axId val="180250880"/>
        <c:axId val="180252672"/>
        <c:axId val="0"/>
      </c:bar3DChart>
      <c:catAx>
        <c:axId val="180250880"/>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80252672"/>
        <c:crosses val="autoZero"/>
        <c:lblAlgn val="ctr"/>
        <c:lblOffset val="100"/>
      </c:catAx>
      <c:valAx>
        <c:axId val="180252672"/>
        <c:scaling>
          <c:orientation val="minMax"/>
        </c:scaling>
        <c:axPos val="l"/>
        <c:majorGridlines/>
        <c:numFmt formatCode="#,##0" sourceLinked="1"/>
        <c:tickLblPos val="nextTo"/>
        <c:txPr>
          <a:bodyPr/>
          <a:lstStyle/>
          <a:p>
            <a:pPr>
              <a:defRPr sz="1000" baseline="0"/>
            </a:pPr>
            <a:endParaRPr lang="ru-RU"/>
          </a:p>
        </c:txPr>
        <c:crossAx val="180250880"/>
        <c:crosses val="autoZero"/>
        <c:crossBetween val="between"/>
      </c:valAx>
    </c:plotArea>
    <c:plotVisOnly val="1"/>
  </c:chart>
  <c:txPr>
    <a:bodyPr/>
    <a:lstStyle/>
    <a:p>
      <a:pPr>
        <a:defRPr sz="1800"/>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lgn="ctr">
              <a:defRPr/>
            </a:pPr>
            <a:r>
              <a:rPr lang="ru-RU" sz="1400" dirty="0" smtClean="0">
                <a:latin typeface="Times New Roman" pitchFamily="18" charset="0"/>
                <a:cs typeface="Times New Roman" pitchFamily="18" charset="0"/>
              </a:rPr>
              <a:t>Налог,</a:t>
            </a:r>
            <a:r>
              <a:rPr lang="ru-RU" sz="1400" baseline="0" dirty="0" smtClean="0">
                <a:latin typeface="Times New Roman" pitchFamily="18" charset="0"/>
                <a:cs typeface="Times New Roman" pitchFamily="18" charset="0"/>
              </a:rPr>
              <a:t> взимаемый с применением упрощенной системы налогообложения, </a:t>
            </a:r>
          </a:p>
          <a:p>
            <a:pPr algn="ctr">
              <a:defRPr/>
            </a:pPr>
            <a:r>
              <a:rPr lang="ru-RU" sz="1200" baseline="0" dirty="0" smtClean="0">
                <a:latin typeface="Times New Roman" pitchFamily="18" charset="0"/>
                <a:cs typeface="Times New Roman" pitchFamily="18" charset="0"/>
              </a:rPr>
              <a:t>тыс. рублей</a:t>
            </a:r>
            <a:endParaRPr lang="ru-RU" sz="1200" dirty="0">
              <a:latin typeface="Times New Roman" pitchFamily="18" charset="0"/>
              <a:cs typeface="Times New Roman" pitchFamily="18" charset="0"/>
            </a:endParaRPr>
          </a:p>
        </c:rich>
      </c:tx>
      <c:layout>
        <c:manualLayout>
          <c:xMode val="edge"/>
          <c:yMode val="edge"/>
          <c:x val="0.1988175886405372"/>
          <c:y val="4.213962275498153E-2"/>
        </c:manualLayout>
      </c:layout>
    </c:title>
    <c:view3D>
      <c:rAngAx val="1"/>
    </c:view3D>
    <c:plotArea>
      <c:layout>
        <c:manualLayout>
          <c:layoutTarget val="inner"/>
          <c:xMode val="edge"/>
          <c:yMode val="edge"/>
          <c:x val="9.6418610307737199E-2"/>
          <c:y val="0.26754528402250904"/>
          <c:w val="0.83017996760929225"/>
          <c:h val="0.42709668990360877"/>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1877936123E-2"/>
                  <c:y val="-0.15260111591195888"/>
                </c:manualLayout>
              </c:layout>
              <c:showVal val="1"/>
            </c:dLbl>
            <c:dLbl>
              <c:idx val="1"/>
              <c:layout>
                <c:manualLayout>
                  <c:x val="1.4981436143896147E-2"/>
                  <c:y val="-0.23161290857754924"/>
                </c:manualLayout>
              </c:layout>
              <c:tx>
                <c:rich>
                  <a:bodyPr/>
                  <a:lstStyle/>
                  <a:p>
                    <a:r>
                      <a:rPr lang="ru-RU" dirty="0" smtClean="0"/>
                      <a:t>14 383</a:t>
                    </a:r>
                    <a:endParaRPr lang="en-US" dirty="0"/>
                  </a:p>
                </c:rich>
              </c:tx>
              <c:showVal val="1"/>
            </c:dLbl>
            <c:dLbl>
              <c:idx val="2"/>
              <c:layout>
                <c:manualLayout>
                  <c:x val="1.364354395066004E-2"/>
                  <c:y val="-0.24613728765580731"/>
                </c:manualLayout>
              </c:layout>
              <c:tx>
                <c:rich>
                  <a:bodyPr/>
                  <a:lstStyle/>
                  <a:p>
                    <a:r>
                      <a:rPr lang="ru-RU" dirty="0" smtClean="0"/>
                      <a:t>13 446</a:t>
                    </a:r>
                    <a:endParaRPr lang="en-US" dirty="0"/>
                  </a:p>
                </c:rich>
              </c:tx>
              <c:showVal val="1"/>
            </c:dLbl>
            <c:dLbl>
              <c:idx val="3"/>
              <c:layout>
                <c:manualLayout>
                  <c:x val="9.0394791862408192E-3"/>
                  <c:y val="-0.23045106194130524"/>
                </c:manualLayout>
              </c:layout>
              <c:tx>
                <c:rich>
                  <a:bodyPr/>
                  <a:lstStyle/>
                  <a:p>
                    <a:r>
                      <a:rPr lang="ru-RU" dirty="0" smtClean="0"/>
                      <a:t>14 320</a:t>
                    </a:r>
                    <a:endParaRPr lang="en-US" dirty="0"/>
                  </a:p>
                </c:rich>
              </c:tx>
              <c:showVal val="1"/>
            </c:dLbl>
            <c:dLbl>
              <c:idx val="4"/>
              <c:layout>
                <c:manualLayout>
                  <c:x val="1.1968239086609461E-2"/>
                  <c:y val="-0.22522249285316842"/>
                </c:manualLayout>
              </c:layout>
              <c:tx>
                <c:rich>
                  <a:bodyPr/>
                  <a:lstStyle/>
                  <a:p>
                    <a:r>
                      <a:rPr lang="ru-RU" dirty="0" smtClean="0"/>
                      <a:t> 15 079</a:t>
                    </a:r>
                    <a:endParaRPr lang="en-US" dirty="0"/>
                  </a:p>
                </c:rich>
              </c:tx>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2021 год (Факт)</c:v>
                </c:pt>
                <c:pt idx="1">
                  <c:v>2022 год (Утвержденный прогноз)</c:v>
                </c:pt>
                <c:pt idx="2">
                  <c:v>2023 год (Прогноз)</c:v>
                </c:pt>
                <c:pt idx="3">
                  <c:v>2024 год (Прогноз)</c:v>
                </c:pt>
                <c:pt idx="4">
                  <c:v>2025 год  (Прогноз)</c:v>
                </c:pt>
              </c:strCache>
            </c:strRef>
          </c:cat>
          <c:val>
            <c:numRef>
              <c:f>Лист1!$B$2:$B$6</c:f>
              <c:numCache>
                <c:formatCode>#,##0</c:formatCode>
                <c:ptCount val="5"/>
                <c:pt idx="0">
                  <c:v>13596</c:v>
                </c:pt>
                <c:pt idx="1">
                  <c:v>14383</c:v>
                </c:pt>
                <c:pt idx="2">
                  <c:v>13446</c:v>
                </c:pt>
                <c:pt idx="3">
                  <c:v>14320</c:v>
                </c:pt>
                <c:pt idx="4">
                  <c:v>15079</c:v>
                </c:pt>
              </c:numCache>
            </c:numRef>
          </c:val>
        </c:ser>
        <c:shape val="cylinder"/>
        <c:axId val="180268416"/>
        <c:axId val="180057216"/>
        <c:axId val="0"/>
      </c:bar3DChart>
      <c:catAx>
        <c:axId val="180268416"/>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80057216"/>
        <c:crosses val="autoZero"/>
        <c:lblAlgn val="ctr"/>
        <c:lblOffset val="100"/>
      </c:catAx>
      <c:valAx>
        <c:axId val="180057216"/>
        <c:scaling>
          <c:orientation val="minMax"/>
        </c:scaling>
        <c:axPos val="l"/>
        <c:majorGridlines/>
        <c:numFmt formatCode="#,##0" sourceLinked="1"/>
        <c:tickLblPos val="nextTo"/>
        <c:txPr>
          <a:bodyPr/>
          <a:lstStyle/>
          <a:p>
            <a:pPr>
              <a:defRPr sz="1000" baseline="0"/>
            </a:pPr>
            <a:endParaRPr lang="ru-RU"/>
          </a:p>
        </c:txPr>
        <c:crossAx val="180268416"/>
        <c:crosses val="autoZero"/>
        <c:crossBetween val="between"/>
      </c:valAx>
    </c:plotArea>
    <c:plotVisOnly val="1"/>
  </c:chart>
  <c:txPr>
    <a:bodyPr/>
    <a:lstStyle/>
    <a:p>
      <a:pPr>
        <a:defRPr sz="1800"/>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Единый налог  на вмененный доход для отдельных видов деятельности, </a:t>
            </a:r>
          </a:p>
          <a:p>
            <a:pPr>
              <a:defRPr/>
            </a:pPr>
            <a:r>
              <a:rPr lang="ru-RU" sz="1200" baseline="0" dirty="0" smtClean="0">
                <a:latin typeface="Times New Roman" pitchFamily="18" charset="0"/>
                <a:cs typeface="Times New Roman" pitchFamily="18" charset="0"/>
              </a:rPr>
              <a:t>тыс. рублей</a:t>
            </a:r>
            <a:endParaRPr lang="ru-RU" sz="1200" dirty="0">
              <a:latin typeface="Times New Roman" pitchFamily="18" charset="0"/>
              <a:cs typeface="Times New Roman" pitchFamily="18" charset="0"/>
            </a:endParaRPr>
          </a:p>
        </c:rich>
      </c:tx>
      <c:layout>
        <c:manualLayout>
          <c:xMode val="edge"/>
          <c:yMode val="edge"/>
          <c:x val="0.20583745021195063"/>
          <c:y val="4.213962275498153E-2"/>
        </c:manualLayout>
      </c:layout>
    </c:title>
    <c:view3D>
      <c:rAngAx val="1"/>
    </c:view3D>
    <c:plotArea>
      <c:layout>
        <c:manualLayout>
          <c:layoutTarget val="inner"/>
          <c:xMode val="edge"/>
          <c:yMode val="edge"/>
          <c:x val="7.8430814886443517E-2"/>
          <c:y val="0.26754512848748391"/>
          <c:w val="0.85258560122722016"/>
          <c:h val="0.42709668990360894"/>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5.0936790785539414E-3"/>
                  <c:y val="-0.20527564435568577"/>
                </c:manualLayout>
              </c:layout>
              <c:showVal val="1"/>
            </c:dLbl>
            <c:dLbl>
              <c:idx val="1"/>
              <c:layout>
                <c:manualLayout>
                  <c:x val="7.9155388485657244E-3"/>
                  <c:y val="-0.19210701224475318"/>
                </c:manualLayout>
              </c:layout>
              <c:showVal val="1"/>
            </c:dLbl>
            <c:dLbl>
              <c:idx val="2"/>
              <c:layout>
                <c:manualLayout>
                  <c:x val="1.5065807923523642E-2"/>
                  <c:y val="-0.19346269821795289"/>
                </c:manualLayout>
              </c:layout>
              <c:showVal val="1"/>
            </c:dLbl>
            <c:dLbl>
              <c:idx val="3"/>
              <c:layout>
                <c:manualLayout>
                  <c:x val="9.0394847541141708E-3"/>
                  <c:y val="-0.17777653349757841"/>
                </c:manualLayout>
              </c:layout>
              <c:showVal val="1"/>
            </c:dLbl>
            <c:dLbl>
              <c:idx val="4"/>
              <c:layout>
                <c:manualLayout>
                  <c:x val="1.0546065546466601E-2"/>
                  <c:y val="-0.17254781192412041"/>
                </c:manualLayout>
              </c:layout>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2021 год (Факт)</c:v>
                </c:pt>
                <c:pt idx="1">
                  <c:v>2022 год (Утвержденный прогноз)</c:v>
                </c:pt>
                <c:pt idx="2">
                  <c:v>2023 год (Прогноз)</c:v>
                </c:pt>
                <c:pt idx="3">
                  <c:v>2024 год (Прогноз)</c:v>
                </c:pt>
                <c:pt idx="4">
                  <c:v>2025 год  (Прогноз)</c:v>
                </c:pt>
              </c:strCache>
            </c:strRef>
          </c:cat>
          <c:val>
            <c:numRef>
              <c:f>Лист1!$B$2:$B$6</c:f>
              <c:numCache>
                <c:formatCode>#,##0</c:formatCode>
                <c:ptCount val="5"/>
                <c:pt idx="0">
                  <c:v>754</c:v>
                </c:pt>
                <c:pt idx="1">
                  <c:v>25</c:v>
                </c:pt>
                <c:pt idx="2">
                  <c:v>0</c:v>
                </c:pt>
                <c:pt idx="3">
                  <c:v>0</c:v>
                </c:pt>
                <c:pt idx="4">
                  <c:v>0</c:v>
                </c:pt>
              </c:numCache>
            </c:numRef>
          </c:val>
        </c:ser>
        <c:shape val="cylinder"/>
        <c:axId val="180439296"/>
        <c:axId val="180441088"/>
        <c:axId val="0"/>
      </c:bar3DChart>
      <c:catAx>
        <c:axId val="180439296"/>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80441088"/>
        <c:crosses val="autoZero"/>
        <c:lblAlgn val="ctr"/>
        <c:lblOffset val="100"/>
      </c:catAx>
      <c:valAx>
        <c:axId val="180441088"/>
        <c:scaling>
          <c:orientation val="minMax"/>
        </c:scaling>
        <c:axPos val="l"/>
        <c:majorGridlines/>
        <c:numFmt formatCode="#,##0" sourceLinked="1"/>
        <c:tickLblPos val="nextTo"/>
        <c:txPr>
          <a:bodyPr/>
          <a:lstStyle/>
          <a:p>
            <a:pPr>
              <a:defRPr sz="1000" baseline="0"/>
            </a:pPr>
            <a:endParaRPr lang="ru-RU"/>
          </a:p>
        </c:txPr>
        <c:crossAx val="180439296"/>
        <c:crosses val="autoZero"/>
        <c:crossBetween val="between"/>
      </c:valAx>
    </c:plotArea>
    <c:plotVisOnly val="1"/>
  </c:chart>
  <c:txPr>
    <a:bodyPr/>
    <a:lstStyle/>
    <a:p>
      <a:pPr>
        <a:defRPr sz="1800"/>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Налог, взимаемый в связи с применением  патентной системы налогообложения </a:t>
            </a:r>
          </a:p>
          <a:p>
            <a:pPr>
              <a:defRPr/>
            </a:pPr>
            <a:r>
              <a:rPr lang="ru-RU" sz="1200" baseline="0" dirty="0" smtClean="0">
                <a:latin typeface="Times New Roman" pitchFamily="18" charset="0"/>
                <a:cs typeface="Times New Roman" pitchFamily="18" charset="0"/>
              </a:rPr>
              <a:t>тыс. рублей</a:t>
            </a:r>
            <a:endParaRPr lang="ru-RU" sz="1200" dirty="0">
              <a:latin typeface="Times New Roman" pitchFamily="18" charset="0"/>
              <a:cs typeface="Times New Roman" pitchFamily="18" charset="0"/>
            </a:endParaRPr>
          </a:p>
        </c:rich>
      </c:tx>
      <c:layout>
        <c:manualLayout>
          <c:xMode val="edge"/>
          <c:yMode val="edge"/>
          <c:x val="0.14375653527169191"/>
          <c:y val="0"/>
        </c:manualLayout>
      </c:layout>
    </c:title>
    <c:view3D>
      <c:rAngAx val="1"/>
    </c:view3D>
    <c:plotArea>
      <c:layout>
        <c:manualLayout>
          <c:layoutTarget val="inner"/>
          <c:xMode val="edge"/>
          <c:yMode val="edge"/>
          <c:x val="6.9780259335578923E-2"/>
          <c:y val="0.26754512848748374"/>
          <c:w val="0.90337907708743193"/>
          <c:h val="0.42709668990360916"/>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9.3264687335715551E-3"/>
                  <c:y val="-0.13943248380102877"/>
                </c:manualLayout>
              </c:layout>
              <c:showVal val="1"/>
            </c:dLbl>
            <c:dLbl>
              <c:idx val="1"/>
              <c:layout>
                <c:manualLayout>
                  <c:x val="1.0737398618577504E-2"/>
                  <c:y val="-0.18552269618928821"/>
                </c:manualLayout>
              </c:layout>
              <c:showVal val="1"/>
            </c:dLbl>
            <c:dLbl>
              <c:idx val="2"/>
              <c:layout>
                <c:manualLayout>
                  <c:x val="1.2243982883976236E-2"/>
                  <c:y val="-0.16712549499021684"/>
                </c:manualLayout>
              </c:layout>
              <c:tx>
                <c:rich>
                  <a:bodyPr/>
                  <a:lstStyle/>
                  <a:p>
                    <a:r>
                      <a:rPr lang="ru-RU" dirty="0" smtClean="0"/>
                      <a:t>1 740</a:t>
                    </a:r>
                    <a:endParaRPr lang="en-US" dirty="0"/>
                  </a:p>
                </c:rich>
              </c:tx>
              <c:showVal val="1"/>
            </c:dLbl>
            <c:dLbl>
              <c:idx val="3"/>
              <c:layout>
                <c:manualLayout>
                  <c:x val="1.0450435477398679E-2"/>
                  <c:y val="-0.19752948166397591"/>
                </c:manualLayout>
              </c:layout>
              <c:tx>
                <c:rich>
                  <a:bodyPr/>
                  <a:lstStyle/>
                  <a:p>
                    <a:r>
                      <a:rPr lang="ru-RU" dirty="0" smtClean="0"/>
                      <a:t>1 853</a:t>
                    </a:r>
                    <a:endParaRPr lang="en-US" dirty="0"/>
                  </a:p>
                </c:rich>
              </c:tx>
              <c:showVal val="1"/>
            </c:dLbl>
            <c:dLbl>
              <c:idx val="4"/>
              <c:layout>
                <c:manualLayout>
                  <c:x val="6.3133002027739573E-3"/>
                  <c:y val="-0.20546954468676823"/>
                </c:manualLayout>
              </c:layout>
              <c:tx>
                <c:rich>
                  <a:bodyPr/>
                  <a:lstStyle/>
                  <a:p>
                    <a:r>
                      <a:rPr lang="ru-RU" dirty="0" smtClean="0"/>
                      <a:t>1 951</a:t>
                    </a:r>
                    <a:endParaRPr lang="en-US" dirty="0"/>
                  </a:p>
                </c:rich>
              </c:tx>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2021 год (Факт)</c:v>
                </c:pt>
                <c:pt idx="1">
                  <c:v>2022 год (Утвержденный прогноз)</c:v>
                </c:pt>
                <c:pt idx="2">
                  <c:v>2023 год (Прогноз)</c:v>
                </c:pt>
                <c:pt idx="3">
                  <c:v>2024 год (Прогноз)</c:v>
                </c:pt>
                <c:pt idx="4">
                  <c:v>2025 год  (Прогноз)</c:v>
                </c:pt>
              </c:strCache>
            </c:strRef>
          </c:cat>
          <c:val>
            <c:numRef>
              <c:f>Лист1!$B$2:$B$6</c:f>
              <c:numCache>
                <c:formatCode>General</c:formatCode>
                <c:ptCount val="5"/>
                <c:pt idx="0" formatCode="#,##0">
                  <c:v>1704</c:v>
                </c:pt>
                <c:pt idx="1">
                  <c:v>1889</c:v>
                </c:pt>
                <c:pt idx="2">
                  <c:v>1740</c:v>
                </c:pt>
                <c:pt idx="3">
                  <c:v>1853</c:v>
                </c:pt>
                <c:pt idx="4">
                  <c:v>1951</c:v>
                </c:pt>
              </c:numCache>
            </c:numRef>
          </c:val>
        </c:ser>
        <c:shape val="cylinder"/>
        <c:axId val="180490240"/>
        <c:axId val="180491776"/>
        <c:axId val="0"/>
      </c:bar3DChart>
      <c:catAx>
        <c:axId val="180490240"/>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80491776"/>
        <c:crosses val="autoZero"/>
        <c:lblAlgn val="ctr"/>
        <c:lblOffset val="100"/>
      </c:catAx>
      <c:valAx>
        <c:axId val="180491776"/>
        <c:scaling>
          <c:orientation val="minMax"/>
        </c:scaling>
        <c:axPos val="l"/>
        <c:majorGridlines/>
        <c:numFmt formatCode="#,##0" sourceLinked="1"/>
        <c:tickLblPos val="nextTo"/>
        <c:txPr>
          <a:bodyPr/>
          <a:lstStyle/>
          <a:p>
            <a:pPr>
              <a:defRPr sz="1000" baseline="0"/>
            </a:pPr>
            <a:endParaRPr lang="ru-RU"/>
          </a:p>
        </c:txPr>
        <c:crossAx val="180490240"/>
        <c:crosses val="autoZero"/>
        <c:crossBetween val="between"/>
      </c:valAx>
      <c:spPr>
        <a:noFill/>
        <a:ln w="25400">
          <a:noFill/>
        </a:ln>
      </c:spPr>
    </c:plotArea>
    <c:plotVisOnly val="1"/>
  </c:chart>
  <c:txPr>
    <a:bodyPr/>
    <a:lstStyle/>
    <a:p>
      <a:pPr>
        <a:defRPr sz="1800"/>
      </a:pPr>
      <a:endParaRPr lang="ru-RU"/>
    </a:p>
  </c:tx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Налог на имущество физических лиц, тыс. рублей</a:t>
            </a:r>
            <a:endParaRPr lang="ru-RU" sz="1400" dirty="0">
              <a:latin typeface="Times New Roman" pitchFamily="18" charset="0"/>
              <a:cs typeface="Times New Roman" pitchFamily="18" charset="0"/>
            </a:endParaRPr>
          </a:p>
        </c:rich>
      </c:tx>
      <c:layout>
        <c:manualLayout>
          <c:xMode val="edge"/>
          <c:yMode val="edge"/>
          <c:x val="0.295003256291481"/>
          <c:y val="6.518472894911212E-2"/>
        </c:manualLayout>
      </c:layout>
    </c:title>
    <c:view3D>
      <c:rAngAx val="1"/>
    </c:view3D>
    <c:plotArea>
      <c:layout>
        <c:manualLayout>
          <c:layoutTarget val="inner"/>
          <c:xMode val="edge"/>
          <c:yMode val="edge"/>
          <c:x val="0.11775186353367459"/>
          <c:y val="0.26754528402250904"/>
          <c:w val="0.8088467404269849"/>
          <c:h val="0.4209664324309193"/>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27131171218E-2"/>
                  <c:y val="-0.19869141979141144"/>
                </c:manualLayout>
              </c:layout>
              <c:showVal val="1"/>
            </c:dLbl>
            <c:dLbl>
              <c:idx val="1"/>
              <c:layout>
                <c:manualLayout>
                  <c:x val="1.3559227131171218E-2"/>
                  <c:y val="-0.19869141979141144"/>
                </c:manualLayout>
              </c:layout>
              <c:showVal val="1"/>
            </c:dLbl>
            <c:dLbl>
              <c:idx val="2"/>
              <c:layout>
                <c:manualLayout>
                  <c:x val="1.0694244097484051E-2"/>
                  <c:y val="-0.19981162486551768"/>
                </c:manualLayout>
              </c:layout>
              <c:showVal val="1"/>
            </c:dLbl>
            <c:dLbl>
              <c:idx val="3"/>
              <c:layout>
                <c:manualLayout>
                  <c:x val="1.0496663620729924E-2"/>
                  <c:y val="-0.19682401922946172"/>
                </c:manualLayout>
              </c:layout>
              <c:showVal val="1"/>
            </c:dLbl>
            <c:dLbl>
              <c:idx val="4"/>
              <c:layout>
                <c:manualLayout>
                  <c:x val="1.0546116109394864E-2"/>
                  <c:y val="-0.191595209432355"/>
                </c:manualLayout>
              </c:layout>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2021 год (Факт)</c:v>
                </c:pt>
                <c:pt idx="1">
                  <c:v>2022 год (Утвержденный прогноз)</c:v>
                </c:pt>
                <c:pt idx="2">
                  <c:v>2023 год (Прогноз)</c:v>
                </c:pt>
                <c:pt idx="3">
                  <c:v>2024 год (Прогноз)</c:v>
                </c:pt>
                <c:pt idx="4">
                  <c:v>2025 год  (Прогноз)</c:v>
                </c:pt>
              </c:strCache>
            </c:strRef>
          </c:cat>
          <c:val>
            <c:numRef>
              <c:f>Лист1!$B$2:$B$6</c:f>
              <c:numCache>
                <c:formatCode>#,##0</c:formatCode>
                <c:ptCount val="5"/>
                <c:pt idx="0">
                  <c:v>1949</c:v>
                </c:pt>
                <c:pt idx="1">
                  <c:v>2500</c:v>
                </c:pt>
                <c:pt idx="2">
                  <c:v>2575</c:v>
                </c:pt>
                <c:pt idx="3">
                  <c:v>2627</c:v>
                </c:pt>
                <c:pt idx="4">
                  <c:v>2810</c:v>
                </c:pt>
              </c:numCache>
            </c:numRef>
          </c:val>
        </c:ser>
        <c:shape val="cylinder"/>
        <c:axId val="180638464"/>
        <c:axId val="180640000"/>
        <c:axId val="0"/>
      </c:bar3DChart>
      <c:catAx>
        <c:axId val="180638464"/>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80640000"/>
        <c:crosses val="autoZero"/>
        <c:lblAlgn val="ctr"/>
        <c:lblOffset val="100"/>
      </c:catAx>
      <c:valAx>
        <c:axId val="180640000"/>
        <c:scaling>
          <c:orientation val="minMax"/>
        </c:scaling>
        <c:axPos val="l"/>
        <c:majorGridlines/>
        <c:numFmt formatCode="#,##0" sourceLinked="1"/>
        <c:tickLblPos val="nextTo"/>
        <c:txPr>
          <a:bodyPr/>
          <a:lstStyle/>
          <a:p>
            <a:pPr>
              <a:defRPr sz="1000" baseline="0"/>
            </a:pPr>
            <a:endParaRPr lang="ru-RU"/>
          </a:p>
        </c:txPr>
        <c:crossAx val="180638464"/>
        <c:crosses val="autoZero"/>
        <c:crossBetween val="between"/>
      </c:valAx>
    </c:plotArea>
    <c:plotVisOnly val="1"/>
  </c:chart>
  <c:txPr>
    <a:bodyPr/>
    <a:lstStyle/>
    <a:p>
      <a:pPr>
        <a:defRPr sz="1800"/>
      </a:pPr>
      <a:endParaRPr lang="ru-RU"/>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Земельный налог, тыс. рублей</a:t>
            </a:r>
            <a:endParaRPr lang="ru-RU" sz="1400" dirty="0">
              <a:latin typeface="Times New Roman" pitchFamily="18" charset="0"/>
              <a:cs typeface="Times New Roman" pitchFamily="18" charset="0"/>
            </a:endParaRPr>
          </a:p>
        </c:rich>
      </c:tx>
      <c:layout>
        <c:manualLayout>
          <c:xMode val="edge"/>
          <c:yMode val="edge"/>
          <c:x val="0.295003256291481"/>
          <c:y val="6.518472894911212E-2"/>
        </c:manualLayout>
      </c:layout>
    </c:title>
    <c:view3D>
      <c:rAngAx val="1"/>
    </c:view3D>
    <c:plotArea>
      <c:layout>
        <c:manualLayout>
          <c:layoutTarget val="inner"/>
          <c:xMode val="edge"/>
          <c:yMode val="edge"/>
          <c:x val="0.11933364966764556"/>
          <c:y val="0.25484736014846038"/>
          <c:w val="0.8088467404269849"/>
          <c:h val="0.44280255006339164"/>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27131171218E-2"/>
                  <c:y val="-0.19869141979141144"/>
                </c:manualLayout>
              </c:layout>
              <c:showVal val="1"/>
            </c:dLbl>
            <c:dLbl>
              <c:idx val="1"/>
              <c:layout>
                <c:manualLayout>
                  <c:x val="1.2026705578311939E-2"/>
                  <c:y val="-0.2164692927200281"/>
                </c:manualLayout>
              </c:layout>
              <c:showVal val="1"/>
            </c:dLbl>
            <c:dLbl>
              <c:idx val="2"/>
              <c:layout>
                <c:manualLayout>
                  <c:x val="1.0467963056462753E-2"/>
                  <c:y val="-0.21716640070177429"/>
                </c:manualLayout>
              </c:layout>
              <c:showVal val="1"/>
            </c:dLbl>
            <c:dLbl>
              <c:idx val="3"/>
              <c:layout>
                <c:manualLayout>
                  <c:x val="9.0394274852271233E-3"/>
                  <c:y val="-0.21925772464701326"/>
                </c:manualLayout>
              </c:layout>
              <c:showVal val="1"/>
            </c:dLbl>
            <c:dLbl>
              <c:idx val="4"/>
              <c:layout>
                <c:manualLayout>
                  <c:x val="1.054603895734039E-2"/>
                  <c:y val="-0.21402894817884041"/>
                </c:manualLayout>
              </c:layout>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2021 год (Факт)</c:v>
                </c:pt>
                <c:pt idx="1">
                  <c:v>2022 год (Утвержденный прогноз)</c:v>
                </c:pt>
                <c:pt idx="2">
                  <c:v>2023 год (Прогноз)</c:v>
                </c:pt>
                <c:pt idx="3">
                  <c:v>2024 год (Прогноз)</c:v>
                </c:pt>
                <c:pt idx="4">
                  <c:v>2025 год  (Прогноз)</c:v>
                </c:pt>
              </c:strCache>
            </c:strRef>
          </c:cat>
          <c:val>
            <c:numRef>
              <c:f>Лист1!$B$2:$B$6</c:f>
              <c:numCache>
                <c:formatCode>#,##0</c:formatCode>
                <c:ptCount val="5"/>
                <c:pt idx="0">
                  <c:v>3771</c:v>
                </c:pt>
                <c:pt idx="1">
                  <c:v>3910</c:v>
                </c:pt>
                <c:pt idx="2">
                  <c:v>3910</c:v>
                </c:pt>
                <c:pt idx="3">
                  <c:v>3910</c:v>
                </c:pt>
                <c:pt idx="4">
                  <c:v>3910</c:v>
                </c:pt>
              </c:numCache>
            </c:numRef>
          </c:val>
        </c:ser>
        <c:shape val="cylinder"/>
        <c:axId val="180808704"/>
        <c:axId val="180810496"/>
        <c:axId val="0"/>
      </c:bar3DChart>
      <c:catAx>
        <c:axId val="180808704"/>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80810496"/>
        <c:crosses val="autoZero"/>
        <c:lblAlgn val="ctr"/>
        <c:lblOffset val="100"/>
      </c:catAx>
      <c:valAx>
        <c:axId val="180810496"/>
        <c:scaling>
          <c:orientation val="minMax"/>
        </c:scaling>
        <c:axPos val="l"/>
        <c:majorGridlines/>
        <c:numFmt formatCode="#,##0" sourceLinked="1"/>
        <c:tickLblPos val="nextTo"/>
        <c:txPr>
          <a:bodyPr/>
          <a:lstStyle/>
          <a:p>
            <a:pPr>
              <a:defRPr sz="1000" baseline="0"/>
            </a:pPr>
            <a:endParaRPr lang="ru-RU"/>
          </a:p>
        </c:txPr>
        <c:crossAx val="180808704"/>
        <c:crosses val="autoZero"/>
        <c:crossBetween val="between"/>
      </c:valAx>
    </c:plotArea>
    <c:plotVisOnly val="1"/>
  </c:chart>
  <c:txPr>
    <a:bodyPr/>
    <a:lstStyle/>
    <a:p>
      <a:pPr>
        <a:defRPr sz="1800"/>
      </a:pPr>
      <a:endParaRPr lang="ru-RU"/>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cdr:x>
      <cdr:y>0</cdr:y>
    </cdr:from>
    <cdr:to>
      <cdr:x>0.0212</cdr:x>
      <cdr:y>0.1175</cdr:y>
    </cdr:to>
    <cdr:sp macro="" textlink="">
      <cdr:nvSpPr>
        <cdr:cNvPr id="2" name="TextBox 2"/>
        <cdr:cNvSpPr txBox="1"/>
      </cdr:nvSpPr>
      <cdr:spPr>
        <a:xfrm xmlns:a="http://schemas.openxmlformats.org/drawingml/2006/main">
          <a:off x="0" y="0"/>
          <a:ext cx="184731"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ru-RU"/>
          </a:defPPr>
          <a:lvl1pPr marL="0" algn="l" defTabSz="914400" rtl="0" eaLnBrk="1" latinLnBrk="0" hangingPunct="1">
            <a:defRPr sz="1800" kern="1200">
              <a:solidFill>
                <a:sysClr val="windowText" lastClr="000000"/>
              </a:solidFill>
              <a:latin typeface="Franklin Gothic Book"/>
            </a:defRPr>
          </a:lvl1pPr>
          <a:lvl2pPr marL="457200" algn="l" defTabSz="914400" rtl="0" eaLnBrk="1" latinLnBrk="0" hangingPunct="1">
            <a:defRPr sz="1800" kern="1200">
              <a:solidFill>
                <a:sysClr val="windowText" lastClr="000000"/>
              </a:solidFill>
              <a:latin typeface="Franklin Gothic Book"/>
            </a:defRPr>
          </a:lvl2pPr>
          <a:lvl3pPr marL="914400" algn="l" defTabSz="914400" rtl="0" eaLnBrk="1" latinLnBrk="0" hangingPunct="1">
            <a:defRPr sz="1800" kern="1200">
              <a:solidFill>
                <a:sysClr val="windowText" lastClr="000000"/>
              </a:solidFill>
              <a:latin typeface="Franklin Gothic Book"/>
            </a:defRPr>
          </a:lvl3pPr>
          <a:lvl4pPr marL="1371600" algn="l" defTabSz="914400" rtl="0" eaLnBrk="1" latinLnBrk="0" hangingPunct="1">
            <a:defRPr sz="1800" kern="1200">
              <a:solidFill>
                <a:sysClr val="windowText" lastClr="000000"/>
              </a:solidFill>
              <a:latin typeface="Franklin Gothic Book"/>
            </a:defRPr>
          </a:lvl4pPr>
          <a:lvl5pPr marL="1828800" algn="l" defTabSz="914400" rtl="0" eaLnBrk="1" latinLnBrk="0" hangingPunct="1">
            <a:defRPr sz="1800" kern="1200">
              <a:solidFill>
                <a:sysClr val="windowText" lastClr="000000"/>
              </a:solidFill>
              <a:latin typeface="Franklin Gothic Book"/>
            </a:defRPr>
          </a:lvl5pPr>
          <a:lvl6pPr marL="2286000" algn="l" defTabSz="914400" rtl="0" eaLnBrk="1" latinLnBrk="0" hangingPunct="1">
            <a:defRPr sz="1800" kern="1200">
              <a:solidFill>
                <a:sysClr val="windowText" lastClr="000000"/>
              </a:solidFill>
              <a:latin typeface="Franklin Gothic Book"/>
            </a:defRPr>
          </a:lvl6pPr>
          <a:lvl7pPr marL="2743200" algn="l" defTabSz="914400" rtl="0" eaLnBrk="1" latinLnBrk="0" hangingPunct="1">
            <a:defRPr sz="1800" kern="1200">
              <a:solidFill>
                <a:sysClr val="windowText" lastClr="000000"/>
              </a:solidFill>
              <a:latin typeface="Franklin Gothic Book"/>
            </a:defRPr>
          </a:lvl7pPr>
          <a:lvl8pPr marL="3200400" algn="l" defTabSz="914400" rtl="0" eaLnBrk="1" latinLnBrk="0" hangingPunct="1">
            <a:defRPr sz="1800" kern="1200">
              <a:solidFill>
                <a:sysClr val="windowText" lastClr="000000"/>
              </a:solidFill>
              <a:latin typeface="Franklin Gothic Book"/>
            </a:defRPr>
          </a:lvl8pPr>
          <a:lvl9pPr marL="3657600" algn="l" defTabSz="914400" rtl="0" eaLnBrk="1" latinLnBrk="0" hangingPunct="1">
            <a:defRPr sz="1800" kern="1200">
              <a:solidFill>
                <a:sysClr val="windowText" lastClr="000000"/>
              </a:solidFill>
              <a:latin typeface="Franklin Gothic Book"/>
            </a:defRPr>
          </a:lvl9pPr>
        </a:lstStyle>
        <a:p xmlns:a="http://schemas.openxmlformats.org/drawingml/2006/main">
          <a:endParaRPr lang="ru-RU" sz="1200" dirty="0">
            <a:latin typeface="Times New Roman" pitchFamily="18" charset="0"/>
            <a:cs typeface="Times New Roman" pitchFamily="18" charset="0"/>
          </a:endParaRPr>
        </a:p>
      </cdr:txBody>
    </cdr:sp>
  </cdr:relSizeAnchor>
  <cdr:relSizeAnchor xmlns:cdr="http://schemas.openxmlformats.org/drawingml/2006/chartDrawing">
    <cdr:from>
      <cdr:x>0.11111</cdr:x>
      <cdr:y>0.8</cdr:y>
    </cdr:from>
    <cdr:to>
      <cdr:x>0.31746</cdr:x>
      <cdr:y>1</cdr:y>
    </cdr:to>
    <cdr:sp macro="" textlink="">
      <cdr:nvSpPr>
        <cdr:cNvPr id="3" name="TextBox 2"/>
        <cdr:cNvSpPr txBox="1"/>
      </cdr:nvSpPr>
      <cdr:spPr>
        <a:xfrm xmlns:a="http://schemas.openxmlformats.org/drawingml/2006/main">
          <a:off x="1000132" y="1714512"/>
          <a:ext cx="1857388" cy="428628"/>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ru-RU"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A345E7-C782-4C71-B520-D74042FD9E66}" type="datetimeFigureOut">
              <a:rPr lang="ru-RU" smtClean="0"/>
              <a:pPr/>
              <a:t>29.11.2022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7CACF1-2239-4801-82B4-1D054A631B0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77CACF1-2239-4801-82B4-1D054A631B04}" type="slidenum">
              <a:rPr lang="ru-RU" smtClean="0"/>
              <a:pPr/>
              <a:t>11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77CACF1-2239-4801-82B4-1D054A631B04}" type="slidenum">
              <a:rPr lang="ru-RU" smtClean="0"/>
              <a:pPr/>
              <a:t>13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77CACF1-2239-4801-82B4-1D054A631B04}" type="slidenum">
              <a:rPr lang="ru-RU" smtClean="0"/>
              <a:pPr/>
              <a:t>37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5C2BB34-D3ED-427A-9E97-0B63E679BDD4}" type="datetimeFigureOut">
              <a:rPr lang="ru-RU" smtClean="0"/>
              <a:pPr/>
              <a:t>29.11.2022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C2BB34-D3ED-427A-9E97-0B63E679BDD4}" type="datetimeFigureOut">
              <a:rPr lang="ru-RU" smtClean="0"/>
              <a:pPr/>
              <a:t>29.11.2022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C2BB34-D3ED-427A-9E97-0B63E679BDD4}" type="datetimeFigureOut">
              <a:rPr lang="ru-RU" smtClean="0"/>
              <a:pPr/>
              <a:t>29.11.2022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C2BB34-D3ED-427A-9E97-0B63E679BDD4}" type="datetimeFigureOut">
              <a:rPr lang="ru-RU" smtClean="0"/>
              <a:pPr/>
              <a:t>29.11.2022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5C2BB34-D3ED-427A-9E97-0B63E679BDD4}" type="datetimeFigureOut">
              <a:rPr lang="ru-RU" smtClean="0"/>
              <a:pPr/>
              <a:t>29.11.2022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5C2BB34-D3ED-427A-9E97-0B63E679BDD4}" type="datetimeFigureOut">
              <a:rPr lang="ru-RU" smtClean="0"/>
              <a:pPr/>
              <a:t>29.11.2022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5C2BB34-D3ED-427A-9E97-0B63E679BDD4}" type="datetimeFigureOut">
              <a:rPr lang="ru-RU" smtClean="0"/>
              <a:pPr/>
              <a:t>29.11.2022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5C2BB34-D3ED-427A-9E97-0B63E679BDD4}" type="datetimeFigureOut">
              <a:rPr lang="ru-RU" smtClean="0"/>
              <a:pPr/>
              <a:t>29.11.2022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5C2BB34-D3ED-427A-9E97-0B63E679BDD4}" type="datetimeFigureOut">
              <a:rPr lang="ru-RU" smtClean="0"/>
              <a:pPr/>
              <a:t>29.11.2022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5C2BB34-D3ED-427A-9E97-0B63E679BDD4}" type="datetimeFigureOut">
              <a:rPr lang="ru-RU" smtClean="0"/>
              <a:pPr/>
              <a:t>29.11.2022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5C2BB34-D3ED-427A-9E97-0B63E679BDD4}" type="datetimeFigureOut">
              <a:rPr lang="ru-RU" smtClean="0"/>
              <a:pPr/>
              <a:t>29.11.2022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C2BB34-D3ED-427A-9E97-0B63E679BDD4}" type="datetimeFigureOut">
              <a:rPr lang="ru-RU" smtClean="0"/>
              <a:pPr/>
              <a:t>29.11.2022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9518E-E263-4108-8EBA-BC8BD3A3F46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9" name="Rectangle 5"/>
          <p:cNvSpPr>
            <a:spLocks noChangeArrowheads="1"/>
          </p:cNvSpPr>
          <p:nvPr/>
        </p:nvSpPr>
        <p:spPr bwMode="auto">
          <a:xfrm>
            <a:off x="0" y="1819274"/>
            <a:ext cx="900115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outerShdw blurRad="38100" dist="38100" dir="2700000" algn="tl">
                    <a:srgbClr val="C0C0C0"/>
                  </a:outerShdw>
                </a:effectLst>
                <a:latin typeface="Cambria" pitchFamily="18" charset="0"/>
                <a:ea typeface="Arial Unicode MS" pitchFamily="34" charset="-128"/>
                <a:cs typeface="Calibri"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Прямоугольник 8"/>
          <p:cNvSpPr/>
          <p:nvPr/>
        </p:nvSpPr>
        <p:spPr>
          <a:xfrm>
            <a:off x="571472" y="3500438"/>
            <a:ext cx="7667652" cy="830997"/>
          </a:xfrm>
          <a:prstGeom prst="rect">
            <a:avLst/>
          </a:prstGeom>
        </p:spPr>
        <p:txBody>
          <a:bodyPr wrap="square">
            <a:spAutoFit/>
          </a:bodyPr>
          <a:lstStyle/>
          <a:p>
            <a:r>
              <a:rPr lang="ru-RU" sz="4800" b="1" i="1" dirty="0">
                <a:solidFill>
                  <a:srgbClr val="403152"/>
                </a:solidFill>
                <a:latin typeface="Times New Roman" pitchFamily="18" charset="0"/>
                <a:ea typeface="Times New Roman" pitchFamily="18" charset="0"/>
                <a:cs typeface="Times New Roman" pitchFamily="18" charset="0"/>
              </a:rPr>
              <a:t>БЮДЖЕТ ДЛЯ ГРАЖДАН</a:t>
            </a:r>
            <a:endParaRPr lang="ru-RU" dirty="0"/>
          </a:p>
        </p:txBody>
      </p:sp>
      <p:sp>
        <p:nvSpPr>
          <p:cNvPr id="10" name="Прямоугольник 9"/>
          <p:cNvSpPr/>
          <p:nvPr/>
        </p:nvSpPr>
        <p:spPr>
          <a:xfrm>
            <a:off x="428596" y="4714884"/>
            <a:ext cx="8358246" cy="1292662"/>
          </a:xfrm>
          <a:prstGeom prst="rect">
            <a:avLst/>
          </a:prstGeom>
        </p:spPr>
        <p:txBody>
          <a:bodyPr wrap="square">
            <a:spAutoFit/>
          </a:bodyPr>
          <a:lstStyle/>
          <a:p>
            <a:pPr lvl="0" algn="ctr" eaLnBrk="0" fontAlgn="base" hangingPunct="0">
              <a:spcBef>
                <a:spcPct val="0"/>
              </a:spcBef>
              <a:spcAft>
                <a:spcPct val="0"/>
              </a:spcAft>
              <a:tabLst>
                <a:tab pos="4286250" algn="l"/>
                <a:tab pos="5029200" algn="l"/>
              </a:tabLst>
            </a:pPr>
            <a:r>
              <a:rPr lang="ru-RU" sz="2000" b="1" dirty="0">
                <a:solidFill>
                  <a:srgbClr val="403152"/>
                </a:solidFill>
                <a:latin typeface="Times New Roman" pitchFamily="18" charset="0"/>
                <a:ea typeface="Times New Roman" pitchFamily="18" charset="0"/>
                <a:cs typeface="Times New Roman" pitchFamily="18" charset="0"/>
              </a:rPr>
              <a:t>к проекту </a:t>
            </a: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решения Думы городского округа</a:t>
            </a:r>
            <a:endParaRPr lang="ru-RU" sz="900" dirty="0">
              <a:solidFill>
                <a:prstClr val="black"/>
              </a:solidFill>
              <a:latin typeface="Arial" pitchFamily="34" charset="0"/>
              <a:cs typeface="Arial" pitchFamily="34" charset="0"/>
            </a:endParaRPr>
          </a:p>
          <a:p>
            <a:pPr lvl="0" algn="ctr" eaLnBrk="0" fontAlgn="base" hangingPunct="0">
              <a:spcBef>
                <a:spcPct val="0"/>
              </a:spcBef>
              <a:spcAft>
                <a:spcPct val="0"/>
              </a:spcAft>
              <a:tabLst>
                <a:tab pos="4286250" algn="l"/>
                <a:tab pos="5029200" algn="l"/>
              </a:tabLst>
            </a:pP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Верхний Тагил  «О бюджете городского округа </a:t>
            </a:r>
            <a:endParaRPr lang="ru-RU" sz="900" dirty="0">
              <a:solidFill>
                <a:prstClr val="black"/>
              </a:solidFill>
              <a:latin typeface="Arial" pitchFamily="34" charset="0"/>
              <a:cs typeface="Arial" pitchFamily="34" charset="0"/>
            </a:endParaRPr>
          </a:p>
          <a:p>
            <a:pPr lvl="0" algn="ctr" eaLnBrk="0" fontAlgn="base" hangingPunct="0">
              <a:spcBef>
                <a:spcPct val="0"/>
              </a:spcBef>
              <a:spcAft>
                <a:spcPct val="0"/>
              </a:spcAft>
              <a:tabLst>
                <a:tab pos="4286250" algn="l"/>
                <a:tab pos="5029200" algn="l"/>
              </a:tabLst>
            </a:pP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Верхний Тагил на </a:t>
            </a:r>
            <a:r>
              <a:rPr lang="ru-RU" sz="2000" b="1" dirty="0" smtClean="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2023 </a:t>
            </a: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год и плановый период </a:t>
            </a:r>
            <a:r>
              <a:rPr lang="ru-RU" sz="2000" b="1" dirty="0" smtClean="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2024 </a:t>
            </a: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и </a:t>
            </a:r>
            <a:r>
              <a:rPr lang="ru-RU" sz="2000" b="1" dirty="0" smtClean="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2025 </a:t>
            </a: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годов»</a:t>
            </a:r>
            <a:endParaRPr lang="ru-RU" sz="900" dirty="0">
              <a:solidFill>
                <a:prstClr val="black"/>
              </a:solidFill>
              <a:latin typeface="Arial" pitchFamily="34" charset="0"/>
              <a:cs typeface="Arial" pitchFamily="34" charset="0"/>
            </a:endParaRPr>
          </a:p>
          <a:p>
            <a:pPr lvl="0" algn="ctr" eaLnBrk="0" fontAlgn="base" hangingPunct="0">
              <a:spcBef>
                <a:spcPct val="0"/>
              </a:spcBef>
              <a:spcAft>
                <a:spcPct val="0"/>
              </a:spcAft>
              <a:tabLst>
                <a:tab pos="4286250" algn="l"/>
                <a:tab pos="5029200" algn="l"/>
              </a:tabLst>
            </a:pPr>
            <a:endParaRPr lang="ru-RU" dirty="0">
              <a:solidFill>
                <a:prstClr val="black"/>
              </a:solidFill>
              <a:latin typeface="Arial" pitchFamily="34" charset="0"/>
              <a:cs typeface="Arial" pitchFamily="34" charset="0"/>
            </a:endParaRPr>
          </a:p>
        </p:txBody>
      </p:sp>
      <p:sp>
        <p:nvSpPr>
          <p:cNvPr id="10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32" name="Picture 8" descr="C:\Users\User\Desktop\yar_3077_2.jpg"/>
          <p:cNvPicPr>
            <a:picLocks noChangeAspect="1" noChangeArrowheads="1"/>
          </p:cNvPicPr>
          <p:nvPr/>
        </p:nvPicPr>
        <p:blipFill>
          <a:blip r:embed="rId4" cstate="print"/>
          <a:srcRect/>
          <a:stretch>
            <a:fillRect/>
          </a:stretch>
        </p:blipFill>
        <p:spPr bwMode="auto">
          <a:xfrm>
            <a:off x="3214678" y="714356"/>
            <a:ext cx="2889852" cy="1928826"/>
          </a:xfrm>
          <a:prstGeom prst="rect">
            <a:avLst/>
          </a:prstGeom>
          <a:noFill/>
        </p:spPr>
      </p:pic>
      <p:pic>
        <p:nvPicPr>
          <p:cNvPr id="1033" name="Picture 9" descr="C:\Users\User\Desktop\_svs0136.jpg"/>
          <p:cNvPicPr>
            <a:picLocks noChangeAspect="1" noChangeArrowheads="1"/>
          </p:cNvPicPr>
          <p:nvPr/>
        </p:nvPicPr>
        <p:blipFill>
          <a:blip r:embed="rId5" cstate="print"/>
          <a:srcRect/>
          <a:stretch>
            <a:fillRect/>
          </a:stretch>
        </p:blipFill>
        <p:spPr bwMode="auto">
          <a:xfrm>
            <a:off x="214282" y="642918"/>
            <a:ext cx="2928958" cy="1953615"/>
          </a:xfrm>
          <a:prstGeom prst="rect">
            <a:avLst/>
          </a:prstGeom>
          <a:noFill/>
        </p:spPr>
      </p:pic>
      <p:pic>
        <p:nvPicPr>
          <p:cNvPr id="1034" name="Picture 10" descr="C:\Users\User\Desktop\Verhniy-Tagil-naberezhnaya_74.jpg"/>
          <p:cNvPicPr>
            <a:picLocks noChangeAspect="1" noChangeArrowheads="1"/>
          </p:cNvPicPr>
          <p:nvPr/>
        </p:nvPicPr>
        <p:blipFill>
          <a:blip r:embed="rId6" cstate="print"/>
          <a:srcRect/>
          <a:stretch>
            <a:fillRect/>
          </a:stretch>
        </p:blipFill>
        <p:spPr bwMode="auto">
          <a:xfrm>
            <a:off x="6215074" y="714356"/>
            <a:ext cx="2786083" cy="1857388"/>
          </a:xfrm>
          <a:prstGeom prst="rect">
            <a:avLst/>
          </a:prstGeom>
          <a:noFill/>
        </p:spPr>
      </p:pic>
    </p:spTree>
    <p:controls>
      <p:control spid="1030" name="SapphireHiddenControl" r:id="rId2" imgW="6095880" imgH="4067280"/>
    </p:controls>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69" name="Rectangle 1"/>
          <p:cNvSpPr>
            <a:spLocks noChangeArrowheads="1"/>
          </p:cNvSpPr>
          <p:nvPr/>
        </p:nvSpPr>
        <p:spPr bwMode="auto">
          <a:xfrm>
            <a:off x="0" y="0"/>
            <a:ext cx="530915" cy="5078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Прямоугольник 4"/>
          <p:cNvSpPr/>
          <p:nvPr/>
        </p:nvSpPr>
        <p:spPr>
          <a:xfrm>
            <a:off x="500034" y="214290"/>
            <a:ext cx="8429684" cy="6017032"/>
          </a:xfrm>
          <a:prstGeom prst="rect">
            <a:avLst/>
          </a:prstGeom>
        </p:spPr>
        <p:txBody>
          <a:bodyPr wrap="square">
            <a:spAutoFit/>
          </a:bodyPr>
          <a:lstStyle/>
          <a:p>
            <a:r>
              <a:rPr lang="ru-RU" sz="1100" b="1" dirty="0" smtClean="0">
                <a:latin typeface="Times New Roman" pitchFamily="18" charset="0"/>
                <a:cs typeface="Times New Roman" pitchFamily="18" charset="0"/>
              </a:rPr>
              <a:t>       </a:t>
            </a:r>
          </a:p>
          <a:p>
            <a:endParaRPr lang="ru-RU" sz="1100" b="1" dirty="0" smtClean="0">
              <a:latin typeface="Times New Roman" pitchFamily="18" charset="0"/>
              <a:cs typeface="Times New Roman" pitchFamily="18" charset="0"/>
            </a:endParaRPr>
          </a:p>
          <a:p>
            <a:endParaRPr lang="ru-RU" sz="1100" b="1" dirty="0" smtClean="0">
              <a:latin typeface="Times New Roman" pitchFamily="18" charset="0"/>
              <a:cs typeface="Times New Roman" pitchFamily="18" charset="0"/>
            </a:endParaRPr>
          </a:p>
          <a:p>
            <a:r>
              <a:rPr lang="ru-RU" sz="1100" b="1" dirty="0" smtClean="0">
                <a:latin typeface="Times New Roman" pitchFamily="18" charset="0"/>
                <a:cs typeface="Times New Roman" pitchFamily="18" charset="0"/>
              </a:rPr>
              <a:t> </a:t>
            </a:r>
          </a:p>
          <a:p>
            <a:endParaRPr lang="ru-RU" sz="1100" b="1" dirty="0" smtClean="0">
              <a:latin typeface="Times New Roman" pitchFamily="18" charset="0"/>
              <a:cs typeface="Times New Roman" pitchFamily="18" charset="0"/>
            </a:endParaRPr>
          </a:p>
          <a:p>
            <a:endParaRPr lang="ru-RU" sz="1100" b="1" dirty="0" smtClean="0">
              <a:latin typeface="Times New Roman" pitchFamily="18" charset="0"/>
              <a:cs typeface="Times New Roman" pitchFamily="18" charset="0"/>
            </a:endParaRPr>
          </a:p>
          <a:p>
            <a:endParaRPr lang="ru-RU" sz="1100" b="1" dirty="0" smtClean="0">
              <a:latin typeface="Times New Roman" pitchFamily="18" charset="0"/>
              <a:cs typeface="Times New Roman" pitchFamily="18" charset="0"/>
            </a:endParaRPr>
          </a:p>
          <a:p>
            <a:endParaRPr lang="ru-RU" sz="1100" b="1" dirty="0" smtClean="0">
              <a:latin typeface="Times New Roman" pitchFamily="18" charset="0"/>
              <a:cs typeface="Times New Roman" pitchFamily="18" charset="0"/>
            </a:endParaRPr>
          </a:p>
          <a:p>
            <a:endParaRPr lang="ru-RU" sz="1100" b="1" dirty="0" smtClean="0">
              <a:latin typeface="Times New Roman" pitchFamily="18" charset="0"/>
              <a:cs typeface="Times New Roman" pitchFamily="18" charset="0"/>
            </a:endParaRPr>
          </a:p>
          <a:p>
            <a:pPr algn="ctr"/>
            <a:r>
              <a:rPr lang="ru-RU" sz="1100" b="1" dirty="0" smtClean="0">
                <a:latin typeface="Times New Roman" pitchFamily="18" charset="0"/>
                <a:cs typeface="Times New Roman" pitchFamily="18" charset="0"/>
              </a:rPr>
              <a:t> 6.Налог на имущество физических лиц</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Норматив зачислений налога на имущество физических лиц в доходы бюджета городского округа  Верхний Тагил составляет 100%.</a:t>
            </a:r>
          </a:p>
          <a:p>
            <a:pPr algn="just"/>
            <a:r>
              <a:rPr lang="ru-RU" sz="1100" dirty="0" smtClean="0">
                <a:latin typeface="Times New Roman" pitchFamily="18" charset="0"/>
                <a:cs typeface="Times New Roman" pitchFamily="18" charset="0"/>
              </a:rPr>
              <a:t>В соответствии Налоговым кодексом Российской Федерации, Законом Свердловской области от 26.03.2019г. № 23-ОЗ «Об установлении единой даты начала применения на территории Свердловской области порядка определения налоговой базы по налогу на имущество физических лиц исходя из кадастровой стоимости объектов налогообложения по этому налогу» решением Думы от  17.10.2019г. № 37/3  на территории городского округа Верхний Тагил с 1 января 2020 года  установлен и введен в действие налог на имущество физических лиц исходя из кадастровой стоимости объектов налогообложения с установлением  ставки налога: </a:t>
            </a:r>
            <a:endParaRPr lang="ru-RU" sz="1100" b="1"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в размере 0,3% в отношении следующих объектов:</a:t>
            </a:r>
            <a:endParaRPr lang="ru-RU" sz="1100" b="1" dirty="0" smtClean="0">
              <a:latin typeface="Times New Roman" pitchFamily="18" charset="0"/>
              <a:cs typeface="Times New Roman" pitchFamily="18" charset="0"/>
            </a:endParaRPr>
          </a:p>
          <a:p>
            <a:pPr lvl="0" algn="just"/>
            <a:r>
              <a:rPr lang="ru-RU" sz="1100" dirty="0" smtClean="0">
                <a:latin typeface="Times New Roman" pitchFamily="18" charset="0"/>
                <a:cs typeface="Times New Roman" pitchFamily="18" charset="0"/>
              </a:rPr>
              <a:t>жилых домов, частей жилых домов, квартир, частей квартир, комнат;</a:t>
            </a:r>
          </a:p>
          <a:p>
            <a:pPr algn="just"/>
            <a:r>
              <a:rPr lang="ru-RU" sz="1100" dirty="0" smtClean="0">
                <a:latin typeface="Times New Roman" pitchFamily="18" charset="0"/>
                <a:cs typeface="Times New Roman" pitchFamily="18" charset="0"/>
              </a:rPr>
              <a:t>2) объектов незавершенного строительства в случае, если проектируемым назначением таких объектов является жилой дом;</a:t>
            </a:r>
          </a:p>
          <a:p>
            <a:pPr algn="just"/>
            <a:r>
              <a:rPr lang="ru-RU" sz="1100" dirty="0" smtClean="0">
                <a:latin typeface="Times New Roman" pitchFamily="18" charset="0"/>
                <a:cs typeface="Times New Roman" pitchFamily="18" charset="0"/>
              </a:rPr>
              <a:t>3) единых недвижимых комплексов, в состав которых входит хотя бы один жилой дом;</a:t>
            </a:r>
          </a:p>
          <a:p>
            <a:pPr algn="just"/>
            <a:r>
              <a:rPr lang="ru-RU" sz="1100" dirty="0" smtClean="0">
                <a:latin typeface="Times New Roman" pitchFamily="18" charset="0"/>
                <a:cs typeface="Times New Roman" pitchFamily="18" charset="0"/>
              </a:rPr>
              <a:t>       4) гаражей и </a:t>
            </a:r>
            <a:r>
              <a:rPr lang="ru-RU" sz="1100" dirty="0" err="1" smtClean="0">
                <a:latin typeface="Times New Roman" pitchFamily="18" charset="0"/>
                <a:cs typeface="Times New Roman" pitchFamily="18" charset="0"/>
              </a:rPr>
              <a:t>машино-мест</a:t>
            </a:r>
            <a:r>
              <a:rPr lang="ru-RU" sz="1100" dirty="0" smtClean="0">
                <a:latin typeface="Times New Roman" pitchFamily="18" charset="0"/>
                <a:cs typeface="Times New Roman" pitchFamily="18" charset="0"/>
              </a:rPr>
              <a:t>, расположенных в объектах налогообложения:</a:t>
            </a:r>
          </a:p>
          <a:p>
            <a:pPr algn="just"/>
            <a:r>
              <a:rPr lang="ru-RU" sz="1100" dirty="0" smtClean="0">
                <a:latin typeface="Times New Roman" pitchFamily="18" charset="0"/>
                <a:cs typeface="Times New Roman" pitchFamily="18" charset="0"/>
              </a:rPr>
              <a:t>- включенных в перечень, определяемый в соответствии с пунктом 7 статьи 378.2 Налогового кодекса Российской Федерации;</a:t>
            </a:r>
          </a:p>
          <a:p>
            <a:pPr algn="just"/>
            <a:r>
              <a:rPr lang="ru-RU" sz="1100" dirty="0" smtClean="0">
                <a:latin typeface="Times New Roman" pitchFamily="18" charset="0"/>
                <a:cs typeface="Times New Roman" pitchFamily="18" charset="0"/>
              </a:rPr>
              <a:t>- предусмотренных абзацем вторым пункта 10 статьи 378.2 Налогового кодекса Российской Федерации;</a:t>
            </a:r>
          </a:p>
          <a:p>
            <a:pPr algn="just"/>
            <a:r>
              <a:rPr lang="ru-RU" sz="1100" dirty="0" smtClean="0">
                <a:latin typeface="Times New Roman" pitchFamily="18" charset="0"/>
                <a:cs typeface="Times New Roman" pitchFamily="18" charset="0"/>
              </a:rPr>
              <a:t>- кадастровая стоимость каждого из которых превышает 300 миллионов рублей;  </a:t>
            </a:r>
          </a:p>
          <a:p>
            <a:pPr algn="just"/>
            <a:r>
              <a:rPr lang="ru-RU" sz="1100" dirty="0" smtClean="0">
                <a:latin typeface="Times New Roman" pitchFamily="18" charset="0"/>
                <a:cs typeface="Times New Roman" pitchFamily="18" charset="0"/>
              </a:rPr>
              <a:t>   в размере  0,5 % в отношении прочих объектов налогообложения.</a:t>
            </a:r>
          </a:p>
          <a:p>
            <a:pPr algn="just"/>
            <a:r>
              <a:rPr lang="ru-RU" sz="1100" dirty="0" smtClean="0">
                <a:latin typeface="Times New Roman" pitchFamily="18" charset="0"/>
                <a:cs typeface="Times New Roman" pitchFamily="18" charset="0"/>
              </a:rPr>
              <a:t>Льготы по налогу на имущество физических лиц сохранены и будут предоставляться 15 льготным категориям.</a:t>
            </a:r>
          </a:p>
          <a:p>
            <a:pPr algn="just"/>
            <a:r>
              <a:rPr lang="ru-RU" sz="1100" dirty="0" smtClean="0">
                <a:latin typeface="Times New Roman" pitchFamily="18" charset="0"/>
                <a:cs typeface="Times New Roman" pitchFamily="18" charset="0"/>
              </a:rPr>
              <a:t>     Кроме того, при этом будут применяться установленные статьей 403 Налогового кодекса Российской Федерации налоговые вычеты, например, в отношении квартиры налоговый вычет будет предоставляться в размере кадастровой стоимости 20 кв. метров каждой из квартир, находящихся в собственности налогоплательщика, в отношении комнат 10 кв. м, в отношении жилых домов 50 кв.м.</a:t>
            </a:r>
          </a:p>
          <a:p>
            <a:pPr algn="just"/>
            <a:r>
              <a:rPr lang="ru-RU" sz="1100" dirty="0" smtClean="0">
                <a:latin typeface="Times New Roman" pitchFamily="18" charset="0"/>
                <a:cs typeface="Times New Roman" pitchFamily="18" charset="0"/>
              </a:rPr>
              <a:t>Первые три года с момента введения нового порядка исчисления налога исходя из кадастровой стоимости имущества являются переходными. Для них установлен особый порядок расчета и применение временных понижающих коэффициентов, которые позволят снизить налоговую нагрузку на граждан: в первый год - 0,2;   во второй - 0,4;   в третий - 0,6.</a:t>
            </a:r>
          </a:p>
          <a:p>
            <a:pPr algn="just"/>
            <a:r>
              <a:rPr lang="ru-RU" sz="1100" dirty="0" smtClean="0">
                <a:latin typeface="Times New Roman" pitchFamily="18" charset="0"/>
                <a:cs typeface="Times New Roman" pitchFamily="18" charset="0"/>
              </a:rPr>
              <a:t>Если сумма налога исходя из кадастровой стоимости без учета переходных правил оказалась меньше, чем сумма налога исходя из инвентаризационной стоимости, налог рассчитают без учета переходных правил.</a:t>
            </a:r>
          </a:p>
          <a:p>
            <a:pPr algn="just"/>
            <a:r>
              <a:rPr lang="ru-RU" sz="1100" b="1" dirty="0" smtClean="0">
                <a:latin typeface="Times New Roman" pitchFamily="18" charset="0"/>
                <a:cs typeface="Times New Roman" pitchFamily="18" charset="0"/>
              </a:rPr>
              <a:t>   </a:t>
            </a:r>
            <a:endParaRPr lang="ru-RU" sz="1100" dirty="0" smtClean="0">
              <a:latin typeface="Times New Roman" pitchFamily="18" charset="0"/>
              <a:cs typeface="Times New Roman" pitchFamily="18" charset="0"/>
            </a:endParaRPr>
          </a:p>
        </p:txBody>
      </p:sp>
      <p:sp>
        <p:nvSpPr>
          <p:cNvPr id="4" name="Прямоугольник 3"/>
          <p:cNvSpPr/>
          <p:nvPr/>
        </p:nvSpPr>
        <p:spPr>
          <a:xfrm>
            <a:off x="571472" y="142852"/>
            <a:ext cx="8286808" cy="1446550"/>
          </a:xfrm>
          <a:prstGeom prst="rect">
            <a:avLst/>
          </a:prstGeom>
        </p:spPr>
        <p:txBody>
          <a:bodyPr wrap="square">
            <a:spAutoFit/>
          </a:bodyPr>
          <a:lstStyle/>
          <a:p>
            <a:pPr algn="ctr"/>
            <a:r>
              <a:rPr lang="ru-RU" sz="1100" b="1" dirty="0" smtClean="0">
                <a:latin typeface="Times New Roman" pitchFamily="18" charset="0"/>
                <a:cs typeface="Times New Roman" pitchFamily="18" charset="0"/>
              </a:rPr>
              <a:t>5.Земельный налог</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Норматив зачислений земельного налога в доходы бюджета городского округа Верхний Тагил  составляет 100%.</a:t>
            </a:r>
          </a:p>
          <a:p>
            <a:pPr algn="just"/>
            <a:r>
              <a:rPr lang="ru-RU" sz="1100" dirty="0" smtClean="0">
                <a:latin typeface="Times New Roman" pitchFamily="18" charset="0"/>
                <a:cs typeface="Times New Roman" pitchFamily="18" charset="0"/>
              </a:rPr>
              <a:t>В соответствии с подпунктом 1 и  подпунктом 2 пункта 1 статьи 394 Налогового кодекса Российской Федерации в городском округе Верхний Тагил с 01.01.2014 установлены в предельных значениях налоговые ставки в процентном отношении к кадастровой стоимости земельных участков в размере 0,3 процента и  1,5 процента.</a:t>
            </a:r>
          </a:p>
          <a:p>
            <a:pPr algn="just"/>
            <a:r>
              <a:rPr lang="ru-RU" sz="1100" dirty="0" smtClean="0">
                <a:latin typeface="Times New Roman" pitchFamily="18" charset="0"/>
                <a:cs typeface="Times New Roman" pitchFamily="18" charset="0"/>
              </a:rPr>
              <a:t>      По методике, утвержденной  Министерством финансов Свердловской области,  в 2023 - 2025 годах коэффициент роста поступлений земельного налога от уровня 2022 года составляет 1,0.</a:t>
            </a:r>
          </a:p>
          <a:p>
            <a:pPr algn="just"/>
            <a:r>
              <a:rPr lang="ru-RU" sz="1100" dirty="0" smtClean="0">
                <a:latin typeface="Times New Roman" pitchFamily="18" charset="0"/>
                <a:cs typeface="Times New Roman" pitchFamily="18" charset="0"/>
              </a:rPr>
              <a:t>Установление дополнительных налоговых льгот по уплате земельного налога не планируется.</a:t>
            </a:r>
            <a:endParaRPr lang="ru-RU"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3" name="Rectangle 1"/>
          <p:cNvSpPr>
            <a:spLocks noChangeArrowheads="1"/>
          </p:cNvSpPr>
          <p:nvPr/>
        </p:nvSpPr>
        <p:spPr bwMode="auto">
          <a:xfrm>
            <a:off x="0" y="0"/>
            <a:ext cx="9144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lang="ru-RU" sz="1100" dirty="0" smtClean="0">
                <a:latin typeface="Times New Roman" pitchFamily="18" charset="0"/>
                <a:cs typeface="Times New Roman" pitchFamily="18" charset="0"/>
              </a:rPr>
              <a:t> </a:t>
            </a:r>
          </a:p>
          <a:p>
            <a:pPr algn="just"/>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a:t>
            </a: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TextBox 2"/>
          <p:cNvSpPr txBox="1"/>
          <p:nvPr/>
        </p:nvSpPr>
        <p:spPr>
          <a:xfrm>
            <a:off x="357158" y="142852"/>
            <a:ext cx="8501122" cy="7201972"/>
          </a:xfrm>
          <a:prstGeom prst="rect">
            <a:avLst/>
          </a:prstGeom>
          <a:noFill/>
        </p:spPr>
        <p:txBody>
          <a:bodyPr wrap="square" rtlCol="0">
            <a:spAutoFit/>
          </a:bodyPr>
          <a:lstStyle/>
          <a:p>
            <a:pPr algn="just"/>
            <a:endParaRPr lang="ru-RU" sz="1100" b="1" dirty="0" smtClean="0">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r>
              <a:rPr lang="ru-RU" sz="1200" b="1" dirty="0" smtClean="0">
                <a:solidFill>
                  <a:schemeClr val="accent4">
                    <a:lumMod val="75000"/>
                  </a:schemeClr>
                </a:solidFill>
                <a:latin typeface="Times New Roman" pitchFamily="18" charset="0"/>
                <a:cs typeface="Times New Roman" pitchFamily="18" charset="0"/>
              </a:rPr>
              <a:t>Основные направления</a:t>
            </a:r>
          </a:p>
          <a:p>
            <a:pPr algn="ctr"/>
            <a:r>
              <a:rPr lang="ru-RU" sz="1200" b="1" dirty="0" smtClean="0">
                <a:solidFill>
                  <a:schemeClr val="accent4">
                    <a:lumMod val="75000"/>
                  </a:schemeClr>
                </a:solidFill>
                <a:latin typeface="Times New Roman" pitchFamily="18" charset="0"/>
                <a:cs typeface="Times New Roman" pitchFamily="18" charset="0"/>
              </a:rPr>
              <a:t>бюджетной политики городского округа Верхний Тагил на 2023-2025 годы</a:t>
            </a:r>
          </a:p>
          <a:p>
            <a:pPr algn="ctr"/>
            <a:r>
              <a:rPr lang="ru-RU" sz="1100" b="1" dirty="0" smtClean="0">
                <a:solidFill>
                  <a:schemeClr val="accent2"/>
                </a:solidFill>
                <a:latin typeface="Times New Roman" pitchFamily="18" charset="0"/>
                <a:cs typeface="Times New Roman" pitchFamily="18" charset="0"/>
              </a:rPr>
              <a:t> </a:t>
            </a:r>
          </a:p>
          <a:p>
            <a:pPr algn="just"/>
            <a:r>
              <a:rPr lang="ru-RU" sz="1100" dirty="0" smtClean="0">
                <a:latin typeface="Times New Roman" pitchFamily="18" charset="0"/>
                <a:cs typeface="Times New Roman" pitchFamily="18" charset="0"/>
              </a:rPr>
              <a:t>      Основной целью бюджетной политики городского округа  Верхний Тагил является эффективное управление средствами бюджета городского округа при достижении стратегических задач социально-экономического развития территории.</a:t>
            </a:r>
          </a:p>
          <a:p>
            <a:pPr algn="just"/>
            <a:r>
              <a:rPr lang="ru-RU" sz="1100" dirty="0" smtClean="0">
                <a:latin typeface="Times New Roman" pitchFamily="18" charset="0"/>
                <a:cs typeface="Times New Roman" pitchFamily="18" charset="0"/>
              </a:rPr>
              <a:t>В 2023 - 2025 годах необходимо обеспечить оплату труда отдельных категорий работников бюджетной сферы, определенных указами Президента Российской Федерации, с учетом установленных показателей соотношения заработной платы соответствующих категорий работников и уровня среднемесячного дохода от трудовой деятельности в Свердловской области, а также проведение ежегодной индексации заработной платы иных категорий работников организаций бюджетного сектора экономики.</a:t>
            </a:r>
          </a:p>
          <a:p>
            <a:pPr algn="just"/>
            <a:r>
              <a:rPr lang="ru-RU" sz="1100" dirty="0" smtClean="0">
                <a:latin typeface="Times New Roman" pitchFamily="18" charset="0"/>
                <a:cs typeface="Times New Roman" pitchFamily="18" charset="0"/>
              </a:rPr>
              <a:t>    Кроме того, необходимо продолжить работу:</a:t>
            </a:r>
          </a:p>
          <a:p>
            <a:pPr algn="just"/>
            <a:r>
              <a:rPr lang="ru-RU" sz="1100" dirty="0" smtClean="0">
                <a:latin typeface="Times New Roman" pitchFamily="18" charset="0"/>
                <a:cs typeface="Times New Roman" pitchFamily="18" charset="0"/>
              </a:rPr>
              <a:t>- по повышению эффективности бюджетных расходов, формированию бюджетных параметров исходя из необходимости безусловного исполнения действующих расходных обязательств, в том числе с учетом их оптимизации и эффективности исполнения, взвешенно подходить к  принятию новых обязательств  и сокращению неэффективных расходов;</a:t>
            </a:r>
          </a:p>
          <a:p>
            <a:pPr algn="just"/>
            <a:r>
              <a:rPr lang="ru-RU" sz="1100" dirty="0" smtClean="0">
                <a:latin typeface="Times New Roman" pitchFamily="18" charset="0"/>
                <a:cs typeface="Times New Roman" pitchFamily="18" charset="0"/>
              </a:rPr>
              <a:t>- по повышению качества планирования  муниципальных программ и эффективности их реализации;</a:t>
            </a:r>
          </a:p>
          <a:p>
            <a:pPr algn="just"/>
            <a:r>
              <a:rPr lang="ru-RU" sz="1100" dirty="0" smtClean="0">
                <a:latin typeface="Times New Roman" pitchFamily="18" charset="0"/>
                <a:cs typeface="Times New Roman" pitchFamily="18" charset="0"/>
              </a:rPr>
              <a:t>- по обеспечению открытости бюджетного процесса с вовлечением в него граждан путем развития инициативного </a:t>
            </a:r>
            <a:r>
              <a:rPr lang="ru-RU" sz="1100" dirty="0" err="1" smtClean="0">
                <a:latin typeface="Times New Roman" pitchFamily="18" charset="0"/>
                <a:cs typeface="Times New Roman" pitchFamily="18" charset="0"/>
              </a:rPr>
              <a:t>бюджетирования</a:t>
            </a:r>
            <a:r>
              <a:rPr lang="ru-RU" sz="1100" dirty="0" smtClean="0">
                <a:latin typeface="Times New Roman" pitchFamily="18" charset="0"/>
                <a:cs typeface="Times New Roman" pitchFamily="18" charset="0"/>
              </a:rPr>
              <a:t>  и развития инициативных проектов на территории городского округа Верхний Тагил. </a:t>
            </a:r>
          </a:p>
          <a:p>
            <a:pPr algn="just"/>
            <a:r>
              <a:rPr lang="ru-RU" sz="1100" b="1" dirty="0" smtClean="0">
                <a:latin typeface="Times New Roman" pitchFamily="18" charset="0"/>
                <a:cs typeface="Times New Roman" pitchFamily="18" charset="0"/>
              </a:rPr>
              <a:t> </a:t>
            </a:r>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lang="ru-RU" sz="1100" dirty="0">
              <a:latin typeface="Times New Roman" pitchFamily="18" charset="0"/>
              <a:cs typeface="Times New Roman" pitchFamily="18" charset="0"/>
            </a:endParaRPr>
          </a:p>
        </p:txBody>
      </p:sp>
      <p:sp>
        <p:nvSpPr>
          <p:cNvPr id="4" name="Прямоугольник 3"/>
          <p:cNvSpPr/>
          <p:nvPr/>
        </p:nvSpPr>
        <p:spPr>
          <a:xfrm>
            <a:off x="285720" y="142853"/>
            <a:ext cx="8643998" cy="3247043"/>
          </a:xfrm>
          <a:prstGeom prst="rect">
            <a:avLst/>
          </a:prstGeom>
        </p:spPr>
        <p:txBody>
          <a:bodyPr wrap="square">
            <a:spAutoFit/>
          </a:bodyPr>
          <a:lstStyle/>
          <a:p>
            <a:pPr algn="just"/>
            <a:r>
              <a:rPr lang="ru-RU" sz="1100" b="1" dirty="0" smtClean="0">
                <a:latin typeface="Times New Roman" pitchFamily="18" charset="0"/>
                <a:cs typeface="Times New Roman" pitchFamily="18" charset="0"/>
              </a:rPr>
              <a:t>     </a:t>
            </a:r>
          </a:p>
          <a:p>
            <a:pPr algn="ctr"/>
            <a:r>
              <a:rPr lang="ru-RU" sz="1100" b="1" dirty="0" smtClean="0">
                <a:latin typeface="Times New Roman" pitchFamily="18" charset="0"/>
                <a:cs typeface="Times New Roman" pitchFamily="18" charset="0"/>
              </a:rPr>
              <a:t>7.Государственная пошлина</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В связи с ростом среднего уровня цен  на потребительские товары, в том числе с учетом уровня инфляции, проведена индексация размера государственной пошлины.</a:t>
            </a:r>
          </a:p>
          <a:p>
            <a:r>
              <a:rPr lang="ru-RU" sz="1100" dirty="0" smtClean="0">
                <a:latin typeface="Times New Roman" pitchFamily="18" charset="0"/>
                <a:cs typeface="Times New Roman" pitchFamily="18" charset="0"/>
              </a:rPr>
              <a:t>В плановом периоде коэффициент роста поступлений государственной пошлины в доходы бюджета городского округа  Верхний Тагил предусмотрен в размере: в 2023 году – 1,002%, в 2024 году – 1,017%; в 2025 году – 1,021%.</a:t>
            </a:r>
            <a:r>
              <a:rPr lang="ru-RU" sz="1100" b="1" dirty="0" smtClean="0"/>
              <a:t> </a:t>
            </a:r>
          </a:p>
          <a:p>
            <a:endParaRPr lang="ru-RU" sz="1100" b="1" dirty="0" smtClean="0"/>
          </a:p>
          <a:p>
            <a:pPr algn="ctr"/>
            <a:r>
              <a:rPr lang="ru-RU" sz="1100" b="1" dirty="0" smtClean="0">
                <a:latin typeface="Times New Roman" pitchFamily="18" charset="0"/>
                <a:cs typeface="Times New Roman" pitchFamily="18" charset="0"/>
              </a:rPr>
              <a:t>    8.</a:t>
            </a:r>
            <a:r>
              <a:rPr lang="ru-RU" sz="1100" dirty="0" smtClean="0">
                <a:latin typeface="Times New Roman" pitchFamily="18" charset="0"/>
                <a:cs typeface="Times New Roman" pitchFamily="18" charset="0"/>
              </a:rPr>
              <a:t> </a:t>
            </a:r>
            <a:r>
              <a:rPr lang="ru-RU" sz="1100" b="1" dirty="0" smtClean="0">
                <a:latin typeface="Times New Roman" pitchFamily="18" charset="0"/>
                <a:cs typeface="Times New Roman" pitchFamily="18" charset="0"/>
              </a:rPr>
              <a:t>Неналоговые доходы бюджета</a:t>
            </a:r>
            <a:r>
              <a:rPr lang="ru-RU" sz="1100" dirty="0" smtClean="0">
                <a:latin typeface="Times New Roman" pitchFamily="18" charset="0"/>
                <a:cs typeface="Times New Roman" pitchFamily="18" charset="0"/>
              </a:rPr>
              <a:t> </a:t>
            </a:r>
            <a:r>
              <a:rPr lang="ru-RU" sz="1100" b="1" dirty="0" smtClean="0">
                <a:latin typeface="Times New Roman" pitchFamily="18" charset="0"/>
                <a:cs typeface="Times New Roman" pitchFamily="18" charset="0"/>
              </a:rPr>
              <a:t>городского округа Верхний Тагил,</a:t>
            </a:r>
            <a:r>
              <a:rPr lang="ru-RU" sz="1100" dirty="0" smtClean="0">
                <a:latin typeface="Times New Roman" pitchFamily="18" charset="0"/>
                <a:cs typeface="Times New Roman" pitchFamily="18" charset="0"/>
              </a:rPr>
              <a:t> </a:t>
            </a:r>
            <a:r>
              <a:rPr lang="ru-RU" sz="1100" b="1" dirty="0" smtClean="0">
                <a:latin typeface="Times New Roman" pitchFamily="18" charset="0"/>
                <a:cs typeface="Times New Roman" pitchFamily="18" charset="0"/>
              </a:rPr>
              <a:t>использование имущества, находящегося </a:t>
            </a:r>
          </a:p>
          <a:p>
            <a:pPr algn="ctr"/>
            <a:r>
              <a:rPr lang="ru-RU" sz="1100" b="1" dirty="0" smtClean="0">
                <a:latin typeface="Times New Roman" pitchFamily="18" charset="0"/>
                <a:cs typeface="Times New Roman" pitchFamily="18" charset="0"/>
              </a:rPr>
              <a:t>в муниципальной собственности.</a:t>
            </a:r>
            <a:endParaRPr lang="ru-RU" sz="1100" dirty="0" smtClean="0">
              <a:latin typeface="Times New Roman" pitchFamily="18" charset="0"/>
              <a:cs typeface="Times New Roman" pitchFamily="18" charset="0"/>
            </a:endParaRPr>
          </a:p>
          <a:p>
            <a:r>
              <a:rPr lang="ru-RU" sz="1100" dirty="0" smtClean="0">
                <a:latin typeface="Times New Roman" pitchFamily="18" charset="0"/>
                <a:cs typeface="Times New Roman" pitchFamily="18" charset="0"/>
              </a:rPr>
              <a:t>      При заключении  договоров аренды за использование недвижимого муниципального имущества применяется базовая ставка арендной платы в размере 180 рублей за 1 кв. м в год с применением повышающих (понижающих) коэффициентов. </a:t>
            </a:r>
          </a:p>
          <a:p>
            <a:endParaRPr lang="ru-RU" sz="1100" b="1" dirty="0" smtClean="0">
              <a:latin typeface="Times New Roman" pitchFamily="18" charset="0"/>
              <a:cs typeface="Times New Roman" pitchFamily="18" charset="0"/>
            </a:endParaRPr>
          </a:p>
          <a:p>
            <a:pPr algn="ctr"/>
            <a:r>
              <a:rPr lang="ru-RU" sz="1100" b="1" dirty="0" smtClean="0">
                <a:latin typeface="Times New Roman" pitchFamily="18" charset="0"/>
                <a:cs typeface="Times New Roman" pitchFamily="18" charset="0"/>
              </a:rPr>
              <a:t>9.Платежи при пользовании природными ресурсами</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Норматив зачислений платы за негативное воздействие на окружающую среду в доходы бюджета городского округа  Верхний Тагил в 2023 году составляет 60%. В плановом периоде темп роста поступлений платы за негативное воздействие на окружающую среду предусмотрен в размере 1,040 ежегодно.</a:t>
            </a:r>
          </a:p>
          <a:p>
            <a:pPr algn="just"/>
            <a:r>
              <a:rPr lang="ru-RU" sz="1100" dirty="0" smtClean="0">
                <a:latin typeface="Times New Roman" pitchFamily="18" charset="0"/>
                <a:cs typeface="Times New Roman" pitchFamily="18" charset="0"/>
              </a:rPr>
              <a:t>    В связи с  внесенными изменениями в Бюджетный кодекс Российской Федерации изменился порядок зачисления штрафов в бюджеты Российской Федерации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357166"/>
            <a:ext cx="8643998" cy="6971139"/>
          </a:xfrm>
          <a:prstGeom prst="rect">
            <a:avLst/>
          </a:prstGeom>
        </p:spPr>
        <p:txBody>
          <a:bodyPr wrap="square">
            <a:spAutoFit/>
          </a:bodyPr>
          <a:lstStyle/>
          <a:p>
            <a:pPr algn="ctr"/>
            <a:r>
              <a:rPr lang="ru-RU" sz="1200" b="1" dirty="0" smtClean="0">
                <a:solidFill>
                  <a:schemeClr val="accent4">
                    <a:lumMod val="75000"/>
                  </a:schemeClr>
                </a:solidFill>
                <a:latin typeface="Times New Roman" pitchFamily="18" charset="0"/>
                <a:cs typeface="Times New Roman" pitchFamily="18" charset="0"/>
              </a:rPr>
              <a:t>Приоритетные направления бюджетной политики в 2023 году </a:t>
            </a:r>
            <a:endParaRPr lang="ru-RU" sz="1200" dirty="0" smtClean="0">
              <a:solidFill>
                <a:schemeClr val="accent4">
                  <a:lumMod val="75000"/>
                </a:schemeClr>
              </a:solidFill>
              <a:latin typeface="Times New Roman" pitchFamily="18" charset="0"/>
              <a:cs typeface="Times New Roman" pitchFamily="18" charset="0"/>
            </a:endParaRPr>
          </a:p>
          <a:p>
            <a:pPr algn="ctr"/>
            <a:r>
              <a:rPr lang="ru-RU" sz="1200" b="1" dirty="0" smtClean="0">
                <a:solidFill>
                  <a:schemeClr val="accent4">
                    <a:lumMod val="75000"/>
                  </a:schemeClr>
                </a:solidFill>
                <a:latin typeface="Times New Roman" pitchFamily="18" charset="0"/>
                <a:cs typeface="Times New Roman" pitchFamily="18" charset="0"/>
              </a:rPr>
              <a:t>и плановом периоде 2024 и 2025 годов</a:t>
            </a:r>
            <a:endParaRPr lang="ru-RU" sz="1200" dirty="0" smtClean="0">
              <a:solidFill>
                <a:schemeClr val="accent4">
                  <a:lumMod val="75000"/>
                </a:schemeClr>
              </a:solidFill>
              <a:latin typeface="Times New Roman" pitchFamily="18" charset="0"/>
              <a:cs typeface="Times New Roman" pitchFamily="18" charset="0"/>
            </a:endParaRPr>
          </a:p>
          <a:p>
            <a:pPr algn="ctr"/>
            <a:r>
              <a:rPr lang="ru-RU" sz="1100" dirty="0" smtClean="0">
                <a:solidFill>
                  <a:schemeClr val="accent4">
                    <a:lumMod val="75000"/>
                  </a:schemeClr>
                </a:solidFill>
                <a:latin typeface="Times New Roman" pitchFamily="18" charset="0"/>
                <a:cs typeface="Times New Roman" pitchFamily="18" charset="0"/>
              </a:rPr>
              <a:t> </a:t>
            </a:r>
          </a:p>
          <a:p>
            <a:r>
              <a:rPr lang="ru-RU" sz="1100" dirty="0" smtClean="0">
                <a:latin typeface="Times New Roman" pitchFamily="18" charset="0"/>
                <a:cs typeface="Times New Roman" pitchFamily="18" charset="0"/>
              </a:rPr>
              <a:t>       В 2023 году бюджетная политика городского округа Верхний Тагил, как и прежде,  сохранит свою социальную направленность и будет ориентирована на обеспечение сбалансированности и устойчивости бюджета городского округа, повышение качества бюджетного планирования и исполнения бюджета, сдерживание роста долговых обязательств, выполнение задач, поставленных Президентом Российской Федерации в ежегодных Посланиях Федеральному Собранию, указах Президента Российской Федерации и Губернатора Свердловской области.</a:t>
            </a:r>
            <a:r>
              <a:rPr lang="ru-RU" sz="1100" b="1" dirty="0" smtClean="0"/>
              <a:t> </a:t>
            </a:r>
          </a:p>
          <a:p>
            <a:pPr algn="ctr"/>
            <a:r>
              <a:rPr lang="ru-RU" sz="1100" b="1" dirty="0" smtClean="0">
                <a:latin typeface="Times New Roman" pitchFamily="18" charset="0"/>
                <a:cs typeface="Times New Roman" pitchFamily="18" charset="0"/>
              </a:rPr>
              <a:t>   1.Образование</a:t>
            </a:r>
            <a:endParaRPr lang="ru-RU" sz="1100" dirty="0" smtClean="0">
              <a:latin typeface="Times New Roman" pitchFamily="18" charset="0"/>
              <a:cs typeface="Times New Roman" pitchFamily="18" charset="0"/>
            </a:endParaRPr>
          </a:p>
          <a:p>
            <a:r>
              <a:rPr lang="ru-RU" sz="1100" dirty="0" smtClean="0">
                <a:latin typeface="Times New Roman" pitchFamily="18" charset="0"/>
                <a:cs typeface="Times New Roman" pitchFamily="18" charset="0"/>
              </a:rPr>
              <a:t>        Бюджетная политика городского округа Верхний Тагил в сфере</a:t>
            </a:r>
            <a:r>
              <a:rPr lang="ru-RU" sz="1100" b="1" dirty="0" smtClean="0">
                <a:latin typeface="Times New Roman" pitchFamily="18" charset="0"/>
                <a:cs typeface="Times New Roman" pitchFamily="18" charset="0"/>
              </a:rPr>
              <a:t> </a:t>
            </a:r>
            <a:r>
              <a:rPr lang="ru-RU" sz="1100" dirty="0" smtClean="0">
                <a:latin typeface="Times New Roman" pitchFamily="18" charset="0"/>
                <a:cs typeface="Times New Roman" pitchFamily="18" charset="0"/>
              </a:rPr>
              <a:t>Образования направлена на:</a:t>
            </a:r>
          </a:p>
          <a:p>
            <a:r>
              <a:rPr lang="ru-RU" sz="1100" dirty="0" smtClean="0">
                <a:latin typeface="Times New Roman" pitchFamily="18" charset="0"/>
                <a:cs typeface="Times New Roman" pitchFamily="18" charset="0"/>
              </a:rPr>
              <a:t>1) сохранение и улучшение материальных и организационных условий для обучения детей;</a:t>
            </a:r>
          </a:p>
          <a:p>
            <a:r>
              <a:rPr lang="ru-RU" sz="1100" dirty="0" smtClean="0">
                <a:latin typeface="Times New Roman" pitchFamily="18" charset="0"/>
                <a:cs typeface="Times New Roman" pitchFamily="18" charset="0"/>
              </a:rPr>
              <a:t>2) обеспечение условий для реализации проектов, направленных на раннюю профориентацию школьников;</a:t>
            </a:r>
          </a:p>
          <a:p>
            <a:r>
              <a:rPr lang="ru-RU" sz="1100" dirty="0" smtClean="0">
                <a:latin typeface="Times New Roman" pitchFamily="18" charset="0"/>
                <a:cs typeface="Times New Roman" pitchFamily="18" charset="0"/>
              </a:rPr>
              <a:t>3) сохранение и укрепление кадрового потенциала системы образования;</a:t>
            </a:r>
          </a:p>
          <a:p>
            <a:r>
              <a:rPr lang="ru-RU" sz="1100" dirty="0" smtClean="0">
                <a:latin typeface="Times New Roman" pitchFamily="18" charset="0"/>
                <a:cs typeface="Times New Roman" pitchFamily="18" charset="0"/>
              </a:rPr>
              <a:t>4) обеспечение доступности всех уровней образования для обучающихся с инвалидностью и ограниченными возможностями здоровья, в том числе с использованием дистанционных технологий;</a:t>
            </a:r>
          </a:p>
          <a:p>
            <a:r>
              <a:rPr lang="ru-RU" sz="1100" dirty="0" smtClean="0">
                <a:latin typeface="Times New Roman" pitchFamily="18" charset="0"/>
                <a:cs typeface="Times New Roman" pitchFamily="18" charset="0"/>
              </a:rPr>
              <a:t>5) развитие организаций отдыха и оздоровления детей, увеличение охвата детей, получающих услуги этих организаций;</a:t>
            </a:r>
          </a:p>
          <a:p>
            <a:r>
              <a:rPr lang="ru-RU" sz="1100" dirty="0" smtClean="0">
                <a:latin typeface="Times New Roman" pitchFamily="18" charset="0"/>
                <a:cs typeface="Times New Roman" pitchFamily="18" charset="0"/>
              </a:rPr>
              <a:t>6)реализацию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a:t>
            </a:r>
          </a:p>
          <a:p>
            <a:r>
              <a:rPr lang="ru-RU" sz="1100" dirty="0" smtClean="0">
                <a:latin typeface="Times New Roman" pitchFamily="18" charset="0"/>
                <a:cs typeface="Times New Roman" pitchFamily="18" charset="0"/>
              </a:rPr>
              <a:t>7)обеспечение детей в возрасте от 5 до 18 лет доступными и качественными условиями для воспитания гармонично развитой и социально ответственной личности путем увеличения охвата дополнительным образованием;</a:t>
            </a:r>
          </a:p>
          <a:p>
            <a:r>
              <a:rPr lang="ru-RU" sz="1100" dirty="0" smtClean="0">
                <a:latin typeface="Times New Roman" pitchFamily="18" charset="0"/>
                <a:cs typeface="Times New Roman" pitchFamily="18" charset="0"/>
              </a:rPr>
              <a:t>8) модернизацию системы общего образования с целью создания современных условий для учебного процесса, включая осуществление капитального ремонта муниципальных общеобразовательных  организаций и обновление оборудования;</a:t>
            </a:r>
          </a:p>
          <a:p>
            <a:r>
              <a:rPr lang="ru-RU" sz="1100" dirty="0" smtClean="0">
                <a:latin typeface="Times New Roman" pitchFamily="18" charset="0"/>
                <a:cs typeface="Times New Roman" pitchFamily="18" charset="0"/>
              </a:rPr>
              <a:t>9) создание условий, направленных на повышение мотивации обучающихся  к изучению предметов </a:t>
            </a:r>
            <a:r>
              <a:rPr lang="ru-RU" sz="1100" dirty="0" err="1" smtClean="0">
                <a:latin typeface="Times New Roman" pitchFamily="18" charset="0"/>
                <a:cs typeface="Times New Roman" pitchFamily="18" charset="0"/>
              </a:rPr>
              <a:t>естественно-научного</a:t>
            </a:r>
            <a:r>
              <a:rPr lang="ru-RU" sz="1100" dirty="0" smtClean="0">
                <a:latin typeface="Times New Roman" pitchFamily="18" charset="0"/>
                <a:cs typeface="Times New Roman" pitchFamily="18" charset="0"/>
              </a:rPr>
              <a:t> цикла, развитие у обучающихся инженерно-технических навыков и компетенций, в рамках реализации проекта «Уральская инженерная школа»; </a:t>
            </a:r>
          </a:p>
          <a:p>
            <a:r>
              <a:rPr lang="ru-RU" sz="1100" dirty="0" smtClean="0">
                <a:latin typeface="Times New Roman" pitchFamily="18" charset="0"/>
                <a:cs typeface="Times New Roman" pitchFamily="18" charset="0"/>
              </a:rPr>
              <a:t>10) развитие спортивной инфраструктуры  муниципальных общеобразовательных организаций;</a:t>
            </a:r>
          </a:p>
          <a:p>
            <a:r>
              <a:rPr lang="ru-RU" sz="1100" dirty="0" smtClean="0">
                <a:latin typeface="Times New Roman" pitchFamily="18" charset="0"/>
                <a:cs typeface="Times New Roman" pitchFamily="18" charset="0"/>
              </a:rPr>
              <a:t>11) обеспечение бесплатным горячим питанием обучающихся, получающих начальное общее образование в государственных и муниципальных общеобразовательных организациях</a:t>
            </a:r>
          </a:p>
          <a:p>
            <a:r>
              <a:rPr lang="ru-RU" sz="1100" dirty="0" smtClean="0">
                <a:latin typeface="Times New Roman" pitchFamily="18" charset="0"/>
                <a:cs typeface="Times New Roman" pitchFamily="18" charset="0"/>
              </a:rPr>
              <a:t>12) повышение качества образования через реализацию комплекса мер, направленных на  внедрение новых методов обучения и воспитания, образовательных технологий, обеспечивающих освоение обучающимися базовых навыков и умений, повышение их мотивации к обучению и вовлеченности  в образовательный процесс, развитие школьных сетевых проектов;</a:t>
            </a:r>
          </a:p>
          <a:p>
            <a:r>
              <a:rPr lang="ru-RU" sz="1100" dirty="0" smtClean="0">
                <a:latin typeface="Times New Roman" pitchFamily="18" charset="0"/>
                <a:cs typeface="Times New Roman" pitchFamily="18" charset="0"/>
              </a:rPr>
              <a:t>13) обеспечение дополнительных выплат (включая денежное вознаграждение) за классное руководство педагогическим работникам муниципальных общеобразовательных организаций</a:t>
            </a:r>
          </a:p>
          <a:p>
            <a:pPr algn="ctr"/>
            <a:endParaRPr lang="ru-RU" sz="1100" b="1" dirty="0" smtClean="0">
              <a:latin typeface="Times New Roman" pitchFamily="18" charset="0"/>
              <a:cs typeface="Times New Roman" pitchFamily="18" charset="0"/>
            </a:endParaRPr>
          </a:p>
          <a:p>
            <a:pPr algn="ctr"/>
            <a:r>
              <a:rPr lang="ru-RU" sz="1100" b="1" dirty="0" smtClean="0">
                <a:latin typeface="Times New Roman" pitchFamily="18" charset="0"/>
                <a:cs typeface="Times New Roman" pitchFamily="18" charset="0"/>
              </a:rPr>
              <a:t>2. Культура</a:t>
            </a:r>
            <a:endParaRPr lang="ru-RU" sz="1100" dirty="0" smtClean="0">
              <a:latin typeface="Times New Roman" pitchFamily="18" charset="0"/>
              <a:cs typeface="Times New Roman" pitchFamily="18" charset="0"/>
            </a:endParaRPr>
          </a:p>
          <a:p>
            <a:r>
              <a:rPr lang="ru-RU" sz="1100" dirty="0" smtClean="0">
                <a:latin typeface="Times New Roman" pitchFamily="18" charset="0"/>
                <a:cs typeface="Times New Roman" pitchFamily="18" charset="0"/>
              </a:rPr>
              <a:t>        В сфере  Культуры бюджетная политика направлена на:</a:t>
            </a:r>
          </a:p>
          <a:p>
            <a:pPr marL="228600" indent="-228600">
              <a:buAutoNum type="arabicParenR"/>
            </a:pPr>
            <a:r>
              <a:rPr lang="ru-RU" sz="1100" dirty="0" smtClean="0">
                <a:latin typeface="Times New Roman" pitchFamily="18" charset="0"/>
                <a:cs typeface="Times New Roman" pitchFamily="18" charset="0"/>
              </a:rPr>
              <a:t>поддержку муниципальных организаций культуры и искусства городского округа Верхний Тагил; </a:t>
            </a:r>
          </a:p>
          <a:p>
            <a:endParaRPr lang="ru-RU" sz="1100" dirty="0" smtClean="0">
              <a:latin typeface="Times New Roman" pitchFamily="18" charset="0"/>
              <a:cs typeface="Times New Roman" pitchFamily="18" charset="0"/>
            </a:endParaRPr>
          </a:p>
          <a:p>
            <a:endParaRPr lang="ru-RU" sz="1100" dirty="0" smtClean="0">
              <a:latin typeface="Times New Roman" pitchFamily="18" charset="0"/>
              <a:cs typeface="Times New Roman" pitchFamily="18" charset="0"/>
            </a:endParaRPr>
          </a:p>
          <a:p>
            <a:endParaRPr lang="ru-RU" sz="1100" dirty="0" smtClean="0">
              <a:latin typeface="Times New Roman" pitchFamily="18" charset="0"/>
              <a:cs typeface="Times New Roman" pitchFamily="18" charset="0"/>
            </a:endParaRPr>
          </a:p>
          <a:p>
            <a:pPr algn="just"/>
            <a:endParaRPr lang="ru-RU" dirty="0" smtClean="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p:cNvSpPr>
            <a:spLocks noChangeArrowheads="1"/>
          </p:cNvSpPr>
          <p:nvPr/>
        </p:nvSpPr>
        <p:spPr bwMode="auto">
          <a:xfrm>
            <a:off x="0" y="0"/>
            <a:ext cx="9144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lang="ru-RU" sz="1100" dirty="0" smtClean="0">
                <a:latin typeface="Times New Roman" pitchFamily="18" charset="0"/>
                <a:cs typeface="Times New Roman" pitchFamily="18" charset="0"/>
              </a:rPr>
              <a:t> </a:t>
            </a:r>
          </a:p>
          <a:p>
            <a:pPr algn="just"/>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a:t>
            </a: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TextBox 2"/>
          <p:cNvSpPr txBox="1"/>
          <p:nvPr/>
        </p:nvSpPr>
        <p:spPr>
          <a:xfrm>
            <a:off x="357158" y="0"/>
            <a:ext cx="8572560" cy="7879080"/>
          </a:xfrm>
          <a:prstGeom prst="rect">
            <a:avLst/>
          </a:prstGeom>
          <a:noFill/>
        </p:spPr>
        <p:txBody>
          <a:bodyPr wrap="square" rtlCol="0">
            <a:spAutoFit/>
          </a:bodyPr>
          <a:lstStyle/>
          <a:p>
            <a:pPr algn="ctr"/>
            <a:endParaRPr lang="ru-RU" sz="1100" dirty="0" smtClean="0">
              <a:latin typeface="Times New Roman" pitchFamily="18" charset="0"/>
              <a:cs typeface="Times New Roman" pitchFamily="18" charset="0"/>
            </a:endParaRPr>
          </a:p>
          <a:p>
            <a:pPr marL="228600" indent="-228600"/>
            <a:r>
              <a:rPr lang="ru-RU" sz="1100" dirty="0" smtClean="0">
                <a:latin typeface="Times New Roman" pitchFamily="18" charset="0"/>
                <a:cs typeface="Times New Roman" pitchFamily="18" charset="0"/>
              </a:rPr>
              <a:t>2)  реализацию мероприятий по комплектованию книжных фондов и информатизации муниципальной библиотеки; </a:t>
            </a:r>
          </a:p>
          <a:p>
            <a:pPr marL="228600" indent="-228600"/>
            <a:r>
              <a:rPr lang="ru-RU" sz="1100" dirty="0" smtClean="0">
                <a:latin typeface="Times New Roman" pitchFamily="18" charset="0"/>
                <a:cs typeface="Times New Roman" pitchFamily="18" charset="0"/>
              </a:rPr>
              <a:t>3)  создание модельной муниципальной библиотеки;</a:t>
            </a:r>
          </a:p>
          <a:p>
            <a:r>
              <a:rPr lang="ru-RU" sz="1100" dirty="0" smtClean="0">
                <a:latin typeface="Times New Roman" pitchFamily="18" charset="0"/>
                <a:cs typeface="Times New Roman" pitchFamily="18" charset="0"/>
              </a:rPr>
              <a:t>4)  техническое оснащение и информатизация музея, проведение выставок; </a:t>
            </a:r>
          </a:p>
          <a:p>
            <a:r>
              <a:rPr lang="ru-RU" sz="1100" dirty="0" smtClean="0">
                <a:latin typeface="Times New Roman" pitchFamily="18" charset="0"/>
                <a:cs typeface="Times New Roman" pitchFamily="18" charset="0"/>
              </a:rPr>
              <a:t>5)  проведение всероссийских акций «Ночь музеев», «Ночь кино», музыкальных фестивалей, мероприятий, посвященных юбилейным и памятным датам; </a:t>
            </a:r>
          </a:p>
          <a:p>
            <a:r>
              <a:rPr lang="ru-RU" sz="1100" dirty="0" smtClean="0">
                <a:latin typeface="Times New Roman" pitchFamily="18" charset="0"/>
                <a:cs typeface="Times New Roman" pitchFamily="18" charset="0"/>
              </a:rPr>
              <a:t>6) увеличение числа посещений культурных мероприятий путем повышения привлекательности и популярности культурных мероприятий, в том числе среди молодежи, использования современных цифровых технологий и популяризации объектов культурного наследия.</a:t>
            </a:r>
          </a:p>
          <a:p>
            <a:endParaRPr lang="ru-RU" sz="1100" dirty="0" smtClean="0">
              <a:latin typeface="Times New Roman" pitchFamily="18" charset="0"/>
              <a:cs typeface="Times New Roman" pitchFamily="18" charset="0"/>
            </a:endParaRPr>
          </a:p>
          <a:p>
            <a:pPr algn="ctr"/>
            <a:r>
              <a:rPr lang="ru-RU" sz="1100" b="1" dirty="0" smtClean="0">
                <a:latin typeface="Times New Roman" pitchFamily="18" charset="0"/>
                <a:cs typeface="Times New Roman" pitchFamily="18" charset="0"/>
              </a:rPr>
              <a:t>    3. Физическая культура и спорт</a:t>
            </a:r>
            <a:endParaRPr lang="ru-RU" sz="1100" dirty="0" smtClean="0">
              <a:latin typeface="Times New Roman" pitchFamily="18" charset="0"/>
              <a:cs typeface="Times New Roman" pitchFamily="18" charset="0"/>
            </a:endParaRPr>
          </a:p>
          <a:p>
            <a:r>
              <a:rPr lang="ru-RU" sz="1100" dirty="0" smtClean="0">
                <a:latin typeface="Times New Roman" pitchFamily="18" charset="0"/>
                <a:cs typeface="Times New Roman" pitchFamily="18" charset="0"/>
              </a:rPr>
              <a:t>       В сфере Физической культуры и спорта бюджетная политика городского округа направлена на:</a:t>
            </a:r>
          </a:p>
          <a:p>
            <a:pPr marL="228600" indent="-228600">
              <a:buAutoNum type="arabicParenR"/>
            </a:pPr>
            <a:r>
              <a:rPr lang="ru-RU" sz="1100" dirty="0" smtClean="0">
                <a:latin typeface="Times New Roman" pitchFamily="18" charset="0"/>
                <a:cs typeface="Times New Roman" pitchFamily="18" charset="0"/>
              </a:rPr>
              <a:t>создание условий для занятий физической культурой и спортом, а также массовым спортом для всех категорий и групп населения; </a:t>
            </a:r>
          </a:p>
          <a:p>
            <a:pPr marL="228600" indent="-228600">
              <a:buAutoNum type="arabicParenR"/>
            </a:pPr>
            <a:r>
              <a:rPr lang="ru-RU" sz="1100" dirty="0" smtClean="0">
                <a:latin typeface="Times New Roman" pitchFamily="18" charset="0"/>
                <a:cs typeface="Times New Roman" pitchFamily="18" charset="0"/>
              </a:rPr>
              <a:t>оснащение спортивным инвентарем и спортивно-технологическим оборудованием организаций, в том числе в целях создания спортивных площадок, предназначенных для занятий уличной гимнастикой; </a:t>
            </a:r>
          </a:p>
          <a:p>
            <a:pPr marL="228600" indent="-228600">
              <a:buAutoNum type="arabicParenR"/>
            </a:pPr>
            <a:r>
              <a:rPr lang="ru-RU" sz="1100" dirty="0" smtClean="0">
                <a:latin typeface="Times New Roman" pitchFamily="18" charset="0"/>
                <a:cs typeface="Times New Roman" pitchFamily="18" charset="0"/>
              </a:rPr>
              <a:t>увеличение доли граждан, систематически занимающихся физической культурой и спортом.</a:t>
            </a:r>
          </a:p>
          <a:p>
            <a:pPr marL="228600" indent="-228600">
              <a:buAutoNum type="arabicParenR"/>
            </a:pPr>
            <a:endParaRPr lang="ru-RU" sz="1100" dirty="0" smtClean="0">
              <a:latin typeface="Times New Roman" pitchFamily="18" charset="0"/>
              <a:cs typeface="Times New Roman" pitchFamily="18" charset="0"/>
            </a:endParaRPr>
          </a:p>
          <a:p>
            <a:pPr algn="ctr"/>
            <a:r>
              <a:rPr lang="ru-RU" sz="1100" b="1" dirty="0" smtClean="0">
                <a:latin typeface="Times New Roman" pitchFamily="18" charset="0"/>
                <a:cs typeface="Times New Roman" pitchFamily="18" charset="0"/>
              </a:rPr>
              <a:t>   4.Молодежная политика</a:t>
            </a:r>
            <a:endParaRPr lang="ru-RU" sz="1100" dirty="0" smtClean="0">
              <a:latin typeface="Times New Roman" pitchFamily="18" charset="0"/>
              <a:cs typeface="Times New Roman" pitchFamily="18" charset="0"/>
            </a:endParaRPr>
          </a:p>
          <a:p>
            <a:r>
              <a:rPr lang="ru-RU" sz="1100" dirty="0" smtClean="0">
                <a:latin typeface="Times New Roman" pitchFamily="18" charset="0"/>
                <a:cs typeface="Times New Roman" pitchFamily="18" charset="0"/>
              </a:rPr>
              <a:t>      Бюджетная политика городского округа  в сфере молодежной политики направлена на:</a:t>
            </a:r>
          </a:p>
          <a:p>
            <a:r>
              <a:rPr lang="ru-RU" sz="1100" dirty="0" smtClean="0">
                <a:latin typeface="Times New Roman" pitchFamily="18" charset="0"/>
                <a:cs typeface="Times New Roman" pitchFamily="18" charset="0"/>
              </a:rPr>
              <a:t>1) совершенствование форм и методов работы по патриотическому воспитанию граждан; </a:t>
            </a:r>
          </a:p>
          <a:p>
            <a:r>
              <a:rPr lang="ru-RU" sz="1100" dirty="0" smtClean="0">
                <a:latin typeface="Times New Roman" pitchFamily="18" charset="0"/>
                <a:cs typeface="Times New Roman" pitchFamily="18" charset="0"/>
              </a:rPr>
              <a:t>2) расширение участия общественных организаций в патриотическом воспитании граждан и работе с молодежью; </a:t>
            </a:r>
          </a:p>
          <a:p>
            <a:r>
              <a:rPr lang="ru-RU" sz="1100" dirty="0" smtClean="0">
                <a:latin typeface="Times New Roman" pitchFamily="18" charset="0"/>
                <a:cs typeface="Times New Roman" pitchFamily="18" charset="0"/>
              </a:rPr>
              <a:t>3)  информационное обеспечение патриотического воспитания граждан; </a:t>
            </a:r>
          </a:p>
          <a:p>
            <a:r>
              <a:rPr lang="ru-RU" sz="1100" dirty="0" smtClean="0">
                <a:latin typeface="Times New Roman" pitchFamily="18" charset="0"/>
                <a:cs typeface="Times New Roman" pitchFamily="18" charset="0"/>
              </a:rPr>
              <a:t>4) создание условий для повышения активности ветеранских организаций в работе с молодежью.</a:t>
            </a:r>
            <a:r>
              <a:rPr lang="ru-RU" sz="1100" b="1" dirty="0" smtClean="0">
                <a:latin typeface="Times New Roman" pitchFamily="18" charset="0"/>
                <a:cs typeface="Times New Roman" pitchFamily="18" charset="0"/>
              </a:rPr>
              <a:t>   </a:t>
            </a:r>
          </a:p>
          <a:p>
            <a:endParaRPr lang="ru-RU" sz="1100" b="1" dirty="0" smtClean="0">
              <a:latin typeface="Times New Roman" pitchFamily="18" charset="0"/>
              <a:cs typeface="Times New Roman" pitchFamily="18" charset="0"/>
            </a:endParaRPr>
          </a:p>
          <a:p>
            <a:pPr algn="ctr"/>
            <a:r>
              <a:rPr lang="ru-RU" sz="1100" b="1" dirty="0" smtClean="0">
                <a:latin typeface="Times New Roman" pitchFamily="18" charset="0"/>
                <a:cs typeface="Times New Roman" pitchFamily="18" charset="0"/>
              </a:rPr>
              <a:t>5.  Дорожное хозяйство</a:t>
            </a:r>
            <a:endParaRPr lang="ru-RU" sz="1100" dirty="0" smtClean="0">
              <a:latin typeface="Times New Roman" pitchFamily="18" charset="0"/>
              <a:cs typeface="Times New Roman" pitchFamily="18" charset="0"/>
            </a:endParaRPr>
          </a:p>
          <a:p>
            <a:r>
              <a:rPr lang="ru-RU" sz="1100" dirty="0" smtClean="0">
                <a:latin typeface="Times New Roman" pitchFamily="18" charset="0"/>
                <a:cs typeface="Times New Roman" pitchFamily="18" charset="0"/>
              </a:rPr>
              <a:t>    В сфере дорожной деятельности бюджетная политика городского округа Верхний Тагил направлена на :</a:t>
            </a:r>
          </a:p>
          <a:p>
            <a:pPr marL="228600" lvl="0" indent="-228600">
              <a:buAutoNum type="arabicParenR"/>
            </a:pPr>
            <a:r>
              <a:rPr lang="ru-RU" sz="1100" dirty="0" smtClean="0">
                <a:latin typeface="Times New Roman" pitchFamily="18" charset="0"/>
                <a:cs typeface="Times New Roman" pitchFamily="18" charset="0"/>
              </a:rPr>
              <a:t>содержание улично-дорожной сети, </a:t>
            </a:r>
          </a:p>
          <a:p>
            <a:pPr marL="228600" lvl="0" indent="-228600">
              <a:buAutoNum type="arabicParenR"/>
            </a:pPr>
            <a:r>
              <a:rPr lang="ru-RU" sz="1100" dirty="0" smtClean="0">
                <a:latin typeface="Times New Roman" pitchFamily="18" charset="0"/>
                <a:cs typeface="Times New Roman" pitchFamily="18" charset="0"/>
              </a:rPr>
              <a:t>ремонт дорог  </a:t>
            </a:r>
            <a:r>
              <a:rPr lang="en-US" sz="1100" dirty="0" smtClean="0">
                <a:latin typeface="Times New Roman" pitchFamily="18" charset="0"/>
                <a:cs typeface="Times New Roman" pitchFamily="18" charset="0"/>
              </a:rPr>
              <a:t>IV </a:t>
            </a:r>
            <a:r>
              <a:rPr lang="ru-RU" sz="1100" dirty="0" smtClean="0">
                <a:latin typeface="Times New Roman" pitchFamily="18" charset="0"/>
                <a:cs typeface="Times New Roman" pitchFamily="18" charset="0"/>
              </a:rPr>
              <a:t> и  </a:t>
            </a:r>
            <a:r>
              <a:rPr lang="en-US" sz="1100" dirty="0" smtClean="0">
                <a:latin typeface="Times New Roman" pitchFamily="18" charset="0"/>
                <a:cs typeface="Times New Roman" pitchFamily="18" charset="0"/>
              </a:rPr>
              <a:t>V</a:t>
            </a:r>
            <a:r>
              <a:rPr lang="ru-RU" sz="1100" dirty="0" smtClean="0">
                <a:latin typeface="Times New Roman" pitchFamily="18" charset="0"/>
                <a:cs typeface="Times New Roman" pitchFamily="18" charset="0"/>
              </a:rPr>
              <a:t>  категории; </a:t>
            </a:r>
          </a:p>
          <a:p>
            <a:pPr marL="228600" lvl="0" indent="-228600">
              <a:buAutoNum type="arabicParenR"/>
            </a:pPr>
            <a:r>
              <a:rPr lang="ru-RU" sz="1100" dirty="0" smtClean="0">
                <a:latin typeface="Times New Roman" pitchFamily="18" charset="0"/>
                <a:cs typeface="Times New Roman" pitchFamily="18" charset="0"/>
              </a:rPr>
              <a:t>обустройство безопасных маршрутов в соответствии с проектом «Дом-школа-дом»; </a:t>
            </a:r>
          </a:p>
          <a:p>
            <a:pPr marL="228600" lvl="0" indent="-228600">
              <a:buAutoNum type="arabicParenR"/>
            </a:pPr>
            <a:r>
              <a:rPr lang="ru-RU" sz="1100" dirty="0" smtClean="0">
                <a:latin typeface="Times New Roman" pitchFamily="18" charset="0"/>
                <a:cs typeface="Times New Roman" pitchFamily="18" charset="0"/>
              </a:rPr>
              <a:t> на установку дорожных знаков и нанесение дорожной разметки.</a:t>
            </a:r>
          </a:p>
          <a:p>
            <a:pPr marL="228600" lvl="0" indent="-228600">
              <a:buAutoNum type="arabicParenR"/>
            </a:pPr>
            <a:endParaRPr lang="ru-RU" sz="1100" dirty="0" smtClean="0">
              <a:latin typeface="Times New Roman" pitchFamily="18" charset="0"/>
              <a:cs typeface="Times New Roman" pitchFamily="18" charset="0"/>
            </a:endParaRPr>
          </a:p>
          <a:p>
            <a:pPr algn="ctr"/>
            <a:r>
              <a:rPr lang="ru-RU" sz="1100" b="1" dirty="0" smtClean="0">
                <a:latin typeface="Times New Roman" pitchFamily="18" charset="0"/>
                <a:cs typeface="Times New Roman" pitchFamily="18" charset="0"/>
              </a:rPr>
              <a:t>6.Жилищно-коммунальное хозяйство</a:t>
            </a:r>
            <a:endParaRPr lang="ru-RU" sz="1100" dirty="0" smtClean="0">
              <a:latin typeface="Times New Roman" pitchFamily="18" charset="0"/>
              <a:cs typeface="Times New Roman" pitchFamily="18" charset="0"/>
            </a:endParaRPr>
          </a:p>
          <a:p>
            <a:r>
              <a:rPr lang="ru-RU" sz="1100" dirty="0" smtClean="0">
                <a:latin typeface="Times New Roman" pitchFamily="18" charset="0"/>
                <a:cs typeface="Times New Roman" pitchFamily="18" charset="0"/>
              </a:rPr>
              <a:t>    В сфере жилищно-коммунального хозяйства бюджетная политика направлена на: </a:t>
            </a:r>
          </a:p>
          <a:p>
            <a:pPr marL="228600" indent="-228600">
              <a:buAutoNum type="arabicParenR"/>
            </a:pPr>
            <a:r>
              <a:rPr lang="ru-RU" sz="1100" dirty="0" smtClean="0">
                <a:latin typeface="Times New Roman" pitchFamily="18" charset="0"/>
                <a:cs typeface="Times New Roman" pitchFamily="18" charset="0"/>
              </a:rPr>
              <a:t>ремонт  сетей тепло- и водоснабжения населения; </a:t>
            </a:r>
          </a:p>
          <a:p>
            <a:pPr marL="228600" indent="-228600">
              <a:buAutoNum type="arabicParenR"/>
            </a:pPr>
            <a:r>
              <a:rPr lang="ru-RU" sz="1100" dirty="0" smtClean="0">
                <a:latin typeface="Times New Roman" pitchFamily="18" charset="0"/>
                <a:cs typeface="Times New Roman" pitchFamily="18" charset="0"/>
              </a:rPr>
              <a:t>повышение энергетической эффективности; </a:t>
            </a:r>
          </a:p>
          <a:p>
            <a:pPr marL="228600" indent="-228600">
              <a:buAutoNum type="arabicParenR"/>
            </a:pPr>
            <a:r>
              <a:rPr lang="ru-RU" sz="1100" dirty="0" smtClean="0">
                <a:latin typeface="Times New Roman" pitchFamily="18" charset="0"/>
                <a:cs typeface="Times New Roman" pitchFamily="18" charset="0"/>
              </a:rPr>
              <a:t>создание условий для повышения уровня комфортности проживания граждан на территории городского округа Верхний Тагил; </a:t>
            </a:r>
          </a:p>
          <a:p>
            <a:pPr marL="228600" indent="-228600">
              <a:buAutoNum type="arabicParenR"/>
            </a:pPr>
            <a:r>
              <a:rPr lang="ru-RU" sz="1100" dirty="0" smtClean="0">
                <a:latin typeface="Times New Roman" pitchFamily="18" charset="0"/>
                <a:cs typeface="Times New Roman" pitchFamily="18" charset="0"/>
              </a:rPr>
              <a:t>закупку специализированной техники;</a:t>
            </a:r>
          </a:p>
          <a:p>
            <a:r>
              <a:rPr lang="ru-RU" sz="1100" dirty="0" smtClean="0">
                <a:latin typeface="Times New Roman" pitchFamily="18" charset="0"/>
                <a:cs typeface="Times New Roman" pitchFamily="18" charset="0"/>
              </a:rPr>
              <a:t>5) создание мест (площадок) накопления твердых коммунальных отходов; </a:t>
            </a:r>
          </a:p>
          <a:p>
            <a:r>
              <a:rPr lang="ru-RU" sz="1100" dirty="0" smtClean="0">
                <a:latin typeface="Times New Roman" pitchFamily="18" charset="0"/>
                <a:cs typeface="Times New Roman" pitchFamily="18" charset="0"/>
              </a:rPr>
              <a:t>6)благоустройство общественных территорий. </a:t>
            </a:r>
          </a:p>
          <a:p>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lang="ru-RU" sz="11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49" name="Rectangle 1"/>
          <p:cNvSpPr>
            <a:spLocks noChangeArrowheads="1"/>
          </p:cNvSpPr>
          <p:nvPr/>
        </p:nvSpPr>
        <p:spPr bwMode="auto">
          <a:xfrm>
            <a:off x="0" y="0"/>
            <a:ext cx="9001156"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rgbClr val="5F497A"/>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5F497A"/>
                </a:solidFill>
                <a:effectLst/>
                <a:latin typeface="Times New Roman" pitchFamily="18" charset="0"/>
                <a:ea typeface="Times New Roman" pitchFamily="18" charset="0"/>
                <a:cs typeface="Times New Roman" pitchFamily="18" charset="0"/>
              </a:rPr>
              <a:t>Прогноз социально-экономического развития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5F497A"/>
                </a:solidFill>
                <a:effectLst/>
                <a:latin typeface="Times New Roman" pitchFamily="18" charset="0"/>
                <a:ea typeface="Times New Roman" pitchFamily="18" charset="0"/>
                <a:cs typeface="Times New Roman" pitchFamily="18" charset="0"/>
              </a:rPr>
              <a:t>городского округа Верхний Тагил</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Таблица 4"/>
          <p:cNvGraphicFramePr>
            <a:graphicFrameLocks noGrp="1"/>
          </p:cNvGraphicFramePr>
          <p:nvPr/>
        </p:nvGraphicFramePr>
        <p:xfrm>
          <a:off x="428596" y="1000108"/>
          <a:ext cx="8286809" cy="5357842"/>
        </p:xfrm>
        <a:graphic>
          <a:graphicData uri="http://schemas.openxmlformats.org/drawingml/2006/table">
            <a:tbl>
              <a:tblPr/>
              <a:tblGrid>
                <a:gridCol w="2430423"/>
                <a:gridCol w="822605"/>
                <a:gridCol w="691736"/>
                <a:gridCol w="691736"/>
                <a:gridCol w="691736"/>
                <a:gridCol w="691736"/>
                <a:gridCol w="687061"/>
                <a:gridCol w="1579776"/>
              </a:tblGrid>
              <a:tr h="162807">
                <a:tc rowSpan="2">
                  <a:txBody>
                    <a:bodyPr/>
                    <a:lstStyle/>
                    <a:p>
                      <a:pPr algn="ctr" fontAlgn="ctr"/>
                      <a:r>
                        <a:rPr lang="ru-RU" sz="900" b="1" i="0" u="none" strike="noStrike" dirty="0">
                          <a:solidFill>
                            <a:schemeClr val="tx1"/>
                          </a:solidFill>
                          <a:latin typeface="Times New Roman" pitchFamily="18" charset="0"/>
                          <a:cs typeface="Times New Roman" pitchFamily="18" charset="0"/>
                        </a:rPr>
                        <a:t>Наименование показателя</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rowSpan="2">
                  <a:txBody>
                    <a:bodyPr/>
                    <a:lstStyle/>
                    <a:p>
                      <a:pPr algn="ctr" fontAlgn="ctr"/>
                      <a:r>
                        <a:rPr lang="ru-RU" sz="900" b="1" i="0" u="none" strike="noStrike" dirty="0">
                          <a:solidFill>
                            <a:schemeClr val="tx1"/>
                          </a:solidFill>
                          <a:latin typeface="Times New Roman" pitchFamily="18" charset="0"/>
                          <a:cs typeface="Times New Roman" pitchFamily="18" charset="0"/>
                        </a:rPr>
                        <a:t>Единица измерения</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1" i="0" u="none" strike="noStrike" dirty="0" smtClean="0">
                          <a:solidFill>
                            <a:schemeClr val="tx1"/>
                          </a:solidFill>
                          <a:latin typeface="Times New Roman" pitchFamily="18" charset="0"/>
                          <a:cs typeface="Times New Roman" pitchFamily="18" charset="0"/>
                        </a:rPr>
                        <a:t>Факт</a:t>
                      </a:r>
                      <a:endParaRPr lang="ru-RU" sz="900" b="1"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1" i="0" u="none" strike="noStrike">
                          <a:solidFill>
                            <a:schemeClr val="tx1"/>
                          </a:solidFill>
                          <a:latin typeface="Times New Roman" pitchFamily="18" charset="0"/>
                          <a:cs typeface="Times New Roman" pitchFamily="18" charset="0"/>
                        </a:rPr>
                        <a:t>Оценка</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gridSpan="3">
                  <a:txBody>
                    <a:bodyPr/>
                    <a:lstStyle/>
                    <a:p>
                      <a:pPr algn="ctr" fontAlgn="ctr"/>
                      <a:r>
                        <a:rPr lang="ru-RU" sz="900" b="1" i="0" u="none" strike="noStrike">
                          <a:solidFill>
                            <a:schemeClr val="tx1"/>
                          </a:solidFill>
                          <a:latin typeface="Times New Roman" pitchFamily="18" charset="0"/>
                          <a:cs typeface="Times New Roman" pitchFamily="18" charset="0"/>
                        </a:rPr>
                        <a:t>Прогноз</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hMerge="1">
                  <a:txBody>
                    <a:bodyPr/>
                    <a:lstStyle/>
                    <a:p>
                      <a:endParaRPr lang="ru-RU"/>
                    </a:p>
                  </a:txBody>
                  <a:tcPr/>
                </a:tc>
                <a:tc hMerge="1">
                  <a:txBody>
                    <a:bodyPr/>
                    <a:lstStyle/>
                    <a:p>
                      <a:endParaRPr lang="ru-RU"/>
                    </a:p>
                  </a:txBody>
                  <a:tcPr/>
                </a:tc>
                <a:tc rowSpan="2">
                  <a:txBody>
                    <a:bodyPr/>
                    <a:lstStyle/>
                    <a:p>
                      <a:pPr algn="ctr" fontAlgn="ctr"/>
                      <a:r>
                        <a:rPr lang="ru-RU" sz="900" b="1" i="0" u="none" strike="noStrike" dirty="0">
                          <a:solidFill>
                            <a:schemeClr val="tx2">
                              <a:lumMod val="75000"/>
                            </a:schemeClr>
                          </a:solidFill>
                          <a:latin typeface="Times New Roman" pitchFamily="18" charset="0"/>
                          <a:cs typeface="Times New Roman" pitchFamily="18" charset="0"/>
                        </a:rPr>
                        <a:t>Пояснения</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2807">
                <a:tc vMerge="1">
                  <a:txBody>
                    <a:bodyPr/>
                    <a:lstStyle/>
                    <a:p>
                      <a:endParaRPr lang="ru-RU"/>
                    </a:p>
                  </a:txBody>
                  <a:tcPr/>
                </a:tc>
                <a:tc vMerge="1">
                  <a:txBody>
                    <a:bodyPr/>
                    <a:lstStyle/>
                    <a:p>
                      <a:endParaRPr lang="ru-RU"/>
                    </a:p>
                  </a:txBody>
                  <a:tcPr/>
                </a:tc>
                <a:tc>
                  <a:txBody>
                    <a:bodyPr/>
                    <a:lstStyle/>
                    <a:p>
                      <a:pPr algn="ctr" fontAlgn="ctr"/>
                      <a:r>
                        <a:rPr lang="ru-RU" sz="900" b="1" i="0" u="none" strike="noStrike" dirty="0" smtClean="0">
                          <a:solidFill>
                            <a:schemeClr val="tx1"/>
                          </a:solidFill>
                          <a:latin typeface="Times New Roman" pitchFamily="18" charset="0"/>
                          <a:cs typeface="Times New Roman" pitchFamily="18" charset="0"/>
                        </a:rPr>
                        <a:t>2021</a:t>
                      </a:r>
                      <a:endParaRPr lang="ru-RU" sz="900" b="1"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1" i="0" u="none" strike="noStrike" dirty="0" smtClean="0">
                          <a:solidFill>
                            <a:schemeClr val="tx1"/>
                          </a:solidFill>
                          <a:latin typeface="Times New Roman" pitchFamily="18" charset="0"/>
                          <a:cs typeface="Times New Roman" pitchFamily="18" charset="0"/>
                        </a:rPr>
                        <a:t>2022</a:t>
                      </a:r>
                      <a:endParaRPr lang="ru-RU" sz="900" b="1"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1" i="0" u="none" strike="noStrike" dirty="0" smtClean="0">
                          <a:solidFill>
                            <a:schemeClr val="tx1"/>
                          </a:solidFill>
                          <a:latin typeface="Times New Roman" pitchFamily="18" charset="0"/>
                          <a:cs typeface="Times New Roman" pitchFamily="18" charset="0"/>
                        </a:rPr>
                        <a:t>2023</a:t>
                      </a:r>
                      <a:endParaRPr lang="ru-RU" sz="900" b="1"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1" i="0" u="none" strike="noStrike" dirty="0" smtClean="0">
                          <a:solidFill>
                            <a:schemeClr val="tx1"/>
                          </a:solidFill>
                          <a:latin typeface="Times New Roman" pitchFamily="18" charset="0"/>
                          <a:cs typeface="Times New Roman" pitchFamily="18" charset="0"/>
                        </a:rPr>
                        <a:t>2024</a:t>
                      </a:r>
                      <a:endParaRPr lang="ru-RU" sz="900" b="1"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1" i="0" u="none" strike="noStrike" dirty="0" smtClean="0">
                          <a:solidFill>
                            <a:schemeClr val="tx1"/>
                          </a:solidFill>
                          <a:latin typeface="Times New Roman" pitchFamily="18" charset="0"/>
                          <a:cs typeface="Times New Roman" pitchFamily="18" charset="0"/>
                        </a:rPr>
                        <a:t>2025</a:t>
                      </a:r>
                      <a:endParaRPr lang="ru-RU" sz="900" b="1"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vMerge="1">
                  <a:txBody>
                    <a:bodyPr/>
                    <a:lstStyle/>
                    <a:p>
                      <a:endParaRPr lang="ru-RU"/>
                    </a:p>
                  </a:txBody>
                  <a:tcPr/>
                </a:tc>
              </a:tr>
              <a:tr h="162807">
                <a:tc>
                  <a:txBody>
                    <a:bodyPr/>
                    <a:lstStyle/>
                    <a:p>
                      <a:pPr algn="l" fontAlgn="ctr"/>
                      <a:r>
                        <a:rPr lang="ru-RU" sz="900" b="0" i="0" u="none" strike="noStrike" dirty="0" smtClean="0">
                          <a:solidFill>
                            <a:schemeClr val="tx1"/>
                          </a:solidFill>
                          <a:latin typeface="Times New Roman" pitchFamily="18" charset="0"/>
                          <a:cs typeface="Times New Roman" pitchFamily="18" charset="0"/>
                        </a:rPr>
                        <a:t>  </a:t>
                      </a:r>
                      <a:r>
                        <a:rPr lang="en-US" sz="900" b="0" i="0" u="none" strike="noStrike" dirty="0" smtClean="0">
                          <a:solidFill>
                            <a:schemeClr val="tx1"/>
                          </a:solidFill>
                          <a:latin typeface="Times New Roman" pitchFamily="18" charset="0"/>
                          <a:cs typeface="Times New Roman" pitchFamily="18" charset="0"/>
                        </a:rPr>
                        <a:t>I</a:t>
                      </a:r>
                      <a:r>
                        <a:rPr lang="en-US" sz="900" b="0" i="0" u="none" strike="noStrike" dirty="0">
                          <a:solidFill>
                            <a:schemeClr val="tx1"/>
                          </a:solidFill>
                          <a:latin typeface="Times New Roman" pitchFamily="18" charset="0"/>
                          <a:cs typeface="Times New Roman" pitchFamily="18" charset="0"/>
                        </a:rPr>
                        <a:t>. </a:t>
                      </a:r>
                      <a:r>
                        <a:rPr lang="ru-RU" sz="900" b="0" i="0" u="none" strike="noStrike" dirty="0">
                          <a:solidFill>
                            <a:schemeClr val="tx1"/>
                          </a:solidFill>
                          <a:latin typeface="Times New Roman" pitchFamily="18" charset="0"/>
                          <a:cs typeface="Times New Roman" pitchFamily="18" charset="0"/>
                        </a:rPr>
                        <a:t>Финансы</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2807">
                <a:tc>
                  <a:txBody>
                    <a:bodyPr/>
                    <a:lstStyle/>
                    <a:p>
                      <a:pPr algn="l" fontAlgn="ctr"/>
                      <a:r>
                        <a:rPr lang="ru-RU" sz="900" b="0" i="0" u="none" strike="noStrike" dirty="0">
                          <a:solidFill>
                            <a:schemeClr val="tx1"/>
                          </a:solidFill>
                          <a:latin typeface="Times New Roman" pitchFamily="18" charset="0"/>
                          <a:cs typeface="Times New Roman" pitchFamily="18" charset="0"/>
                        </a:rPr>
                        <a:t>1. Доходы, всего (стр. 1.12 + стр. 1.13)</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824,20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665,50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564,90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587,20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587,20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2807">
                <a:tc>
                  <a:txBody>
                    <a:bodyPr/>
                    <a:lstStyle/>
                    <a:p>
                      <a:pPr algn="l" fontAlgn="ctr"/>
                      <a:r>
                        <a:rPr lang="ru-RU" sz="900" b="0" i="0" u="none" strike="noStrike" dirty="0">
                          <a:solidFill>
                            <a:schemeClr val="tx1"/>
                          </a:solidFill>
                          <a:latin typeface="Times New Roman" pitchFamily="18" charset="0"/>
                          <a:cs typeface="Times New Roman" pitchFamily="18" charset="0"/>
                        </a:rPr>
                        <a:t>1.1.Прибыль прибыльных организаций</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endParaRPr lang="ru-RU" sz="900" b="0" i="0" u="none" strike="noStrike" dirty="0">
                        <a:solidFill>
                          <a:srgbClr val="000000"/>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06509">
                <a:tc>
                  <a:txBody>
                    <a:bodyPr/>
                    <a:lstStyle/>
                    <a:p>
                      <a:pPr algn="l" fontAlgn="ctr"/>
                      <a:r>
                        <a:rPr lang="ru-RU" sz="900" b="0" i="0" u="none" strike="noStrike" dirty="0">
                          <a:solidFill>
                            <a:schemeClr val="tx1"/>
                          </a:solidFill>
                          <a:latin typeface="Times New Roman" pitchFamily="18" charset="0"/>
                          <a:cs typeface="Times New Roman" pitchFamily="18" charset="0"/>
                        </a:rPr>
                        <a:t>1.1.1. сальдо прибылей и убытков (</a:t>
                      </a:r>
                      <a:r>
                        <a:rPr lang="ru-RU" sz="900" b="0" i="0" u="none" strike="noStrike" dirty="0" err="1">
                          <a:solidFill>
                            <a:schemeClr val="tx1"/>
                          </a:solidFill>
                          <a:latin typeface="Times New Roman" pitchFamily="18" charset="0"/>
                          <a:cs typeface="Times New Roman" pitchFamily="18" charset="0"/>
                        </a:rPr>
                        <a:t>справочно</a:t>
                      </a:r>
                      <a:r>
                        <a:rPr lang="ru-RU" sz="900" b="0" i="0" u="none" strike="noStrike" dirty="0">
                          <a:solidFill>
                            <a:schemeClr val="tx1"/>
                          </a:solidFill>
                          <a:latin typeface="Times New Roman" pitchFamily="18" charset="0"/>
                          <a:cs typeface="Times New Roman" pitchFamily="18" charset="0"/>
                        </a:rPr>
                        <a:t>)</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endParaRPr lang="ru-RU" sz="900" b="0" i="0" u="none" strike="noStrike" dirty="0">
                        <a:solidFill>
                          <a:srgbClr val="000000"/>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56081">
                <a:tc>
                  <a:txBody>
                    <a:bodyPr/>
                    <a:lstStyle/>
                    <a:p>
                      <a:pPr algn="l" fontAlgn="ctr"/>
                      <a:r>
                        <a:rPr lang="ru-RU" sz="900" b="0" i="0" u="none" strike="noStrike">
                          <a:solidFill>
                            <a:schemeClr val="tx1"/>
                          </a:solidFill>
                          <a:latin typeface="Times New Roman" pitchFamily="18" charset="0"/>
                          <a:cs typeface="Times New Roman" pitchFamily="18" charset="0"/>
                        </a:rPr>
                        <a:t>1.2. Амортизационные отчисления</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278,60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620,50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463,20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422,40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341,00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2807">
                <a:tc>
                  <a:txBody>
                    <a:bodyPr/>
                    <a:lstStyle/>
                    <a:p>
                      <a:pPr algn="l" fontAlgn="ctr"/>
                      <a:r>
                        <a:rPr lang="ru-RU" sz="900" b="0" i="0" u="none" strike="noStrike" dirty="0">
                          <a:solidFill>
                            <a:schemeClr val="tx1"/>
                          </a:solidFill>
                          <a:latin typeface="Times New Roman" pitchFamily="18" charset="0"/>
                          <a:cs typeface="Times New Roman" pitchFamily="18" charset="0"/>
                        </a:rPr>
                        <a:t>1.3. Налог на доходы физических лиц</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161,70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152,10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155,20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180,50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180,50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2807">
                <a:tc>
                  <a:txBody>
                    <a:bodyPr/>
                    <a:lstStyle/>
                    <a:p>
                      <a:pPr algn="l" fontAlgn="ctr"/>
                      <a:r>
                        <a:rPr lang="ru-RU" sz="900" b="0" i="0" u="none" strike="noStrike">
                          <a:solidFill>
                            <a:schemeClr val="tx1"/>
                          </a:solidFill>
                          <a:latin typeface="Times New Roman" pitchFamily="18" charset="0"/>
                          <a:cs typeface="Times New Roman" pitchFamily="18" charset="0"/>
                        </a:rPr>
                        <a:t>1.4. Единый налог на вмененный доход</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0,70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06509">
                <a:tc>
                  <a:txBody>
                    <a:bodyPr/>
                    <a:lstStyle/>
                    <a:p>
                      <a:pPr algn="l" fontAlgn="ctr"/>
                      <a:r>
                        <a:rPr lang="ru-RU" sz="900" b="0" i="0" u="none" strike="noStrike" dirty="0">
                          <a:solidFill>
                            <a:schemeClr val="tx1"/>
                          </a:solidFill>
                          <a:latin typeface="Times New Roman" pitchFamily="18" charset="0"/>
                          <a:cs typeface="Times New Roman" pitchFamily="18" charset="0"/>
                        </a:rPr>
                        <a:t>1.4.1 налоговая база (сумма исчисленного вмененного дохода)</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10,0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06509">
                <a:tc>
                  <a:txBody>
                    <a:bodyPr/>
                    <a:lstStyle/>
                    <a:p>
                      <a:pPr algn="l" fontAlgn="ctr"/>
                      <a:r>
                        <a:rPr lang="ru-RU" sz="900" b="0" i="0" u="none" strike="noStrike" dirty="0">
                          <a:solidFill>
                            <a:schemeClr val="tx1"/>
                          </a:solidFill>
                          <a:latin typeface="Times New Roman" pitchFamily="18" charset="0"/>
                          <a:cs typeface="Times New Roman" pitchFamily="18" charset="0"/>
                        </a:rPr>
                        <a:t>1.5. Налог с патентной системы налогообложения</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1,70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2,20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2,30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2,50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2,50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2807">
                <a:tc>
                  <a:txBody>
                    <a:bodyPr/>
                    <a:lstStyle/>
                    <a:p>
                      <a:pPr algn="l" fontAlgn="ctr"/>
                      <a:r>
                        <a:rPr lang="ru-RU" sz="900" b="0" i="0" u="none" strike="noStrike">
                          <a:solidFill>
                            <a:schemeClr val="tx1"/>
                          </a:solidFill>
                          <a:latin typeface="Times New Roman" pitchFamily="18" charset="0"/>
                          <a:cs typeface="Times New Roman" pitchFamily="18" charset="0"/>
                        </a:rPr>
                        <a:t>1.6. Земельный налог</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3,80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3,90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3,90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3,90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3,90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2807">
                <a:tc>
                  <a:txBody>
                    <a:bodyPr/>
                    <a:lstStyle/>
                    <a:p>
                      <a:pPr algn="l" fontAlgn="ctr"/>
                      <a:r>
                        <a:rPr lang="ru-RU" sz="900" b="0" i="0" u="none" strike="noStrike">
                          <a:solidFill>
                            <a:schemeClr val="tx1"/>
                          </a:solidFill>
                          <a:latin typeface="Times New Roman" pitchFamily="18" charset="0"/>
                          <a:cs typeface="Times New Roman" pitchFamily="18" charset="0"/>
                        </a:rPr>
                        <a:t>1.7. Единый сельскохозяйственный налог</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2807">
                <a:tc>
                  <a:txBody>
                    <a:bodyPr/>
                    <a:lstStyle/>
                    <a:p>
                      <a:pPr algn="l" fontAlgn="ctr"/>
                      <a:r>
                        <a:rPr lang="ru-RU" sz="900" b="0" i="0" u="none" strike="noStrike">
                          <a:solidFill>
                            <a:schemeClr val="tx1"/>
                          </a:solidFill>
                          <a:latin typeface="Times New Roman" pitchFamily="18" charset="0"/>
                          <a:cs typeface="Times New Roman" pitchFamily="18" charset="0"/>
                        </a:rPr>
                        <a:t>1.7.1. налоговая база</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2807">
                <a:tc>
                  <a:txBody>
                    <a:bodyPr/>
                    <a:lstStyle/>
                    <a:p>
                      <a:pPr algn="l" fontAlgn="ctr"/>
                      <a:r>
                        <a:rPr lang="ru-RU" sz="900" b="0" i="0" u="none" strike="noStrike">
                          <a:solidFill>
                            <a:schemeClr val="tx1"/>
                          </a:solidFill>
                          <a:latin typeface="Times New Roman" pitchFamily="18" charset="0"/>
                          <a:cs typeface="Times New Roman" pitchFamily="18" charset="0"/>
                        </a:rPr>
                        <a:t>1.8. Налог на имущество физических лиц</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1,90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2,50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2,50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2,60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2,60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2807">
                <a:tc>
                  <a:txBody>
                    <a:bodyPr/>
                    <a:lstStyle/>
                    <a:p>
                      <a:pPr algn="l" fontAlgn="ctr"/>
                      <a:r>
                        <a:rPr lang="ru-RU" sz="900" b="0" i="0" u="none" strike="noStrike">
                          <a:solidFill>
                            <a:schemeClr val="tx1"/>
                          </a:solidFill>
                          <a:latin typeface="Times New Roman" pitchFamily="18" charset="0"/>
                          <a:cs typeface="Times New Roman" pitchFamily="18" charset="0"/>
                        </a:rPr>
                        <a:t>1.9. Прочие налоги и сборы</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27,30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28,50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30,80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32,90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32,90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2807">
                <a:tc>
                  <a:txBody>
                    <a:bodyPr/>
                    <a:lstStyle/>
                    <a:p>
                      <a:pPr algn="l" fontAlgn="ctr"/>
                      <a:r>
                        <a:rPr lang="ru-RU" sz="900" b="0" i="0" u="none" strike="noStrike">
                          <a:solidFill>
                            <a:schemeClr val="tx1"/>
                          </a:solidFill>
                          <a:latin typeface="Times New Roman" pitchFamily="18" charset="0"/>
                          <a:cs typeface="Times New Roman" pitchFamily="18" charset="0"/>
                        </a:rPr>
                        <a:t>1.10. Неналоговые доходы</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22,10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22,40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20,30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21,10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21,10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2807">
                <a:tc>
                  <a:txBody>
                    <a:bodyPr/>
                    <a:lstStyle/>
                    <a:p>
                      <a:pPr algn="l" fontAlgn="ctr"/>
                      <a:r>
                        <a:rPr lang="ru-RU" sz="900" b="0" i="0" u="none" strike="noStrike">
                          <a:solidFill>
                            <a:schemeClr val="tx1"/>
                          </a:solidFill>
                          <a:latin typeface="Times New Roman" pitchFamily="18" charset="0"/>
                          <a:cs typeface="Times New Roman" pitchFamily="18" charset="0"/>
                        </a:rPr>
                        <a:t>1.11. Прочие доходы</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9,50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13,50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06509">
                <a:tc>
                  <a:txBody>
                    <a:bodyPr/>
                    <a:lstStyle/>
                    <a:p>
                      <a:pPr algn="l" fontAlgn="ctr"/>
                      <a:r>
                        <a:rPr lang="ru-RU" sz="900" b="0" i="0" u="none" strike="noStrike">
                          <a:solidFill>
                            <a:schemeClr val="tx1"/>
                          </a:solidFill>
                          <a:latin typeface="Times New Roman" pitchFamily="18" charset="0"/>
                          <a:cs typeface="Times New Roman" pitchFamily="18" charset="0"/>
                        </a:rPr>
                        <a:t>1.12. Итого доходов (сумма строк 1.3, 1.4, 1.5, 1.6, 1.7, 1.8, 1.9, 1.10, 1.11)</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228,70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225,10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215,00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243,50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243,50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06509">
                <a:tc>
                  <a:txBody>
                    <a:bodyPr/>
                    <a:lstStyle/>
                    <a:p>
                      <a:pPr algn="l" fontAlgn="ctr"/>
                      <a:r>
                        <a:rPr lang="ru-RU" sz="900" b="0" i="0" u="none" strike="noStrike">
                          <a:solidFill>
                            <a:schemeClr val="tx1"/>
                          </a:solidFill>
                          <a:latin typeface="Times New Roman" pitchFamily="18" charset="0"/>
                          <a:cs typeface="Times New Roman" pitchFamily="18" charset="0"/>
                        </a:rPr>
                        <a:t>1.13. Средства, получаемые от вышестоящих уровней власти</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595,50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440,40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349,90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343,70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343,70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06509">
                <a:tc>
                  <a:txBody>
                    <a:bodyPr/>
                    <a:lstStyle/>
                    <a:p>
                      <a:pPr algn="l" fontAlgn="ctr"/>
                      <a:r>
                        <a:rPr lang="ru-RU" sz="900" b="0" i="0" u="none" strike="noStrike">
                          <a:solidFill>
                            <a:schemeClr val="tx1"/>
                          </a:solidFill>
                          <a:latin typeface="Times New Roman" pitchFamily="18" charset="0"/>
                          <a:cs typeface="Times New Roman" pitchFamily="18" charset="0"/>
                        </a:rPr>
                        <a:t>2. Финансирование муниципальных программ (справочно)</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732,20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781,20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553,50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569,10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569,10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757795">
                <a:tc>
                  <a:txBody>
                    <a:bodyPr/>
                    <a:lstStyle/>
                    <a:p>
                      <a:pPr algn="l" fontAlgn="ctr"/>
                      <a:r>
                        <a:rPr lang="ru-RU" sz="900" b="0" i="0" u="none" strike="noStrike">
                          <a:solidFill>
                            <a:schemeClr val="tx1"/>
                          </a:solidFill>
                          <a:latin typeface="Times New Roman" pitchFamily="18" charset="0"/>
                          <a:cs typeface="Times New Roman" pitchFamily="18" charset="0"/>
                        </a:rPr>
                        <a:t>3. Недополученные доходы муниципальных образований от предоставления налоговых преференций, предусмотренных решениями органов местного самоуправления (справочно):</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4,10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4,00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4,00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4,00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4,00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2807">
                <a:tc>
                  <a:txBody>
                    <a:bodyPr/>
                    <a:lstStyle/>
                    <a:p>
                      <a:pPr algn="l" fontAlgn="ctr"/>
                      <a:r>
                        <a:rPr lang="ru-RU" sz="900" b="0" i="0" u="none" strike="noStrike">
                          <a:solidFill>
                            <a:schemeClr val="tx1"/>
                          </a:solidFill>
                          <a:latin typeface="Times New Roman" pitchFamily="18" charset="0"/>
                          <a:cs typeface="Times New Roman" pitchFamily="18" charset="0"/>
                        </a:rPr>
                        <a:t>3.1. Земельный налог</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4,10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4,00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4,00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4,00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4,00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2807">
                <a:tc>
                  <a:txBody>
                    <a:bodyPr/>
                    <a:lstStyle/>
                    <a:p>
                      <a:pPr algn="l" fontAlgn="ctr"/>
                      <a:r>
                        <a:rPr lang="ru-RU" sz="900" b="0" i="0" u="none" strike="noStrike" dirty="0">
                          <a:solidFill>
                            <a:schemeClr val="tx1"/>
                          </a:solidFill>
                          <a:latin typeface="Times New Roman" pitchFamily="18" charset="0"/>
                          <a:cs typeface="Times New Roman" pitchFamily="18" charset="0"/>
                        </a:rPr>
                        <a:t>3.2. Налог на имущество физических лиц</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428594" y="357165"/>
          <a:ext cx="8072497" cy="6033622"/>
        </p:xfrm>
        <a:graphic>
          <a:graphicData uri="http://schemas.openxmlformats.org/drawingml/2006/table">
            <a:tbl>
              <a:tblPr/>
              <a:tblGrid>
                <a:gridCol w="2500332"/>
                <a:gridCol w="666779"/>
                <a:gridCol w="673467"/>
                <a:gridCol w="673467"/>
                <a:gridCol w="673467"/>
                <a:gridCol w="673467"/>
                <a:gridCol w="673467"/>
                <a:gridCol w="1538051"/>
              </a:tblGrid>
              <a:tr h="142877">
                <a:tc>
                  <a:txBody>
                    <a:bodyPr/>
                    <a:lstStyle/>
                    <a:p>
                      <a:pPr algn="l" fontAlgn="ctr"/>
                      <a:r>
                        <a:rPr lang="ru-RU" sz="900" b="0" i="0" u="none" strike="noStrike" dirty="0" smtClean="0">
                          <a:solidFill>
                            <a:schemeClr val="tx1"/>
                          </a:solidFill>
                          <a:latin typeface="Times New Roman" pitchFamily="18" charset="0"/>
                          <a:cs typeface="Times New Roman" pitchFamily="18" charset="0"/>
                        </a:rPr>
                        <a:t>  </a:t>
                      </a:r>
                      <a:r>
                        <a:rPr lang="en-US" sz="900" b="0" i="0" u="none" strike="noStrike" dirty="0" smtClean="0">
                          <a:solidFill>
                            <a:schemeClr val="tx1"/>
                          </a:solidFill>
                          <a:latin typeface="Times New Roman" pitchFamily="18" charset="0"/>
                          <a:cs typeface="Times New Roman" pitchFamily="18" charset="0"/>
                        </a:rPr>
                        <a:t>II</a:t>
                      </a:r>
                      <a:r>
                        <a:rPr lang="en-US" sz="900" b="0" i="0" u="none" strike="noStrike" dirty="0">
                          <a:solidFill>
                            <a:schemeClr val="tx1"/>
                          </a:solidFill>
                          <a:latin typeface="Times New Roman" pitchFamily="18" charset="0"/>
                          <a:cs typeface="Times New Roman" pitchFamily="18" charset="0"/>
                        </a:rPr>
                        <a:t>. </a:t>
                      </a:r>
                      <a:r>
                        <a:rPr lang="ru-RU" sz="900" b="0" i="0" u="none" strike="noStrike" dirty="0">
                          <a:solidFill>
                            <a:schemeClr val="tx1"/>
                          </a:solidFill>
                          <a:latin typeface="Times New Roman" pitchFamily="18" charset="0"/>
                          <a:cs typeface="Times New Roman" pitchFamily="18" charset="0"/>
                        </a:rPr>
                        <a:t>Производственная деятельность</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71860">
                <a:tc>
                  <a:txBody>
                    <a:bodyPr/>
                    <a:lstStyle/>
                    <a:p>
                      <a:pPr algn="l" fontAlgn="ctr"/>
                      <a:r>
                        <a:rPr lang="ru-RU" sz="900" b="0" i="0" u="none" strike="noStrike" dirty="0">
                          <a:solidFill>
                            <a:schemeClr val="tx1"/>
                          </a:solidFill>
                          <a:latin typeface="Times New Roman" pitchFamily="18" charset="0"/>
                          <a:cs typeface="Times New Roman" pitchFamily="18" charset="0"/>
                        </a:rPr>
                        <a:t>1. Оборот организаций (по полному кругу) по видам экономической деятельности*, всего</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14 999,80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15 599,80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15 599,80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15 599,80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15 599,80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dirty="0">
                          <a:solidFill>
                            <a:schemeClr val="tx1"/>
                          </a:solidFill>
                          <a:latin typeface="Times New Roman" pitchFamily="18" charset="0"/>
                          <a:cs typeface="Times New Roman" pitchFamily="18" charset="0"/>
                        </a:rPr>
                        <a:t>в том числе:</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71860">
                <a:tc>
                  <a:txBody>
                    <a:bodyPr/>
                    <a:lstStyle/>
                    <a:p>
                      <a:pPr algn="l" fontAlgn="ctr"/>
                      <a:r>
                        <a:rPr lang="ru-RU" sz="900" b="0" i="0" u="none" strike="noStrike" dirty="0">
                          <a:solidFill>
                            <a:schemeClr val="tx1"/>
                          </a:solidFill>
                          <a:latin typeface="Times New Roman" pitchFamily="18" charset="0"/>
                          <a:cs typeface="Times New Roman" pitchFamily="18" charset="0"/>
                        </a:rPr>
                        <a:t>1.1. Сельское хозяйство, охота и лесное хозяйство</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1 602,00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1 666,00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1 666,00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1 666,00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1 666,00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dirty="0">
                          <a:solidFill>
                            <a:schemeClr val="tx1"/>
                          </a:solidFill>
                          <a:latin typeface="Times New Roman" pitchFamily="18" charset="0"/>
                          <a:cs typeface="Times New Roman" pitchFamily="18" charset="0"/>
                        </a:rPr>
                        <a:t>1.2. Добыча полезных ископаемых</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chemeClr val="tx1"/>
                          </a:solidFill>
                          <a:latin typeface="Times New Roman" pitchFamily="18" charset="0"/>
                          <a:cs typeface="Times New Roman" pitchFamily="18" charset="0"/>
                        </a:rPr>
                        <a:t>1.3. Обрабатывающие производства</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71860">
                <a:tc>
                  <a:txBody>
                    <a:bodyPr/>
                    <a:lstStyle/>
                    <a:p>
                      <a:pPr algn="l" fontAlgn="ctr"/>
                      <a:r>
                        <a:rPr lang="ru-RU" sz="900" b="0" i="0" u="none" strike="noStrike" dirty="0">
                          <a:solidFill>
                            <a:schemeClr val="tx1"/>
                          </a:solidFill>
                          <a:latin typeface="Times New Roman" pitchFamily="18" charset="0"/>
                          <a:cs typeface="Times New Roman" pitchFamily="18" charset="0"/>
                        </a:rPr>
                        <a:t>1.4. Обеспечение электрической энергией, газом и паром</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10 710,30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11 138,70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11 138,70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11 138,70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11 138,70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en-US" sz="900" b="0" i="0" u="none" strike="noStrike">
                          <a:solidFill>
                            <a:schemeClr val="tx1"/>
                          </a:solidFill>
                          <a:latin typeface="Times New Roman" pitchFamily="18" charset="0"/>
                          <a:cs typeface="Times New Roman" pitchFamily="18" charset="0"/>
                        </a:rPr>
                        <a:t>1.5. C</a:t>
                      </a:r>
                      <a:r>
                        <a:rPr lang="ru-RU" sz="900" b="0" i="0" u="none" strike="noStrike">
                          <a:solidFill>
                            <a:schemeClr val="tx1"/>
                          </a:solidFill>
                          <a:latin typeface="Times New Roman" pitchFamily="18" charset="0"/>
                          <a:cs typeface="Times New Roman" pitchFamily="18" charset="0"/>
                        </a:rPr>
                        <a:t>троительство</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4,0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4,2</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4,2</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4,2</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4,2</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chemeClr val="tx1"/>
                          </a:solidFill>
                          <a:latin typeface="Times New Roman" pitchFamily="18" charset="0"/>
                          <a:cs typeface="Times New Roman" pitchFamily="18" charset="0"/>
                        </a:rPr>
                        <a:t>1.6. Оптовая и розничная торговля</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687,40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714,90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714,90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714,90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714,90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01891">
                <a:tc>
                  <a:txBody>
                    <a:bodyPr/>
                    <a:lstStyle/>
                    <a:p>
                      <a:pPr algn="l" fontAlgn="ctr"/>
                      <a:r>
                        <a:rPr lang="ru-RU" sz="900" b="0" i="0" u="none" strike="noStrike">
                          <a:solidFill>
                            <a:schemeClr val="tx1"/>
                          </a:solidFill>
                          <a:latin typeface="Times New Roman" pitchFamily="18" charset="0"/>
                          <a:cs typeface="Times New Roman" pitchFamily="18" charset="0"/>
                        </a:rPr>
                        <a:t>1.7. Транспортировка и хранение</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dirty="0">
                          <a:solidFill>
                            <a:schemeClr val="tx1"/>
                          </a:solidFill>
                          <a:latin typeface="Times New Roman" pitchFamily="18" charset="0"/>
                          <a:cs typeface="Times New Roman" pitchFamily="18" charset="0"/>
                        </a:rPr>
                        <a:t>1.8. Деятельность в области информации и связи</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dirty="0" smtClean="0">
                          <a:solidFill>
                            <a:schemeClr val="tx1"/>
                          </a:solidFill>
                          <a:latin typeface="Times New Roman" pitchFamily="18" charset="0"/>
                          <a:cs typeface="Times New Roman" pitchFamily="18" charset="0"/>
                        </a:rPr>
                        <a:t>  </a:t>
                      </a:r>
                      <a:r>
                        <a:rPr lang="en-US" sz="900" b="0" i="0" u="none" strike="noStrike" dirty="0" smtClean="0">
                          <a:solidFill>
                            <a:schemeClr val="tx1"/>
                          </a:solidFill>
                          <a:latin typeface="Times New Roman" pitchFamily="18" charset="0"/>
                          <a:cs typeface="Times New Roman" pitchFamily="18" charset="0"/>
                        </a:rPr>
                        <a:t>III</a:t>
                      </a:r>
                      <a:r>
                        <a:rPr lang="en-US" sz="900" b="0" i="0" u="none" strike="noStrike" dirty="0">
                          <a:solidFill>
                            <a:schemeClr val="tx1"/>
                          </a:solidFill>
                          <a:latin typeface="Times New Roman" pitchFamily="18" charset="0"/>
                          <a:cs typeface="Times New Roman" pitchFamily="18" charset="0"/>
                        </a:rPr>
                        <a:t>. </a:t>
                      </a:r>
                      <a:r>
                        <a:rPr lang="ru-RU" sz="900" b="0" i="0" u="none" strike="noStrike" dirty="0">
                          <a:solidFill>
                            <a:schemeClr val="tx1"/>
                          </a:solidFill>
                          <a:latin typeface="Times New Roman" pitchFamily="18" charset="0"/>
                          <a:cs typeface="Times New Roman" pitchFamily="18" charset="0"/>
                        </a:rPr>
                        <a:t>Инвестиционная деятельность</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71860">
                <a:tc>
                  <a:txBody>
                    <a:bodyPr/>
                    <a:lstStyle/>
                    <a:p>
                      <a:pPr algn="l" fontAlgn="ctr"/>
                      <a:r>
                        <a:rPr lang="ru-RU" sz="900" b="0" i="0" u="none" strike="noStrike">
                          <a:solidFill>
                            <a:schemeClr val="tx1"/>
                          </a:solidFill>
                          <a:latin typeface="Times New Roman" pitchFamily="18" charset="0"/>
                          <a:cs typeface="Times New Roman" pitchFamily="18" charset="0"/>
                        </a:rPr>
                        <a:t>1. Объем инвестиций в основной капитал за счет всех источников финансирования, всего</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440,20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457,80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457,80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457,80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457,80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chemeClr val="tx1"/>
                          </a:solidFill>
                          <a:latin typeface="Times New Roman" pitchFamily="18" charset="0"/>
                          <a:cs typeface="Times New Roman" pitchFamily="18" charset="0"/>
                        </a:rPr>
                        <a:t>из них по отраслям экономики:</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71860">
                <a:tc>
                  <a:txBody>
                    <a:bodyPr/>
                    <a:lstStyle/>
                    <a:p>
                      <a:pPr algn="l" fontAlgn="ctr"/>
                      <a:r>
                        <a:rPr lang="ru-RU" sz="900" b="0" i="0" u="none" strike="noStrike">
                          <a:solidFill>
                            <a:schemeClr val="tx1"/>
                          </a:solidFill>
                          <a:latin typeface="Times New Roman" pitchFamily="18" charset="0"/>
                          <a:cs typeface="Times New Roman" pitchFamily="18" charset="0"/>
                        </a:rPr>
                        <a:t>1.1. Сельское хозяйство, охота и лесное хозяйство</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2,70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2,80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2,80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2,80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2,80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chemeClr val="tx1"/>
                          </a:solidFill>
                          <a:latin typeface="Times New Roman" pitchFamily="18" charset="0"/>
                          <a:cs typeface="Times New Roman" pitchFamily="18" charset="0"/>
                        </a:rPr>
                        <a:t>1.2. Добыча полезных ископаемых</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chemeClr val="tx1"/>
                          </a:solidFill>
                          <a:latin typeface="Times New Roman" pitchFamily="18" charset="0"/>
                          <a:cs typeface="Times New Roman" pitchFamily="18" charset="0"/>
                        </a:rPr>
                        <a:t>1.3. Обрабатывающие производства</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71860">
                <a:tc>
                  <a:txBody>
                    <a:bodyPr/>
                    <a:lstStyle/>
                    <a:p>
                      <a:pPr algn="l" fontAlgn="ctr"/>
                      <a:r>
                        <a:rPr lang="ru-RU" sz="900" b="0" i="0" u="none" strike="noStrike">
                          <a:solidFill>
                            <a:schemeClr val="tx1"/>
                          </a:solidFill>
                          <a:latin typeface="Times New Roman" pitchFamily="18" charset="0"/>
                          <a:cs typeface="Times New Roman" pitchFamily="18" charset="0"/>
                        </a:rPr>
                        <a:t>1.4. Обеспечение электрической энергией, газом и паром</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278,60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620,50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463,20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422,40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341,00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chemeClr val="tx1"/>
                          </a:solidFill>
                          <a:latin typeface="Times New Roman" pitchFamily="18" charset="0"/>
                          <a:cs typeface="Times New Roman" pitchFamily="18" charset="0"/>
                        </a:rPr>
                        <a:t>1.5. Строительство</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8,30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8,60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8,60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9,00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9,00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71860">
                <a:tc>
                  <a:txBody>
                    <a:bodyPr/>
                    <a:lstStyle/>
                    <a:p>
                      <a:pPr algn="l" fontAlgn="ctr"/>
                      <a:r>
                        <a:rPr lang="ru-RU" sz="900" b="0" i="0" u="none" strike="noStrike">
                          <a:solidFill>
                            <a:schemeClr val="tx1"/>
                          </a:solidFill>
                          <a:latin typeface="Times New Roman" pitchFamily="18" charset="0"/>
                          <a:cs typeface="Times New Roman" pitchFamily="18" charset="0"/>
                        </a:rPr>
                        <a:t>1.6. Оптовая и розничная торговля, сфера услуг и развлечений</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0,30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0,30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0,30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0,30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0,30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chemeClr val="tx1"/>
                          </a:solidFill>
                          <a:latin typeface="Times New Roman" pitchFamily="18" charset="0"/>
                          <a:cs typeface="Times New Roman" pitchFamily="18" charset="0"/>
                        </a:rPr>
                        <a:t>1.7 Транспортировка и хранение</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5,00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5,00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5,00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5,00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5,00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chemeClr val="tx1"/>
                          </a:solidFill>
                          <a:latin typeface="Times New Roman" pitchFamily="18" charset="0"/>
                          <a:cs typeface="Times New Roman" pitchFamily="18" charset="0"/>
                        </a:rPr>
                        <a:t>1.8. Деятельность в области информации и связи</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0,20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0,20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0,20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0,20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0,20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dirty="0" smtClean="0">
                          <a:solidFill>
                            <a:schemeClr val="tx1"/>
                          </a:solidFill>
                          <a:latin typeface="Times New Roman" pitchFamily="18" charset="0"/>
                          <a:cs typeface="Times New Roman" pitchFamily="18" charset="0"/>
                        </a:rPr>
                        <a:t>  </a:t>
                      </a:r>
                      <a:r>
                        <a:rPr lang="en-US" sz="900" b="0" i="0" u="none" strike="noStrike" dirty="0" smtClean="0">
                          <a:solidFill>
                            <a:schemeClr val="tx1"/>
                          </a:solidFill>
                          <a:latin typeface="Times New Roman" pitchFamily="18" charset="0"/>
                          <a:cs typeface="Times New Roman" pitchFamily="18" charset="0"/>
                        </a:rPr>
                        <a:t>IV</a:t>
                      </a:r>
                      <a:r>
                        <a:rPr lang="en-US" sz="900" b="0" i="0" u="none" strike="noStrike" dirty="0">
                          <a:solidFill>
                            <a:schemeClr val="tx1"/>
                          </a:solidFill>
                          <a:latin typeface="Times New Roman" pitchFamily="18" charset="0"/>
                          <a:cs typeface="Times New Roman" pitchFamily="18" charset="0"/>
                        </a:rPr>
                        <a:t>. </a:t>
                      </a:r>
                      <a:r>
                        <a:rPr lang="ru-RU" sz="900" b="0" i="0" u="none" strike="noStrike" dirty="0">
                          <a:solidFill>
                            <a:schemeClr val="tx1"/>
                          </a:solidFill>
                          <a:latin typeface="Times New Roman" pitchFamily="18" charset="0"/>
                          <a:cs typeface="Times New Roman" pitchFamily="18" charset="0"/>
                        </a:rPr>
                        <a:t>Денежные доходы населения</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71860">
                <a:tc>
                  <a:txBody>
                    <a:bodyPr/>
                    <a:lstStyle/>
                    <a:p>
                      <a:pPr algn="l" fontAlgn="ctr"/>
                      <a:r>
                        <a:rPr lang="ru-RU" sz="900" b="0" i="0" u="none" strike="noStrike">
                          <a:solidFill>
                            <a:schemeClr val="tx1"/>
                          </a:solidFill>
                          <a:latin typeface="Times New Roman" pitchFamily="18" charset="0"/>
                          <a:cs typeface="Times New Roman" pitchFamily="18" charset="0"/>
                        </a:rPr>
                        <a:t>1. Доходы населения муниципального образования, всего</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2 821,00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2 933,80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3</a:t>
                      </a:r>
                      <a:r>
                        <a:rPr lang="ru-RU" sz="900" b="0" i="0" u="none" strike="noStrike" baseline="0" dirty="0" smtClean="0">
                          <a:solidFill>
                            <a:schemeClr val="tx1"/>
                          </a:solidFill>
                          <a:latin typeface="Times New Roman" pitchFamily="18" charset="0"/>
                          <a:cs typeface="Times New Roman" pitchFamily="18" charset="0"/>
                        </a:rPr>
                        <a:t> 051,20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3 173,20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3 300,20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chemeClr val="tx1"/>
                          </a:solidFill>
                          <a:latin typeface="Times New Roman" pitchFamily="18" charset="0"/>
                          <a:cs typeface="Times New Roman" pitchFamily="18" charset="0"/>
                        </a:rPr>
                        <a:t>из них:</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71860">
                <a:tc>
                  <a:txBody>
                    <a:bodyPr/>
                    <a:lstStyle/>
                    <a:p>
                      <a:pPr algn="l" fontAlgn="ctr"/>
                      <a:r>
                        <a:rPr lang="ru-RU" sz="900" b="0" i="0" u="none" strike="noStrike">
                          <a:solidFill>
                            <a:schemeClr val="tx1"/>
                          </a:solidFill>
                          <a:latin typeface="Times New Roman" pitchFamily="18" charset="0"/>
                          <a:cs typeface="Times New Roman" pitchFamily="18" charset="0"/>
                        </a:rPr>
                        <a:t>1.1. Доходы от предпринимательской деятельности</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1 040,00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1 081,60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1 124,90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1 169,90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1 216,70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chemeClr val="tx1"/>
                          </a:solidFill>
                          <a:latin typeface="Times New Roman" pitchFamily="18" charset="0"/>
                          <a:cs typeface="Times New Roman" pitchFamily="18" charset="0"/>
                        </a:rPr>
                        <a:t>1.2. Оплата труда</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1 116,00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1 160,60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1 207,10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1 255,30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1 305,60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chemeClr val="tx1"/>
                          </a:solidFill>
                          <a:latin typeface="Times New Roman" pitchFamily="18" charset="0"/>
                          <a:cs typeface="Times New Roman" pitchFamily="18" charset="0"/>
                        </a:rPr>
                        <a:t>1.3. Социальные выплаты</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665,00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691,60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719,30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748,00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778,00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chemeClr val="tx1"/>
                          </a:solidFill>
                          <a:latin typeface="Times New Roman" pitchFamily="18" charset="0"/>
                          <a:cs typeface="Times New Roman" pitchFamily="18" charset="0"/>
                        </a:rPr>
                        <a:t>2. Среднедушевые денежные доходы (в месяц)</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руб./чел.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23 685,00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24 632,40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25 617,70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26 642,40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27 708,10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285723" y="428603"/>
          <a:ext cx="8286805" cy="5144259"/>
        </p:xfrm>
        <a:graphic>
          <a:graphicData uri="http://schemas.openxmlformats.org/drawingml/2006/table">
            <a:tbl>
              <a:tblPr/>
              <a:tblGrid>
                <a:gridCol w="2429051"/>
                <a:gridCol w="822141"/>
                <a:gridCol w="691346"/>
                <a:gridCol w="691346"/>
                <a:gridCol w="691346"/>
                <a:gridCol w="714303"/>
                <a:gridCol w="668389"/>
                <a:gridCol w="1578883"/>
              </a:tblGrid>
              <a:tr h="500067">
                <a:tc>
                  <a:txBody>
                    <a:bodyPr/>
                    <a:lstStyle/>
                    <a:p>
                      <a:pPr algn="l" fontAlgn="ctr"/>
                      <a:r>
                        <a:rPr lang="ru-RU" sz="900" b="0" i="0" u="none" strike="noStrike" dirty="0">
                          <a:solidFill>
                            <a:schemeClr val="tx1"/>
                          </a:solidFill>
                          <a:latin typeface="Times New Roman" pitchFamily="18" charset="0"/>
                          <a:cs typeface="Times New Roman" pitchFamily="18" charset="0"/>
                        </a:rPr>
                        <a:t>3. Номинальная начисленная среднемесячная заработная плата работников по полному кругу организаций</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руб. в месяц</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37 279,30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38 770,50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40 321,30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41 934,10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43 611,50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69056">
                <a:tc>
                  <a:txBody>
                    <a:bodyPr/>
                    <a:lstStyle/>
                    <a:p>
                      <a:pPr algn="l" fontAlgn="ctr"/>
                      <a:r>
                        <a:rPr lang="ru-RU" sz="900" b="0" i="0" u="none" strike="noStrike" dirty="0" smtClean="0">
                          <a:solidFill>
                            <a:schemeClr val="tx1"/>
                          </a:solidFill>
                          <a:latin typeface="Times New Roman" pitchFamily="18" charset="0"/>
                          <a:cs typeface="Times New Roman" pitchFamily="18" charset="0"/>
                        </a:rPr>
                        <a:t> </a:t>
                      </a:r>
                      <a:r>
                        <a:rPr lang="en-US" sz="900" b="0" i="0" u="none" strike="noStrike" dirty="0" smtClean="0">
                          <a:solidFill>
                            <a:schemeClr val="tx1"/>
                          </a:solidFill>
                          <a:latin typeface="Times New Roman" pitchFamily="18" charset="0"/>
                          <a:cs typeface="Times New Roman" pitchFamily="18" charset="0"/>
                        </a:rPr>
                        <a:t>V</a:t>
                      </a:r>
                      <a:r>
                        <a:rPr lang="en-US" sz="900" b="0" i="0" u="none" strike="noStrike" dirty="0">
                          <a:solidFill>
                            <a:schemeClr val="tx1"/>
                          </a:solidFill>
                          <a:latin typeface="Times New Roman" pitchFamily="18" charset="0"/>
                          <a:cs typeface="Times New Roman" pitchFamily="18" charset="0"/>
                        </a:rPr>
                        <a:t>. </a:t>
                      </a:r>
                      <a:r>
                        <a:rPr lang="ru-RU" sz="900" b="0" i="0" u="none" strike="noStrike" dirty="0">
                          <a:solidFill>
                            <a:schemeClr val="tx1"/>
                          </a:solidFill>
                          <a:latin typeface="Times New Roman" pitchFamily="18" charset="0"/>
                          <a:cs typeface="Times New Roman" pitchFamily="18" charset="0"/>
                        </a:rPr>
                        <a:t>Потребительский рынок</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73886">
                <a:tc>
                  <a:txBody>
                    <a:bodyPr/>
                    <a:lstStyle/>
                    <a:p>
                      <a:pPr algn="l" fontAlgn="ctr"/>
                      <a:r>
                        <a:rPr lang="ru-RU" sz="900" b="0" i="0" u="none" strike="noStrike" dirty="0">
                          <a:solidFill>
                            <a:schemeClr val="tx1"/>
                          </a:solidFill>
                          <a:latin typeface="Times New Roman" pitchFamily="18" charset="0"/>
                          <a:cs typeface="Times New Roman" pitchFamily="18" charset="0"/>
                        </a:rPr>
                        <a:t>1. Оборот розничной торговли в ценах соответствующего периода</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783,80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815,20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847,80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881,70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916,90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69056">
                <a:tc>
                  <a:txBody>
                    <a:bodyPr/>
                    <a:lstStyle/>
                    <a:p>
                      <a:pPr algn="l" fontAlgn="ctr"/>
                      <a:r>
                        <a:rPr lang="ru-RU" sz="900" b="0" i="0" u="none" strike="noStrike" dirty="0">
                          <a:solidFill>
                            <a:schemeClr val="tx1"/>
                          </a:solidFill>
                          <a:latin typeface="Times New Roman" pitchFamily="18" charset="0"/>
                          <a:cs typeface="Times New Roman" pitchFamily="18" charset="0"/>
                        </a:rPr>
                        <a:t>2. Оборот общественного питания</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15,80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16,40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16,40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16,40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16,40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69056">
                <a:tc>
                  <a:txBody>
                    <a:bodyPr/>
                    <a:lstStyle/>
                    <a:p>
                      <a:pPr algn="l" fontAlgn="ctr"/>
                      <a:r>
                        <a:rPr lang="ru-RU" sz="900" b="0" i="0" u="none" strike="noStrike" dirty="0" smtClean="0">
                          <a:solidFill>
                            <a:schemeClr val="tx1"/>
                          </a:solidFill>
                          <a:latin typeface="Times New Roman" pitchFamily="18" charset="0"/>
                          <a:cs typeface="Times New Roman" pitchFamily="18" charset="0"/>
                        </a:rPr>
                        <a:t> </a:t>
                      </a:r>
                      <a:r>
                        <a:rPr lang="en-US" sz="900" b="0" i="0" u="none" strike="noStrike" dirty="0" smtClean="0">
                          <a:solidFill>
                            <a:schemeClr val="tx1"/>
                          </a:solidFill>
                          <a:latin typeface="Times New Roman" pitchFamily="18" charset="0"/>
                          <a:cs typeface="Times New Roman" pitchFamily="18" charset="0"/>
                        </a:rPr>
                        <a:t>VI</a:t>
                      </a:r>
                      <a:r>
                        <a:rPr lang="en-US" sz="900" b="0" i="0" u="none" strike="noStrike" dirty="0">
                          <a:solidFill>
                            <a:schemeClr val="tx1"/>
                          </a:solidFill>
                          <a:latin typeface="Times New Roman" pitchFamily="18" charset="0"/>
                          <a:cs typeface="Times New Roman" pitchFamily="18" charset="0"/>
                        </a:rPr>
                        <a:t>. </a:t>
                      </a:r>
                      <a:r>
                        <a:rPr lang="ru-RU" sz="900" b="0" i="0" u="none" strike="noStrike" dirty="0">
                          <a:solidFill>
                            <a:schemeClr val="tx1"/>
                          </a:solidFill>
                          <a:latin typeface="Times New Roman" pitchFamily="18" charset="0"/>
                          <a:cs typeface="Times New Roman" pitchFamily="18" charset="0"/>
                        </a:rPr>
                        <a:t>Демографические показатели</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69056">
                <a:tc>
                  <a:txBody>
                    <a:bodyPr/>
                    <a:lstStyle/>
                    <a:p>
                      <a:pPr algn="l" fontAlgn="ctr"/>
                      <a:r>
                        <a:rPr lang="ru-RU" sz="900" b="0" i="0" u="none" strike="noStrike" dirty="0">
                          <a:solidFill>
                            <a:schemeClr val="tx1"/>
                          </a:solidFill>
                          <a:latin typeface="Times New Roman" pitchFamily="18" charset="0"/>
                          <a:cs typeface="Times New Roman" pitchFamily="18" charset="0"/>
                        </a:rPr>
                        <a:t>1. Численность и состав населения</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04996">
                <a:tc>
                  <a:txBody>
                    <a:bodyPr/>
                    <a:lstStyle/>
                    <a:p>
                      <a:pPr algn="l" fontAlgn="ctr"/>
                      <a:r>
                        <a:rPr lang="ru-RU" sz="900" b="0" i="0" u="none" strike="noStrike">
                          <a:solidFill>
                            <a:schemeClr val="tx1"/>
                          </a:solidFill>
                          <a:latin typeface="Times New Roman" pitchFamily="18" charset="0"/>
                          <a:cs typeface="Times New Roman" pitchFamily="18" charset="0"/>
                        </a:rPr>
                        <a:t>1.1. Численность постоянного населения муниципального образования (на начало года)</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11 932</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11 932</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11 932</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11 932</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11 932</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47606">
                <a:tc>
                  <a:txBody>
                    <a:bodyPr/>
                    <a:lstStyle/>
                    <a:p>
                      <a:pPr algn="l" fontAlgn="ctr"/>
                      <a:r>
                        <a:rPr lang="ru-RU" sz="900" b="0" i="0" u="none" strike="noStrike">
                          <a:solidFill>
                            <a:schemeClr val="tx1"/>
                          </a:solidFill>
                          <a:latin typeface="Times New Roman" pitchFamily="18" charset="0"/>
                          <a:cs typeface="Times New Roman" pitchFamily="18" charset="0"/>
                        </a:rPr>
                        <a:t>1.2. Среднегодовая численность населения муниципального образования</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11 973</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11 973</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11 973</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11 973</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11 973</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67040">
                <a:tc>
                  <a:txBody>
                    <a:bodyPr/>
                    <a:lstStyle/>
                    <a:p>
                      <a:pPr algn="l" fontAlgn="ctr"/>
                      <a:r>
                        <a:rPr lang="ru-RU" sz="900" b="0" i="0" u="none" strike="noStrike">
                          <a:solidFill>
                            <a:schemeClr val="tx1"/>
                          </a:solidFill>
                          <a:latin typeface="Times New Roman" pitchFamily="18" charset="0"/>
                          <a:cs typeface="Times New Roman" pitchFamily="18" charset="0"/>
                        </a:rPr>
                        <a:t>1.3. Численность детей в возрасте 3-7 лет (дошкольного возраста)</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533</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512</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468</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460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452</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47606">
                <a:tc>
                  <a:txBody>
                    <a:bodyPr/>
                    <a:lstStyle/>
                    <a:p>
                      <a:pPr algn="l" fontAlgn="ctr"/>
                      <a:r>
                        <a:rPr lang="ru-RU" sz="900" b="0" i="0" u="none" strike="noStrike">
                          <a:solidFill>
                            <a:schemeClr val="tx1"/>
                          </a:solidFill>
                          <a:latin typeface="Times New Roman" pitchFamily="18" charset="0"/>
                          <a:cs typeface="Times New Roman" pitchFamily="18" charset="0"/>
                        </a:rPr>
                        <a:t>1.4. Численность детей и подростков в возрасте 8-17 лет (школьного возраста)</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1 345</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1 348</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1 360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1 355</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1 310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29084">
                <a:tc>
                  <a:txBody>
                    <a:bodyPr/>
                    <a:lstStyle/>
                    <a:p>
                      <a:pPr algn="l" fontAlgn="ctr"/>
                      <a:r>
                        <a:rPr lang="ru-RU" sz="900" b="0" i="0" u="none" strike="noStrike">
                          <a:solidFill>
                            <a:schemeClr val="tx1"/>
                          </a:solidFill>
                          <a:latin typeface="Times New Roman" pitchFamily="18" charset="0"/>
                          <a:cs typeface="Times New Roman" pitchFamily="18" charset="0"/>
                        </a:rPr>
                        <a:t>1.5. Численность населения в трудоспособном возрасте</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6 243</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6 243</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6 243</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6 243</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6 243</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47606">
                <a:tc>
                  <a:txBody>
                    <a:bodyPr/>
                    <a:lstStyle/>
                    <a:p>
                      <a:pPr algn="l" fontAlgn="ctr"/>
                      <a:r>
                        <a:rPr lang="ru-RU" sz="900" b="0" i="0" u="none" strike="noStrike">
                          <a:solidFill>
                            <a:schemeClr val="tx1"/>
                          </a:solidFill>
                          <a:latin typeface="Times New Roman" pitchFamily="18" charset="0"/>
                          <a:cs typeface="Times New Roman" pitchFamily="18" charset="0"/>
                        </a:rPr>
                        <a:t>1.6. Численность населения старше трудоспособного возраста</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3 535</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3 535</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3 535</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3 535</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3 535</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69056">
                <a:tc>
                  <a:txBody>
                    <a:bodyPr/>
                    <a:lstStyle/>
                    <a:p>
                      <a:pPr algn="l" fontAlgn="ctr"/>
                      <a:r>
                        <a:rPr lang="ru-RU" sz="900" b="0" i="0" u="none" strike="noStrike">
                          <a:solidFill>
                            <a:schemeClr val="tx1"/>
                          </a:solidFill>
                          <a:latin typeface="Times New Roman" pitchFamily="18" charset="0"/>
                          <a:cs typeface="Times New Roman" pitchFamily="18" charset="0"/>
                        </a:rPr>
                        <a:t>2. Естественное движение</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12032">
                <a:tc>
                  <a:txBody>
                    <a:bodyPr/>
                    <a:lstStyle/>
                    <a:p>
                      <a:pPr algn="l" fontAlgn="ctr"/>
                      <a:r>
                        <a:rPr lang="ru-RU" sz="900" b="0" i="0" u="none" strike="noStrike">
                          <a:solidFill>
                            <a:schemeClr val="tx1"/>
                          </a:solidFill>
                          <a:latin typeface="Times New Roman" pitchFamily="18" charset="0"/>
                          <a:cs typeface="Times New Roman" pitchFamily="18" charset="0"/>
                        </a:rPr>
                        <a:t>2.1. Число родившихся</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87</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90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90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90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90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69056">
                <a:tc>
                  <a:txBody>
                    <a:bodyPr/>
                    <a:lstStyle/>
                    <a:p>
                      <a:pPr algn="l" fontAlgn="ctr"/>
                      <a:r>
                        <a:rPr lang="ru-RU" sz="900" b="0" i="0" u="none" strike="noStrike">
                          <a:solidFill>
                            <a:schemeClr val="tx1"/>
                          </a:solidFill>
                          <a:latin typeface="Times New Roman" pitchFamily="18" charset="0"/>
                          <a:cs typeface="Times New Roman" pitchFamily="18" charset="0"/>
                        </a:rPr>
                        <a:t>2.2. Число умерших</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254</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260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260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260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260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0034" y="428604"/>
          <a:ext cx="8215372" cy="5799998"/>
        </p:xfrm>
        <a:graphic>
          <a:graphicData uri="http://schemas.openxmlformats.org/drawingml/2006/table">
            <a:tbl>
              <a:tblPr/>
              <a:tblGrid>
                <a:gridCol w="2408112"/>
                <a:gridCol w="815053"/>
                <a:gridCol w="685387"/>
                <a:gridCol w="685387"/>
                <a:gridCol w="685387"/>
                <a:gridCol w="685387"/>
                <a:gridCol w="685387"/>
                <a:gridCol w="1565272"/>
              </a:tblGrid>
              <a:tr h="240805">
                <a:tc>
                  <a:txBody>
                    <a:bodyPr/>
                    <a:lstStyle/>
                    <a:p>
                      <a:pPr algn="l" fontAlgn="ctr"/>
                      <a:r>
                        <a:rPr lang="ru-RU" sz="900" b="0" i="0" u="none" strike="noStrike" dirty="0" smtClean="0">
                          <a:solidFill>
                            <a:schemeClr val="tx1"/>
                          </a:solidFill>
                          <a:latin typeface="Times New Roman" pitchFamily="18" charset="0"/>
                          <a:cs typeface="Times New Roman" pitchFamily="18" charset="0"/>
                        </a:rPr>
                        <a:t> </a:t>
                      </a:r>
                      <a:r>
                        <a:rPr lang="en-US" sz="900" b="0" i="0" u="none" strike="noStrike" dirty="0" smtClean="0">
                          <a:solidFill>
                            <a:schemeClr val="tx1"/>
                          </a:solidFill>
                          <a:latin typeface="Times New Roman" pitchFamily="18" charset="0"/>
                          <a:cs typeface="Times New Roman" pitchFamily="18" charset="0"/>
                        </a:rPr>
                        <a:t>VII</a:t>
                      </a:r>
                      <a:r>
                        <a:rPr lang="en-US" sz="900" b="0" i="0" u="none" strike="noStrike" dirty="0">
                          <a:solidFill>
                            <a:schemeClr val="tx1"/>
                          </a:solidFill>
                          <a:latin typeface="Times New Roman" pitchFamily="18" charset="0"/>
                          <a:cs typeface="Times New Roman" pitchFamily="18" charset="0"/>
                        </a:rPr>
                        <a:t>. </a:t>
                      </a:r>
                      <a:r>
                        <a:rPr lang="ru-RU" sz="900" b="0" i="0" u="none" strike="noStrike" dirty="0">
                          <a:solidFill>
                            <a:schemeClr val="tx1"/>
                          </a:solidFill>
                          <a:latin typeface="Times New Roman" pitchFamily="18" charset="0"/>
                          <a:cs typeface="Times New Roman" pitchFamily="18" charset="0"/>
                        </a:rPr>
                        <a:t>Развитие социальной сферы</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06317">
                <a:tc>
                  <a:txBody>
                    <a:bodyPr/>
                    <a:lstStyle/>
                    <a:p>
                      <a:pPr algn="l" fontAlgn="ctr"/>
                      <a:r>
                        <a:rPr lang="ru-RU" sz="900" b="0" i="0" u="none" strike="noStrike" dirty="0">
                          <a:solidFill>
                            <a:schemeClr val="tx1"/>
                          </a:solidFill>
                          <a:latin typeface="Times New Roman" pitchFamily="18" charset="0"/>
                          <a:cs typeface="Times New Roman" pitchFamily="18" charset="0"/>
                        </a:rPr>
                        <a:t>1. Количество учащихся общеобразовательных учреждений, обучающихся во вторую и третью смены</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561138">
                <a:tc>
                  <a:txBody>
                    <a:bodyPr/>
                    <a:lstStyle/>
                    <a:p>
                      <a:pPr algn="l" fontAlgn="ctr"/>
                      <a:r>
                        <a:rPr lang="ru-RU" sz="900" b="0" i="0" u="none" strike="noStrike" dirty="0">
                          <a:solidFill>
                            <a:schemeClr val="tx1"/>
                          </a:solidFill>
                          <a:latin typeface="Times New Roman" pitchFamily="18" charset="0"/>
                          <a:cs typeface="Times New Roman" pitchFamily="18" charset="0"/>
                        </a:rPr>
                        <a:t>2. Обеспеченность населения врачами, оказывающими медицинскую помощь в амбулаторных условиях</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ед. на 10 тыс. населения</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8,00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8,00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10,00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11,00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12,00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720939">
                <a:tc>
                  <a:txBody>
                    <a:bodyPr/>
                    <a:lstStyle/>
                    <a:p>
                      <a:pPr algn="l" fontAlgn="ctr"/>
                      <a:r>
                        <a:rPr lang="ru-RU" sz="900" b="0" i="0" u="none" strike="noStrike" dirty="0">
                          <a:solidFill>
                            <a:schemeClr val="tx1"/>
                          </a:solidFill>
                          <a:latin typeface="Times New Roman" pitchFamily="18" charset="0"/>
                          <a:cs typeface="Times New Roman" pitchFamily="18" charset="0"/>
                        </a:rPr>
                        <a:t>3. Обеспеченность средними медицинскими работниками, работающими в государственных и муниципальных медицинских организациях медицинским персоналом</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ед. на 10 тыс. населения</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15,10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15,10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17,00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18,00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19,00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00603">
                <a:tc>
                  <a:txBody>
                    <a:bodyPr/>
                    <a:lstStyle/>
                    <a:p>
                      <a:pPr algn="l" fontAlgn="ctr"/>
                      <a:r>
                        <a:rPr lang="ru-RU" sz="900" b="0" i="0" u="none" strike="noStrike" dirty="0">
                          <a:solidFill>
                            <a:schemeClr val="tx1"/>
                          </a:solidFill>
                          <a:latin typeface="Times New Roman" pitchFamily="18" charset="0"/>
                          <a:cs typeface="Times New Roman" pitchFamily="18" charset="0"/>
                        </a:rPr>
                        <a:t>4. Доля детей в возрасте от 5 до 18 лет, охваченных дополнительным образованием</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процент</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75,00</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75,00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75,00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75,00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75,00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00603">
                <a:tc>
                  <a:txBody>
                    <a:bodyPr/>
                    <a:lstStyle/>
                    <a:p>
                      <a:pPr algn="l" fontAlgn="ctr"/>
                      <a:r>
                        <a:rPr lang="ru-RU" sz="900" b="0" i="0" u="none" strike="noStrike" dirty="0">
                          <a:solidFill>
                            <a:schemeClr val="tx1"/>
                          </a:solidFill>
                          <a:latin typeface="Times New Roman" pitchFamily="18" charset="0"/>
                          <a:cs typeface="Times New Roman" pitchFamily="18" charset="0"/>
                        </a:rPr>
                        <a:t>5. Доступность дошкольного образования для детей в возрасте от полутора до трех лет</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процент</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100,00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100,00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100,00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100,00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100,00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40805">
                <a:tc>
                  <a:txBody>
                    <a:bodyPr/>
                    <a:lstStyle/>
                    <a:p>
                      <a:pPr algn="l" fontAlgn="ctr"/>
                      <a:r>
                        <a:rPr lang="ru-RU" sz="900" b="0" i="0" u="none" strike="noStrike" dirty="0" smtClean="0">
                          <a:solidFill>
                            <a:schemeClr val="tx1"/>
                          </a:solidFill>
                          <a:latin typeface="Times New Roman" pitchFamily="18" charset="0"/>
                          <a:cs typeface="Times New Roman" pitchFamily="18" charset="0"/>
                        </a:rPr>
                        <a:t> </a:t>
                      </a:r>
                      <a:r>
                        <a:rPr lang="en-US" sz="900" b="0" i="0" u="none" strike="noStrike" dirty="0" smtClean="0">
                          <a:solidFill>
                            <a:schemeClr val="tx1"/>
                          </a:solidFill>
                          <a:latin typeface="Times New Roman" pitchFamily="18" charset="0"/>
                          <a:cs typeface="Times New Roman" pitchFamily="18" charset="0"/>
                        </a:rPr>
                        <a:t>VIII</a:t>
                      </a:r>
                      <a:r>
                        <a:rPr lang="en-US" sz="900" b="0" i="0" u="none" strike="noStrike" dirty="0">
                          <a:solidFill>
                            <a:schemeClr val="tx1"/>
                          </a:solidFill>
                          <a:latin typeface="Times New Roman" pitchFamily="18" charset="0"/>
                          <a:cs typeface="Times New Roman" pitchFamily="18" charset="0"/>
                        </a:rPr>
                        <a:t>. </a:t>
                      </a:r>
                      <a:r>
                        <a:rPr lang="ru-RU" sz="900" b="0" i="0" u="none" strike="noStrike" dirty="0">
                          <a:solidFill>
                            <a:schemeClr val="tx1"/>
                          </a:solidFill>
                          <a:latin typeface="Times New Roman" pitchFamily="18" charset="0"/>
                          <a:cs typeface="Times New Roman" pitchFamily="18" charset="0"/>
                        </a:rPr>
                        <a:t>Трудовые ресурсы</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561138">
                <a:tc>
                  <a:txBody>
                    <a:bodyPr/>
                    <a:lstStyle/>
                    <a:p>
                      <a:pPr algn="l" fontAlgn="ctr"/>
                      <a:r>
                        <a:rPr lang="ru-RU" sz="900" b="0" i="0" u="none" strike="noStrike" dirty="0">
                          <a:solidFill>
                            <a:schemeClr val="tx1"/>
                          </a:solidFill>
                          <a:latin typeface="Times New Roman" pitchFamily="18" charset="0"/>
                          <a:cs typeface="Times New Roman" pitchFamily="18" charset="0"/>
                        </a:rPr>
                        <a:t>1. Среднесписочная численность работников (без внешних совместителей) по полному кругу организаций</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2 666</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2 666</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2 666</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2 666</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2 666</a:t>
                      </a: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86425">
                <a:tc>
                  <a:txBody>
                    <a:bodyPr/>
                    <a:lstStyle/>
                    <a:p>
                      <a:pPr algn="l" fontAlgn="ctr"/>
                      <a:r>
                        <a:rPr lang="ru-RU" sz="900" b="0" i="0" u="none" strike="noStrike" dirty="0" smtClean="0">
                          <a:solidFill>
                            <a:schemeClr val="tx1"/>
                          </a:solidFill>
                          <a:latin typeface="Times New Roman" pitchFamily="18" charset="0"/>
                          <a:cs typeface="Times New Roman" pitchFamily="18" charset="0"/>
                        </a:rPr>
                        <a:t> 2</a:t>
                      </a:r>
                      <a:r>
                        <a:rPr lang="ru-RU" sz="900" b="0" i="0" u="none" strike="noStrike" dirty="0">
                          <a:solidFill>
                            <a:schemeClr val="tx1"/>
                          </a:solidFill>
                          <a:latin typeface="Times New Roman" pitchFamily="18" charset="0"/>
                          <a:cs typeface="Times New Roman" pitchFamily="18" charset="0"/>
                        </a:rPr>
                        <a:t>. Среднегодовая численность занятых в разрезе ОКВЭД,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b"/>
                      <a:r>
                        <a:rPr lang="ru-RU" sz="900" b="0" i="0" u="none" strike="noStrike" dirty="0">
                          <a:solidFill>
                            <a:schemeClr val="tx1"/>
                          </a:solidFill>
                          <a:latin typeface="Times New Roman" pitchFamily="18" charset="0"/>
                          <a:cs typeface="Times New Roman" pitchFamily="18" charset="0"/>
                        </a:rPr>
                        <a:t> </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b"/>
                      <a:r>
                        <a:rPr lang="ru-RU" sz="900" b="0" i="0" u="none" strike="noStrike">
                          <a:solidFill>
                            <a:schemeClr val="tx1"/>
                          </a:solidFill>
                          <a:latin typeface="Times New Roman" pitchFamily="18" charset="0"/>
                          <a:cs typeface="Times New Roman" pitchFamily="18" charset="0"/>
                        </a:rPr>
                        <a:t> </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b"/>
                      <a:r>
                        <a:rPr lang="ru-RU" sz="900" b="0" i="0" u="none" strike="noStrike" dirty="0">
                          <a:solidFill>
                            <a:schemeClr val="tx1"/>
                          </a:solidFill>
                          <a:latin typeface="Times New Roman" pitchFamily="18" charset="0"/>
                          <a:cs typeface="Times New Roman" pitchFamily="18" charset="0"/>
                        </a:rPr>
                        <a:t> </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b"/>
                      <a:r>
                        <a:rPr lang="ru-RU" sz="900" b="0" i="0" u="none" strike="noStrike" dirty="0">
                          <a:solidFill>
                            <a:schemeClr val="tx1"/>
                          </a:solidFill>
                          <a:latin typeface="Times New Roman" pitchFamily="18" charset="0"/>
                          <a:cs typeface="Times New Roman" pitchFamily="18" charset="0"/>
                        </a:rPr>
                        <a:t> </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b"/>
                      <a:r>
                        <a:rPr lang="ru-RU" sz="900" b="0" i="0" u="none" strike="noStrike" dirty="0">
                          <a:solidFill>
                            <a:schemeClr val="tx1"/>
                          </a:solidFill>
                          <a:latin typeface="Times New Roman" pitchFamily="18" charset="0"/>
                          <a:cs typeface="Times New Roman" pitchFamily="18" charset="0"/>
                        </a:rPr>
                        <a:t> </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40805">
                <a:tc>
                  <a:txBody>
                    <a:bodyPr/>
                    <a:lstStyle/>
                    <a:p>
                      <a:pPr algn="l" fontAlgn="ctr"/>
                      <a:r>
                        <a:rPr lang="ru-RU" sz="900" b="0" i="0" u="none" strike="noStrike" dirty="0" smtClean="0">
                          <a:solidFill>
                            <a:schemeClr val="tx1"/>
                          </a:solidFill>
                          <a:latin typeface="Times New Roman" pitchFamily="18" charset="0"/>
                          <a:cs typeface="Times New Roman" pitchFamily="18" charset="0"/>
                        </a:rPr>
                        <a:t>  Сельское</a:t>
                      </a:r>
                      <a:r>
                        <a:rPr lang="ru-RU" sz="900" b="0" i="0" u="none" strike="noStrike" dirty="0">
                          <a:solidFill>
                            <a:schemeClr val="tx1"/>
                          </a:solidFill>
                          <a:latin typeface="Times New Roman" pitchFamily="18" charset="0"/>
                          <a:cs typeface="Times New Roman" pitchFamily="18" charset="0"/>
                        </a:rPr>
                        <a:t>, лесное хозяйство, охота, </a:t>
                      </a:r>
                      <a:r>
                        <a:rPr lang="ru-RU" sz="900" b="0" i="0" u="none" strike="noStrike" dirty="0" smtClean="0">
                          <a:solidFill>
                            <a:schemeClr val="tx1"/>
                          </a:solidFill>
                          <a:latin typeface="Times New Roman" pitchFamily="18" charset="0"/>
                          <a:cs typeface="Times New Roman" pitchFamily="18" charset="0"/>
                        </a:rPr>
                        <a:t>       рыболовство </a:t>
                      </a:r>
                      <a:r>
                        <a:rPr lang="ru-RU" sz="900" b="0" i="0" u="none" strike="noStrike" dirty="0">
                          <a:solidFill>
                            <a:schemeClr val="tx1"/>
                          </a:solidFill>
                          <a:latin typeface="Times New Roman" pitchFamily="18" charset="0"/>
                          <a:cs typeface="Times New Roman" pitchFamily="18" charset="0"/>
                        </a:rPr>
                        <a:t>и рыбоводство</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человек</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dirty="0">
                          <a:solidFill>
                            <a:schemeClr val="tx1"/>
                          </a:solidFill>
                          <a:latin typeface="Times New Roman" pitchFamily="18" charset="0"/>
                          <a:cs typeface="Times New Roman" pitchFamily="18" charset="0"/>
                        </a:rPr>
                        <a:t>390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dirty="0">
                          <a:solidFill>
                            <a:schemeClr val="tx1"/>
                          </a:solidFill>
                          <a:latin typeface="Times New Roman" pitchFamily="18" charset="0"/>
                          <a:cs typeface="Times New Roman" pitchFamily="18" charset="0"/>
                        </a:rPr>
                        <a:t>390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dirty="0">
                          <a:solidFill>
                            <a:schemeClr val="tx1"/>
                          </a:solidFill>
                          <a:latin typeface="Times New Roman" pitchFamily="18" charset="0"/>
                          <a:cs typeface="Times New Roman" pitchFamily="18" charset="0"/>
                        </a:rPr>
                        <a:t>390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dirty="0">
                          <a:solidFill>
                            <a:schemeClr val="tx1"/>
                          </a:solidFill>
                          <a:latin typeface="Times New Roman" pitchFamily="18" charset="0"/>
                          <a:cs typeface="Times New Roman" pitchFamily="18" charset="0"/>
                        </a:rPr>
                        <a:t>390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dirty="0">
                          <a:solidFill>
                            <a:schemeClr val="tx1"/>
                          </a:solidFill>
                          <a:latin typeface="Times New Roman" pitchFamily="18" charset="0"/>
                          <a:cs typeface="Times New Roman" pitchFamily="18" charset="0"/>
                        </a:rPr>
                        <a:t>390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40805">
                <a:tc>
                  <a:txBody>
                    <a:bodyPr/>
                    <a:lstStyle/>
                    <a:p>
                      <a:pPr algn="l" fontAlgn="ctr"/>
                      <a:r>
                        <a:rPr lang="ru-RU" sz="900" b="0" i="0" u="none" strike="noStrike" dirty="0">
                          <a:solidFill>
                            <a:srgbClr val="000000"/>
                          </a:solidFill>
                          <a:latin typeface="Times New Roman" pitchFamily="18" charset="0"/>
                          <a:cs typeface="Times New Roman" pitchFamily="18" charset="0"/>
                        </a:rPr>
                        <a:t>Обеспечение электрической энергией, газом и паром; кондиционирование воздуха</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человек</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647</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647</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647</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647</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647</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40805">
                <a:tc>
                  <a:txBody>
                    <a:bodyPr/>
                    <a:lstStyle/>
                    <a:p>
                      <a:pPr algn="l" fontAlgn="ctr"/>
                      <a:r>
                        <a:rPr lang="ru-RU" sz="900" b="0" i="0" u="none" strike="noStrike" dirty="0">
                          <a:solidFill>
                            <a:srgbClr val="000000"/>
                          </a:solidFill>
                          <a:latin typeface="Times New Roman" pitchFamily="18" charset="0"/>
                          <a:cs typeface="Times New Roman" pitchFamily="18" charset="0"/>
                        </a:rPr>
                        <a:t>Водоснабжение; водоотведение, организация сбора и утилизации отходов, деятельность по ликвидации загрязнений</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человек</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79</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79</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79</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79</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79</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00603">
                <a:tc>
                  <a:txBody>
                    <a:bodyPr/>
                    <a:lstStyle/>
                    <a:p>
                      <a:pPr algn="l" fontAlgn="ctr"/>
                      <a:r>
                        <a:rPr lang="ru-RU" sz="900" b="0" i="0" u="none" strike="noStrike" dirty="0">
                          <a:solidFill>
                            <a:srgbClr val="000000"/>
                          </a:solidFill>
                          <a:latin typeface="Times New Roman" pitchFamily="18" charset="0"/>
                          <a:cs typeface="Times New Roman" pitchFamily="18" charset="0"/>
                        </a:rPr>
                        <a:t>Строительство</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человек</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11</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11</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11</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11</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dirty="0">
                          <a:solidFill>
                            <a:srgbClr val="000000"/>
                          </a:solidFill>
                          <a:latin typeface="Times New Roman" pitchFamily="18" charset="0"/>
                          <a:cs typeface="Times New Roman" pitchFamily="18" charset="0"/>
                        </a:rPr>
                        <a:t>11</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2"/>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40805">
                <a:tc>
                  <a:txBody>
                    <a:bodyPr/>
                    <a:lstStyle/>
                    <a:p>
                      <a:pPr algn="l" fontAlgn="t"/>
                      <a:r>
                        <a:rPr lang="ru-RU" sz="900" b="0" i="0" u="none" strike="noStrike">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r>
              <a:tr h="240805">
                <a:tc gridSpan="3">
                  <a:txBody>
                    <a:bodyPr/>
                    <a:lstStyle/>
                    <a:p>
                      <a:pPr algn="l" fontAlgn="t"/>
                      <a:endParaRPr lang="ru-RU" sz="900" b="0" i="0" u="none" strike="noStrike" dirty="0">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c hMerge="1">
                  <a:txBody>
                    <a:bodyPr/>
                    <a:lstStyle/>
                    <a:p>
                      <a:endParaRPr lang="ru-RU"/>
                    </a:p>
                  </a:txBody>
                  <a:tcPr/>
                </a:tc>
                <a:tc hMerge="1">
                  <a:txBody>
                    <a:bodyPr/>
                    <a:lstStyle/>
                    <a:p>
                      <a:pPr algn="l" fontAlgn="t"/>
                      <a:endParaRPr lang="ru-RU" sz="900" b="0" i="0" u="none" strike="noStrike" dirty="0">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c>
                  <a:txBody>
                    <a:bodyPr/>
                    <a:lstStyle/>
                    <a:p>
                      <a:pPr algn="l" fontAlgn="t"/>
                      <a:endParaRPr lang="ru-RU" sz="900" b="0" i="0" u="none" strike="noStrike">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c>
                  <a:txBody>
                    <a:bodyPr/>
                    <a:lstStyle/>
                    <a:p>
                      <a:pPr algn="l" fontAlgn="t"/>
                      <a:endParaRPr lang="ru-RU" sz="900" b="0" i="0" u="none" strike="noStrike">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c>
                  <a:txBody>
                    <a:bodyPr/>
                    <a:lstStyle/>
                    <a:p>
                      <a:pPr algn="l" fontAlgn="t"/>
                      <a:endParaRPr lang="ru-RU" sz="900" b="0" i="0" u="none" strike="noStrike" dirty="0">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c>
                  <a:txBody>
                    <a:bodyPr/>
                    <a:lstStyle/>
                    <a:p>
                      <a:pPr algn="l" fontAlgn="t"/>
                      <a:endParaRPr lang="ru-RU" sz="900" b="0" i="0" u="none" strike="noStrike" dirty="0">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c>
                  <a:txBody>
                    <a:bodyPr/>
                    <a:lstStyle/>
                    <a:p>
                      <a:pPr algn="l" fontAlgn="t"/>
                      <a:endParaRPr lang="ru-RU" sz="900" b="0" i="0" u="none" strike="noStrike" dirty="0">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428594" y="428604"/>
          <a:ext cx="8143935" cy="5129870"/>
        </p:xfrm>
        <a:graphic>
          <a:graphicData uri="http://schemas.openxmlformats.org/drawingml/2006/table">
            <a:tbl>
              <a:tblPr/>
              <a:tblGrid>
                <a:gridCol w="2387172"/>
                <a:gridCol w="807966"/>
                <a:gridCol w="679427"/>
                <a:gridCol w="679427"/>
                <a:gridCol w="679427"/>
                <a:gridCol w="679427"/>
                <a:gridCol w="679427"/>
                <a:gridCol w="1551662"/>
              </a:tblGrid>
              <a:tr h="240805">
                <a:tc>
                  <a:txBody>
                    <a:bodyPr/>
                    <a:lstStyle/>
                    <a:p>
                      <a:pPr algn="l" fontAlgn="ctr"/>
                      <a:r>
                        <a:rPr lang="ru-RU" sz="900" b="0" i="0" u="none" strike="noStrike" dirty="0" smtClean="0">
                          <a:solidFill>
                            <a:srgbClr val="000000"/>
                          </a:solidFill>
                          <a:latin typeface="Times New Roman" pitchFamily="18" charset="0"/>
                          <a:cs typeface="Times New Roman" pitchFamily="18" charset="0"/>
                        </a:rPr>
                        <a:t>  Торговля </a:t>
                      </a:r>
                      <a:r>
                        <a:rPr lang="ru-RU" sz="900" b="0" i="0" u="none" strike="noStrike" dirty="0">
                          <a:solidFill>
                            <a:srgbClr val="000000"/>
                          </a:solidFill>
                          <a:latin typeface="Times New Roman" pitchFamily="18" charset="0"/>
                          <a:cs typeface="Times New Roman" pitchFamily="18" charset="0"/>
                        </a:rPr>
                        <a:t>оптовая и розничная; ремонт автотранспортных средств и мотоциклов</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человек</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dirty="0">
                          <a:solidFill>
                            <a:srgbClr val="000000"/>
                          </a:solidFill>
                          <a:latin typeface="Times New Roman" pitchFamily="18" charset="0"/>
                          <a:cs typeface="Times New Roman" pitchFamily="18" charset="0"/>
                        </a:rPr>
                        <a:t>200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200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200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200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200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06317">
                <a:tc>
                  <a:txBody>
                    <a:bodyPr/>
                    <a:lstStyle/>
                    <a:p>
                      <a:pPr algn="l" fontAlgn="ctr"/>
                      <a:r>
                        <a:rPr lang="ru-RU" sz="900" b="0" i="0" u="none" strike="noStrike" dirty="0" smtClean="0">
                          <a:solidFill>
                            <a:srgbClr val="000000"/>
                          </a:solidFill>
                          <a:latin typeface="Times New Roman" pitchFamily="18" charset="0"/>
                          <a:cs typeface="Times New Roman" pitchFamily="18" charset="0"/>
                        </a:rPr>
                        <a:t> Транспортировка </a:t>
                      </a:r>
                      <a:r>
                        <a:rPr lang="ru-RU" sz="900" b="0" i="0" u="none" strike="noStrike" dirty="0">
                          <a:solidFill>
                            <a:srgbClr val="000000"/>
                          </a:solidFill>
                          <a:latin typeface="Times New Roman" pitchFamily="18" charset="0"/>
                          <a:cs typeface="Times New Roman" pitchFamily="18" charset="0"/>
                        </a:rPr>
                        <a:t>и хранение</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человек</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dirty="0">
                          <a:solidFill>
                            <a:srgbClr val="000000"/>
                          </a:solidFill>
                          <a:latin typeface="Times New Roman" pitchFamily="18" charset="0"/>
                          <a:cs typeface="Times New Roman" pitchFamily="18" charset="0"/>
                        </a:rPr>
                        <a:t>105</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dirty="0">
                          <a:solidFill>
                            <a:srgbClr val="000000"/>
                          </a:solidFill>
                          <a:latin typeface="Times New Roman" pitchFamily="18" charset="0"/>
                          <a:cs typeface="Times New Roman" pitchFamily="18" charset="0"/>
                        </a:rPr>
                        <a:t>105</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105</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105</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105</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53010">
                <a:tc>
                  <a:txBody>
                    <a:bodyPr/>
                    <a:lstStyle/>
                    <a:p>
                      <a:pPr algn="l" fontAlgn="ctr"/>
                      <a:r>
                        <a:rPr lang="ru-RU" sz="900" b="0" i="0" u="none" strike="noStrike" dirty="0" smtClean="0">
                          <a:solidFill>
                            <a:srgbClr val="000000"/>
                          </a:solidFill>
                          <a:latin typeface="Times New Roman" pitchFamily="18" charset="0"/>
                          <a:cs typeface="Times New Roman" pitchFamily="18" charset="0"/>
                        </a:rPr>
                        <a:t> Деятельность </a:t>
                      </a:r>
                      <a:r>
                        <a:rPr lang="ru-RU" sz="900" b="0" i="0" u="none" strike="noStrike" dirty="0">
                          <a:solidFill>
                            <a:srgbClr val="000000"/>
                          </a:solidFill>
                          <a:latin typeface="Times New Roman" pitchFamily="18" charset="0"/>
                          <a:cs typeface="Times New Roman" pitchFamily="18" charset="0"/>
                        </a:rPr>
                        <a:t>гостиниц и предприятий общественного питания</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человек</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56</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dirty="0">
                          <a:solidFill>
                            <a:srgbClr val="000000"/>
                          </a:solidFill>
                          <a:latin typeface="Times New Roman" pitchFamily="18" charset="0"/>
                          <a:cs typeface="Times New Roman" pitchFamily="18" charset="0"/>
                        </a:rPr>
                        <a:t>56</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56</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56</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56</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63376">
                <a:tc>
                  <a:txBody>
                    <a:bodyPr/>
                    <a:lstStyle/>
                    <a:p>
                      <a:pPr algn="l" fontAlgn="ctr"/>
                      <a:r>
                        <a:rPr lang="ru-RU" sz="900" b="0" i="0" u="none" strike="noStrike" dirty="0" smtClean="0">
                          <a:solidFill>
                            <a:srgbClr val="000000"/>
                          </a:solidFill>
                          <a:latin typeface="Times New Roman" pitchFamily="18" charset="0"/>
                          <a:cs typeface="Times New Roman" pitchFamily="18" charset="0"/>
                        </a:rPr>
                        <a:t> Деятельность </a:t>
                      </a:r>
                      <a:r>
                        <a:rPr lang="ru-RU" sz="900" b="0" i="0" u="none" strike="noStrike" dirty="0">
                          <a:solidFill>
                            <a:srgbClr val="000000"/>
                          </a:solidFill>
                          <a:latin typeface="Times New Roman" pitchFamily="18" charset="0"/>
                          <a:cs typeface="Times New Roman" pitchFamily="18" charset="0"/>
                        </a:rPr>
                        <a:t>в области информации и связи</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человек</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dirty="0">
                          <a:solidFill>
                            <a:srgbClr val="000000"/>
                          </a:solidFill>
                          <a:latin typeface="Times New Roman" pitchFamily="18" charset="0"/>
                          <a:cs typeface="Times New Roman" pitchFamily="18" charset="0"/>
                        </a:rPr>
                        <a:t>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00603">
                <a:tc>
                  <a:txBody>
                    <a:bodyPr/>
                    <a:lstStyle/>
                    <a:p>
                      <a:pPr algn="l" fontAlgn="ctr"/>
                      <a:r>
                        <a:rPr lang="ru-RU" sz="900" b="0" i="0" u="none" strike="noStrike" dirty="0" smtClean="0">
                          <a:solidFill>
                            <a:srgbClr val="000000"/>
                          </a:solidFill>
                          <a:latin typeface="Times New Roman" pitchFamily="18" charset="0"/>
                          <a:cs typeface="Times New Roman" pitchFamily="18" charset="0"/>
                        </a:rPr>
                        <a:t> Деятельность </a:t>
                      </a:r>
                      <a:r>
                        <a:rPr lang="ru-RU" sz="900" b="0" i="0" u="none" strike="noStrike" dirty="0">
                          <a:solidFill>
                            <a:srgbClr val="000000"/>
                          </a:solidFill>
                          <a:latin typeface="Times New Roman" pitchFamily="18" charset="0"/>
                          <a:cs typeface="Times New Roman" pitchFamily="18" charset="0"/>
                        </a:rPr>
                        <a:t>финансовая и страховая</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человек</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13</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dirty="0">
                          <a:solidFill>
                            <a:srgbClr val="000000"/>
                          </a:solidFill>
                          <a:latin typeface="Times New Roman" pitchFamily="18" charset="0"/>
                          <a:cs typeface="Times New Roman" pitchFamily="18" charset="0"/>
                        </a:rPr>
                        <a:t>13</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dirty="0">
                          <a:solidFill>
                            <a:srgbClr val="000000"/>
                          </a:solidFill>
                          <a:latin typeface="Times New Roman" pitchFamily="18" charset="0"/>
                          <a:cs typeface="Times New Roman" pitchFamily="18" charset="0"/>
                        </a:rPr>
                        <a:t>13</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13</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13</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00603">
                <a:tc>
                  <a:txBody>
                    <a:bodyPr/>
                    <a:lstStyle/>
                    <a:p>
                      <a:pPr algn="l" fontAlgn="ctr"/>
                      <a:r>
                        <a:rPr lang="ru-RU" sz="900" b="0" i="0" u="none" strike="noStrike" dirty="0" smtClean="0">
                          <a:solidFill>
                            <a:srgbClr val="000000"/>
                          </a:solidFill>
                          <a:latin typeface="Times New Roman" pitchFamily="18" charset="0"/>
                          <a:cs typeface="Times New Roman" pitchFamily="18" charset="0"/>
                        </a:rPr>
                        <a:t> Деятельность </a:t>
                      </a:r>
                      <a:r>
                        <a:rPr lang="ru-RU" sz="900" b="0" i="0" u="none" strike="noStrike" dirty="0">
                          <a:solidFill>
                            <a:srgbClr val="000000"/>
                          </a:solidFill>
                          <a:latin typeface="Times New Roman" pitchFamily="18" charset="0"/>
                          <a:cs typeface="Times New Roman" pitchFamily="18" charset="0"/>
                        </a:rPr>
                        <a:t>по операциям с недвижимым имуществом</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человек</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dirty="0">
                          <a:solidFill>
                            <a:srgbClr val="000000"/>
                          </a:solidFill>
                          <a:latin typeface="Times New Roman" pitchFamily="18" charset="0"/>
                          <a:cs typeface="Times New Roman" pitchFamily="18" charset="0"/>
                        </a:rPr>
                        <a:t>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40805">
                <a:tc>
                  <a:txBody>
                    <a:bodyPr/>
                    <a:lstStyle/>
                    <a:p>
                      <a:pPr algn="l" fontAlgn="ctr"/>
                      <a:r>
                        <a:rPr lang="ru-RU" sz="900" b="0" i="0" u="none" strike="noStrike" dirty="0" smtClean="0">
                          <a:solidFill>
                            <a:srgbClr val="000000"/>
                          </a:solidFill>
                          <a:latin typeface="Times New Roman" pitchFamily="18" charset="0"/>
                          <a:cs typeface="Times New Roman" pitchFamily="18" charset="0"/>
                        </a:rPr>
                        <a:t> Деятельность </a:t>
                      </a:r>
                      <a:r>
                        <a:rPr lang="ru-RU" sz="900" b="0" i="0" u="none" strike="noStrike" dirty="0">
                          <a:solidFill>
                            <a:srgbClr val="000000"/>
                          </a:solidFill>
                          <a:latin typeface="Times New Roman" pitchFamily="18" charset="0"/>
                          <a:cs typeface="Times New Roman" pitchFamily="18" charset="0"/>
                        </a:rPr>
                        <a:t>профессиональная, научная и техническая</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человек</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13</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13</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dirty="0">
                          <a:solidFill>
                            <a:srgbClr val="000000"/>
                          </a:solidFill>
                          <a:latin typeface="Times New Roman" pitchFamily="18" charset="0"/>
                          <a:cs typeface="Times New Roman" pitchFamily="18" charset="0"/>
                        </a:rPr>
                        <a:t>13</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13</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13</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561138">
                <a:tc>
                  <a:txBody>
                    <a:bodyPr/>
                    <a:lstStyle/>
                    <a:p>
                      <a:pPr algn="l" fontAlgn="ctr"/>
                      <a:r>
                        <a:rPr lang="ru-RU" sz="900" b="0" i="0" u="none" strike="noStrike" dirty="0" smtClean="0">
                          <a:solidFill>
                            <a:srgbClr val="000000"/>
                          </a:solidFill>
                          <a:latin typeface="Times New Roman" pitchFamily="18" charset="0"/>
                          <a:cs typeface="Times New Roman" pitchFamily="18" charset="0"/>
                        </a:rPr>
                        <a:t> Деятельность </a:t>
                      </a:r>
                      <a:r>
                        <a:rPr lang="ru-RU" sz="900" b="0" i="0" u="none" strike="noStrike" dirty="0">
                          <a:solidFill>
                            <a:srgbClr val="000000"/>
                          </a:solidFill>
                          <a:latin typeface="Times New Roman" pitchFamily="18" charset="0"/>
                          <a:cs typeface="Times New Roman" pitchFamily="18" charset="0"/>
                        </a:rPr>
                        <a:t>административная и сопутствующие дополнительные услуги</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человек</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253</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253</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253</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dirty="0">
                          <a:solidFill>
                            <a:srgbClr val="000000"/>
                          </a:solidFill>
                          <a:latin typeface="Times New Roman" pitchFamily="18" charset="0"/>
                          <a:cs typeface="Times New Roman" pitchFamily="18" charset="0"/>
                        </a:rPr>
                        <a:t>253</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253</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86425">
                <a:tc>
                  <a:txBody>
                    <a:bodyPr/>
                    <a:lstStyle/>
                    <a:p>
                      <a:pPr algn="l" fontAlgn="ctr"/>
                      <a:r>
                        <a:rPr lang="ru-RU" sz="900" b="0" i="0" u="none" strike="noStrike" dirty="0" smtClean="0">
                          <a:solidFill>
                            <a:srgbClr val="000000"/>
                          </a:solidFill>
                          <a:latin typeface="Times New Roman" pitchFamily="18" charset="0"/>
                          <a:cs typeface="Times New Roman" pitchFamily="18" charset="0"/>
                        </a:rPr>
                        <a:t> Государственное </a:t>
                      </a:r>
                      <a:r>
                        <a:rPr lang="ru-RU" sz="900" b="0" i="0" u="none" strike="noStrike" dirty="0">
                          <a:solidFill>
                            <a:srgbClr val="000000"/>
                          </a:solidFill>
                          <a:latin typeface="Times New Roman" pitchFamily="18" charset="0"/>
                          <a:cs typeface="Times New Roman" pitchFamily="18" charset="0"/>
                        </a:rPr>
                        <a:t>управление и обеспечение военной безопасности; социальное обеспечение</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человек</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77</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77</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77</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dirty="0">
                          <a:solidFill>
                            <a:srgbClr val="000000"/>
                          </a:solidFill>
                          <a:latin typeface="Times New Roman" pitchFamily="18" charset="0"/>
                          <a:cs typeface="Times New Roman" pitchFamily="18" charset="0"/>
                        </a:rPr>
                        <a:t>77</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77</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40805">
                <a:tc>
                  <a:txBody>
                    <a:bodyPr/>
                    <a:lstStyle/>
                    <a:p>
                      <a:pPr algn="l" fontAlgn="ctr"/>
                      <a:r>
                        <a:rPr lang="ru-RU" sz="900" b="0" i="0" u="none" strike="noStrike" dirty="0" smtClean="0">
                          <a:solidFill>
                            <a:srgbClr val="000000"/>
                          </a:solidFill>
                          <a:latin typeface="Times New Roman" pitchFamily="18" charset="0"/>
                          <a:cs typeface="Times New Roman" pitchFamily="18" charset="0"/>
                        </a:rPr>
                        <a:t> Образование</a:t>
                      </a:r>
                      <a:endParaRPr lang="ru-RU" sz="9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человек</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464</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464</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464</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dirty="0">
                          <a:solidFill>
                            <a:srgbClr val="000000"/>
                          </a:solidFill>
                          <a:latin typeface="Times New Roman" pitchFamily="18" charset="0"/>
                          <a:cs typeface="Times New Roman" pitchFamily="18" charset="0"/>
                        </a:rPr>
                        <a:t>464</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464</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40805">
                <a:tc>
                  <a:txBody>
                    <a:bodyPr/>
                    <a:lstStyle/>
                    <a:p>
                      <a:pPr algn="l" fontAlgn="ctr"/>
                      <a:r>
                        <a:rPr lang="ru-RU" sz="900" b="0" i="0" u="none" strike="noStrike" dirty="0" smtClean="0">
                          <a:solidFill>
                            <a:srgbClr val="000000"/>
                          </a:solidFill>
                          <a:latin typeface="Times New Roman" pitchFamily="18" charset="0"/>
                          <a:cs typeface="Times New Roman" pitchFamily="18" charset="0"/>
                        </a:rPr>
                        <a:t> Деятельность </a:t>
                      </a:r>
                      <a:r>
                        <a:rPr lang="ru-RU" sz="900" b="0" i="0" u="none" strike="noStrike" dirty="0">
                          <a:solidFill>
                            <a:srgbClr val="000000"/>
                          </a:solidFill>
                          <a:latin typeface="Times New Roman" pitchFamily="18" charset="0"/>
                          <a:cs typeface="Times New Roman" pitchFamily="18" charset="0"/>
                        </a:rPr>
                        <a:t>в области здравоохранения и социальных услуг</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человек</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dirty="0">
                          <a:solidFill>
                            <a:srgbClr val="000000"/>
                          </a:solidFill>
                          <a:latin typeface="Times New Roman" pitchFamily="18" charset="0"/>
                          <a:cs typeface="Times New Roman" pitchFamily="18" charset="0"/>
                        </a:rPr>
                        <a:t>143</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143</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143</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dirty="0">
                          <a:solidFill>
                            <a:srgbClr val="000000"/>
                          </a:solidFill>
                          <a:latin typeface="Times New Roman" pitchFamily="18" charset="0"/>
                          <a:cs typeface="Times New Roman" pitchFamily="18" charset="0"/>
                        </a:rPr>
                        <a:t>143</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143</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40805">
                <a:tc>
                  <a:txBody>
                    <a:bodyPr/>
                    <a:lstStyle/>
                    <a:p>
                      <a:pPr algn="l" fontAlgn="ctr"/>
                      <a:r>
                        <a:rPr lang="ru-RU" sz="900" b="0" i="0" u="none" strike="noStrike" dirty="0" smtClean="0">
                          <a:solidFill>
                            <a:srgbClr val="000000"/>
                          </a:solidFill>
                          <a:latin typeface="Times New Roman" pitchFamily="18" charset="0"/>
                          <a:cs typeface="Times New Roman" pitchFamily="18" charset="0"/>
                        </a:rPr>
                        <a:t> Деятельность </a:t>
                      </a:r>
                      <a:r>
                        <a:rPr lang="ru-RU" sz="900" b="0" i="0" u="none" strike="noStrike" dirty="0">
                          <a:solidFill>
                            <a:srgbClr val="000000"/>
                          </a:solidFill>
                          <a:latin typeface="Times New Roman" pitchFamily="18" charset="0"/>
                          <a:cs typeface="Times New Roman" pitchFamily="18" charset="0"/>
                        </a:rPr>
                        <a:t>в области культуры, спорта, организации досуга и развлечений</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человек</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39</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39</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39</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dirty="0">
                          <a:solidFill>
                            <a:srgbClr val="000000"/>
                          </a:solidFill>
                          <a:latin typeface="Times New Roman" pitchFamily="18" charset="0"/>
                          <a:cs typeface="Times New Roman" pitchFamily="18" charset="0"/>
                        </a:rPr>
                        <a:t>39</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dirty="0">
                          <a:solidFill>
                            <a:srgbClr val="000000"/>
                          </a:solidFill>
                          <a:latin typeface="Times New Roman" pitchFamily="18" charset="0"/>
                          <a:cs typeface="Times New Roman" pitchFamily="18" charset="0"/>
                        </a:rPr>
                        <a:t>39</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00603">
                <a:tc>
                  <a:txBody>
                    <a:bodyPr/>
                    <a:lstStyle/>
                    <a:p>
                      <a:pPr algn="l" fontAlgn="ctr"/>
                      <a:r>
                        <a:rPr lang="ru-RU" sz="900" b="0" i="0" u="none" strike="noStrike" dirty="0" smtClean="0">
                          <a:solidFill>
                            <a:srgbClr val="000000"/>
                          </a:solidFill>
                          <a:latin typeface="Times New Roman" pitchFamily="18" charset="0"/>
                          <a:cs typeface="Times New Roman" pitchFamily="18" charset="0"/>
                        </a:rPr>
                        <a:t> Прочие </a:t>
                      </a:r>
                      <a:r>
                        <a:rPr lang="ru-RU" sz="900" b="0" i="0" u="none" strike="noStrike" dirty="0">
                          <a:solidFill>
                            <a:srgbClr val="000000"/>
                          </a:solidFill>
                          <a:latin typeface="Times New Roman" pitchFamily="18" charset="0"/>
                          <a:cs typeface="Times New Roman" pitchFamily="18" charset="0"/>
                        </a:rPr>
                        <a:t>виды экономической деятельности</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человек</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176</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176</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176</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a:solidFill>
                            <a:srgbClr val="000000"/>
                          </a:solidFill>
                          <a:latin typeface="Times New Roman" pitchFamily="18" charset="0"/>
                          <a:cs typeface="Times New Roman" pitchFamily="18" charset="0"/>
                        </a:rPr>
                        <a:t>176</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b"/>
                      <a:r>
                        <a:rPr lang="ru-RU" sz="900" b="0" i="0" u="none" strike="noStrike" dirty="0">
                          <a:solidFill>
                            <a:srgbClr val="000000"/>
                          </a:solidFill>
                          <a:latin typeface="Times New Roman" pitchFamily="18" charset="0"/>
                          <a:cs typeface="Times New Roman" pitchFamily="18" charset="0"/>
                        </a:rPr>
                        <a:t>176</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2"/>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40805">
                <a:tc>
                  <a:txBody>
                    <a:bodyPr/>
                    <a:lstStyle/>
                    <a:p>
                      <a:pPr algn="l" fontAlgn="t"/>
                      <a:r>
                        <a:rPr lang="ru-RU" sz="900" b="0" i="0" u="none" strike="noStrike">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r>
              <a:tr h="240805">
                <a:tc gridSpan="3">
                  <a:txBody>
                    <a:bodyPr/>
                    <a:lstStyle/>
                    <a:p>
                      <a:pPr algn="l" fontAlgn="t"/>
                      <a:r>
                        <a:rPr lang="ru-RU" sz="900" b="0" i="0" u="none" strike="noStrike" dirty="0">
                          <a:solidFill>
                            <a:srgbClr val="000000"/>
                          </a:solidFill>
                          <a:latin typeface="Times New Roman" pitchFamily="18" charset="0"/>
                          <a:cs typeface="Times New Roman" pitchFamily="18" charset="0"/>
                        </a:rPr>
                        <a:t>* Все стоимостные показатели рассчитываются в ценах текущих лет</a:t>
                      </a:r>
                    </a:p>
                  </a:txBody>
                  <a:tcPr marL="5154" marR="5154" marT="5154" marB="0">
                    <a:lnL>
                      <a:noFill/>
                    </a:lnL>
                    <a:lnR>
                      <a:noFill/>
                    </a:lnR>
                    <a:lnT>
                      <a:noFill/>
                    </a:lnT>
                    <a:lnB>
                      <a:noFill/>
                    </a:lnB>
                    <a:solidFill>
                      <a:schemeClr val="accent6">
                        <a:lumMod val="20000"/>
                        <a:lumOff val="80000"/>
                      </a:schemeClr>
                    </a:solidFill>
                  </a:tcPr>
                </a:tc>
                <a:tc hMerge="1">
                  <a:txBody>
                    <a:bodyPr/>
                    <a:lstStyle/>
                    <a:p>
                      <a:endParaRPr lang="ru-RU"/>
                    </a:p>
                  </a:txBody>
                  <a:tcPr/>
                </a:tc>
                <a:tc hMerge="1">
                  <a:txBody>
                    <a:bodyPr/>
                    <a:lstStyle/>
                    <a:p>
                      <a:pPr algn="l" fontAlgn="t"/>
                      <a:endParaRPr lang="ru-RU" sz="900" b="0" i="0" u="none" strike="noStrike" dirty="0">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c>
                  <a:txBody>
                    <a:bodyPr/>
                    <a:lstStyle/>
                    <a:p>
                      <a:pPr algn="l" fontAlgn="t"/>
                      <a:endParaRPr lang="ru-RU" sz="900" b="0" i="0" u="none" strike="noStrike">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c>
                  <a:txBody>
                    <a:bodyPr/>
                    <a:lstStyle/>
                    <a:p>
                      <a:pPr algn="l" fontAlgn="t"/>
                      <a:endParaRPr lang="ru-RU" sz="900" b="0" i="0" u="none" strike="noStrike">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c>
                  <a:txBody>
                    <a:bodyPr/>
                    <a:lstStyle/>
                    <a:p>
                      <a:pPr algn="l" fontAlgn="t"/>
                      <a:endParaRPr lang="ru-RU" sz="900" b="0" i="0" u="none" strike="noStrike" dirty="0">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c>
                  <a:txBody>
                    <a:bodyPr/>
                    <a:lstStyle/>
                    <a:p>
                      <a:pPr algn="l" fontAlgn="t"/>
                      <a:endParaRPr lang="ru-RU" sz="900" b="0" i="0" u="none" strike="noStrike" dirty="0">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c>
                  <a:txBody>
                    <a:bodyPr/>
                    <a:lstStyle/>
                    <a:p>
                      <a:pPr algn="l" fontAlgn="t"/>
                      <a:endParaRPr lang="ru-RU" sz="900" b="0" i="0" u="none" strike="noStrike" dirty="0">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3" name="Rectangle 1"/>
          <p:cNvSpPr>
            <a:spLocks noChangeArrowheads="1"/>
          </p:cNvSpPr>
          <p:nvPr/>
        </p:nvSpPr>
        <p:spPr bwMode="auto">
          <a:xfrm>
            <a:off x="0" y="0"/>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ДОХОДЫ  БЮДЖЕТА </a:t>
            </a:r>
            <a:r>
              <a:rPr kumimoji="0" lang="ru-RU" sz="20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34290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поступающие в бюджет денежные средства,</a:t>
            </a:r>
            <a:endParaRPr kumimoji="0" lang="ru-RU"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34290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за исключением источников финансирования дефицита бюджета</a:t>
            </a:r>
            <a:endParaRPr kumimoji="0" lang="ru-RU"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00354" name="AutoShape 2"/>
          <p:cNvSpPr>
            <a:spLocks noChangeArrowheads="1"/>
          </p:cNvSpPr>
          <p:nvPr/>
        </p:nvSpPr>
        <p:spPr bwMode="auto">
          <a:xfrm rot="3039082">
            <a:off x="1179972" y="986460"/>
            <a:ext cx="463550" cy="1054100"/>
          </a:xfrm>
          <a:prstGeom prst="downArrow">
            <a:avLst>
              <a:gd name="adj1" fmla="val 50000"/>
              <a:gd name="adj2" fmla="val 56849"/>
            </a:avLst>
          </a:prstGeom>
          <a:solidFill>
            <a:schemeClr val="accent4">
              <a:lumMod val="60000"/>
              <a:lumOff val="40000"/>
            </a:schemeClr>
          </a:solidFill>
          <a:ln w="12700">
            <a:solidFill>
              <a:srgbClr val="C0504D"/>
            </a:solidFill>
            <a:miter lim="800000"/>
            <a:headEnd/>
            <a:tailEnd/>
          </a:ln>
          <a:effectLst>
            <a:outerShdw dist="28398" dir="3806097" algn="ctr" rotWithShape="0">
              <a:srgbClr val="622423"/>
            </a:outerShdw>
          </a:effectLst>
        </p:spPr>
        <p:txBody>
          <a:bodyPr vert="eaVert" wrap="square" lIns="91440" tIns="45720" rIns="91440" bIns="45720" numCol="1" anchor="t" anchorCtr="0" compatLnSpc="1">
            <a:prstTxWarp prst="textNoShape">
              <a:avLst/>
            </a:prstTxWarp>
          </a:bodyPr>
          <a:lstStyle/>
          <a:p>
            <a:endParaRPr lang="ru-RU" dirty="0">
              <a:solidFill>
                <a:schemeClr val="accent4">
                  <a:lumMod val="75000"/>
                </a:schemeClr>
              </a:solidFill>
            </a:endParaRPr>
          </a:p>
        </p:txBody>
      </p:sp>
      <p:sp>
        <p:nvSpPr>
          <p:cNvPr id="100355" name="AutoShape 3"/>
          <p:cNvSpPr>
            <a:spLocks noChangeArrowheads="1"/>
          </p:cNvSpPr>
          <p:nvPr/>
        </p:nvSpPr>
        <p:spPr bwMode="auto">
          <a:xfrm>
            <a:off x="4143372" y="1214422"/>
            <a:ext cx="482600" cy="744537"/>
          </a:xfrm>
          <a:prstGeom prst="downArrow">
            <a:avLst>
              <a:gd name="adj1" fmla="val 50000"/>
              <a:gd name="adj2" fmla="val 38569"/>
            </a:avLst>
          </a:prstGeom>
          <a:solidFill>
            <a:schemeClr val="accent4">
              <a:lumMod val="60000"/>
              <a:lumOff val="40000"/>
            </a:schemeClr>
          </a:solidFill>
          <a:ln w="12700">
            <a:solidFill>
              <a:srgbClr val="C0504D"/>
            </a:solidFill>
            <a:miter lim="800000"/>
            <a:headEnd/>
            <a:tailEnd/>
          </a:ln>
          <a:effectLst>
            <a:outerShdw dist="28398" dir="3806097" algn="ctr" rotWithShape="0">
              <a:srgbClr val="622423"/>
            </a:outerShdw>
          </a:effectLst>
        </p:spPr>
        <p:txBody>
          <a:bodyPr vert="eaVert" wrap="square" lIns="91440" tIns="45720" rIns="91440" bIns="45720" numCol="1" anchor="t" anchorCtr="0" compatLnSpc="1">
            <a:prstTxWarp prst="textNoShape">
              <a:avLst/>
            </a:prstTxWarp>
          </a:bodyPr>
          <a:lstStyle/>
          <a:p>
            <a:endParaRPr lang="ru-RU"/>
          </a:p>
        </p:txBody>
      </p:sp>
      <p:sp>
        <p:nvSpPr>
          <p:cNvPr id="100356" name="AutoShape 4"/>
          <p:cNvSpPr>
            <a:spLocks noChangeArrowheads="1"/>
          </p:cNvSpPr>
          <p:nvPr/>
        </p:nvSpPr>
        <p:spPr bwMode="auto">
          <a:xfrm rot="-2809237">
            <a:off x="7065865" y="1023106"/>
            <a:ext cx="485775" cy="976313"/>
          </a:xfrm>
          <a:prstGeom prst="downArrow">
            <a:avLst>
              <a:gd name="adj1" fmla="val 50000"/>
              <a:gd name="adj2" fmla="val 50245"/>
            </a:avLst>
          </a:prstGeom>
          <a:solidFill>
            <a:schemeClr val="accent4">
              <a:lumMod val="60000"/>
              <a:lumOff val="40000"/>
            </a:schemeClr>
          </a:solidFill>
          <a:ln w="12700">
            <a:solidFill>
              <a:srgbClr val="C0504D"/>
            </a:solidFill>
            <a:miter lim="800000"/>
            <a:headEnd/>
            <a:tailEnd/>
          </a:ln>
          <a:effectLst>
            <a:outerShdw dist="28398" dir="3806097" algn="ctr" rotWithShape="0">
              <a:srgbClr val="622423"/>
            </a:outerShdw>
          </a:effectLst>
        </p:spPr>
        <p:txBody>
          <a:bodyPr vert="eaVert" wrap="square" lIns="91440" tIns="45720" rIns="91440" bIns="45720" numCol="1" anchor="t" anchorCtr="0" compatLnSpc="1">
            <a:prstTxWarp prst="textNoShape">
              <a:avLst/>
            </a:prstTxWarp>
          </a:bodyPr>
          <a:lstStyle/>
          <a:p>
            <a:endParaRPr lang="ru-RU"/>
          </a:p>
        </p:txBody>
      </p:sp>
      <p:sp>
        <p:nvSpPr>
          <p:cNvPr id="100358" name="Rectangle 6"/>
          <p:cNvSpPr>
            <a:spLocks noChangeArrowheads="1"/>
          </p:cNvSpPr>
          <p:nvPr/>
        </p:nvSpPr>
        <p:spPr bwMode="auto">
          <a:xfrm>
            <a:off x="2928926" y="2071678"/>
            <a:ext cx="292892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Неналоговые доходы</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Доходы от аренды земли и имущества, находящиеся в государственной или муниципальной собственности</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Плата за негативное воздействие на окружающую среду</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Доходы от оказания платных услуг казенными учреждениями</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Доходы от продажи земли имущества, находящегося в государственной или муниципальной собственности</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Штрафы, санкции, возмещение ущерба</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иные неналоговые доходы</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00359" name="Rectangle 7"/>
          <p:cNvSpPr>
            <a:spLocks noChangeArrowheads="1"/>
          </p:cNvSpPr>
          <p:nvPr/>
        </p:nvSpPr>
        <p:spPr bwMode="auto">
          <a:xfrm>
            <a:off x="6143636" y="2143116"/>
            <a:ext cx="300036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Безвозмездные поступления</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Дотации из других бюджетов</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Субсидии из других бюджетов</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Субвенции из других бюджетов</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Иные межбюджетные трансферты</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Прочие безвозмездные поступления</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00360" name="Rectangle 8"/>
          <p:cNvSpPr>
            <a:spLocks noChangeArrowheads="1"/>
          </p:cNvSpPr>
          <p:nvPr/>
        </p:nvSpPr>
        <p:spPr bwMode="auto">
          <a:xfrm>
            <a:off x="285720" y="2143116"/>
            <a:ext cx="2357454"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Налоговые доходы</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Налог на доходы физических лиц</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Акцизы</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Налоги на совокупный доход</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Налог на имущество физических лиц</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Земельный налог</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Задолженность и перерасчеты по отмененным налогам, сборам и иным обязательным платежам</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Государственная пошлина</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214282" y="285728"/>
            <a:ext cx="878687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outerShdw blurRad="38100" dist="38100" dir="2700000" algn="tl">
                    <a:srgbClr val="C0C0C0"/>
                  </a:outerShdw>
                </a:effectLst>
                <a:latin typeface="Cambria" pitchFamily="18" charset="0"/>
                <a:ea typeface="Arial Unicode MS" pitchFamily="34" charset="-128"/>
                <a:cs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ru-RU" b="1" dirty="0">
              <a:effectLst>
                <a:outerShdw blurRad="38100" dist="38100" dir="2700000" algn="tl">
                  <a:srgbClr val="C0C0C0"/>
                </a:outerShdw>
              </a:effectLst>
              <a:latin typeface="Cambria" pitchFamily="18" charset="0"/>
              <a:ea typeface="Arial Unicode MS"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outerShdw blurRad="38100" dist="38100" dir="2700000" algn="tl">
                    <a:srgbClr val="C0C0C0"/>
                  </a:outerShdw>
                </a:effectLst>
                <a:latin typeface="Cambria" pitchFamily="18" charset="0"/>
                <a:ea typeface="Arial Unicode MS" pitchFamily="34" charset="-128"/>
                <a:cs typeface="Calibri" pitchFamily="34" charset="0"/>
              </a:rPr>
              <a:t>                                                  </a:t>
            </a:r>
            <a:r>
              <a:rPr kumimoji="0" lang="ru-RU" sz="1800" b="1" i="0" u="none" strike="noStrike" cap="none" normalizeH="0" dirty="0" smtClean="0">
                <a:ln>
                  <a:noFill/>
                </a:ln>
                <a:solidFill>
                  <a:schemeClr val="tx1"/>
                </a:solidFill>
                <a:effectLst>
                  <a:outerShdw blurRad="38100" dist="38100" dir="2700000" algn="tl">
                    <a:srgbClr val="C0C0C0"/>
                  </a:outerShdw>
                </a:effectLst>
                <a:latin typeface="Cambria" pitchFamily="18" charset="0"/>
                <a:ea typeface="Arial Unicode MS" pitchFamily="34" charset="-128"/>
                <a:cs typeface="Calibri" pitchFamily="34" charset="0"/>
              </a:rPr>
              <a:t>     </a:t>
            </a:r>
            <a:r>
              <a:rPr kumimoji="0" lang="ru-RU" sz="18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Уважаемые  жители городского округа Верхний Тагил !</a:t>
            </a:r>
          </a:p>
          <a:p>
            <a:pPr marL="0" marR="0" lvl="0" indent="0" algn="l" defTabSz="914400" rtl="0" eaLnBrk="1" fontAlgn="base" latinLnBrk="0" hangingPunct="1">
              <a:lnSpc>
                <a:spcPct val="100000"/>
              </a:lnSpc>
              <a:spcBef>
                <a:spcPct val="0"/>
              </a:spcBef>
              <a:spcAft>
                <a:spcPct val="0"/>
              </a:spcAft>
              <a:buClrTx/>
              <a:buSzTx/>
              <a:buFontTx/>
              <a:buNone/>
              <a:tabLst/>
            </a:pPr>
            <a:endParaRPr lang="ru-RU" b="1" dirty="0">
              <a:effectLst>
                <a:outerShdw blurRad="38100" dist="38100" dir="2700000" algn="tl">
                  <a:srgbClr val="C0C0C0"/>
                </a:outerShdw>
              </a:effectLst>
              <a:latin typeface="Times New Roman" pitchFamily="18"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9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900" b="1" dirty="0" smtClean="0">
              <a:effectLst>
                <a:outerShdw blurRad="38100" dist="38100" dir="2700000" algn="tl">
                  <a:srgbClr val="C0C0C0"/>
                </a:outerShdw>
              </a:effectLst>
              <a:latin typeface="Times New Roman" pitchFamily="18"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9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9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Представляем Вам  информационную брошюру </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Cambria"/>
                <a:ea typeface="Arial Unicode MS" pitchFamily="34" charset="-128"/>
                <a:cs typeface="Times New Roman" pitchFamily="18" charset="0"/>
              </a:rPr>
              <a:t>«</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Бюджет для граждан</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Cambria"/>
                <a:ea typeface="Arial Unicode MS" pitchFamily="34" charset="-128"/>
                <a:cs typeface="Times New Roman" pitchFamily="18" charset="0"/>
              </a:rPr>
              <a:t>»</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составленную на основе проекта решения Думы городского округа Верхний Тагил </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Cambria"/>
                <a:ea typeface="Arial Unicode MS" pitchFamily="34" charset="-128"/>
                <a:cs typeface="Times New Roman" pitchFamily="18" charset="0"/>
              </a:rPr>
              <a:t>«</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О бюджете городского округа Верхний Тагил на 2023 год и плановый период 2024 и 2025 годов</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Cambria"/>
                <a:ea typeface="Arial Unicode MS" pitchFamily="34" charset="-128"/>
                <a:cs typeface="Times New Roman" pitchFamily="18" charset="0"/>
              </a:rPr>
              <a:t>»</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Настоящая информация в доступной форме знакомит  граждан с основными целями, задачами и приоритетными направлениями бюджетной политики городского округа, с основными параметрами бюджета городского округа Верхний Тагил. Сделать бюджет открытым и прозрачным </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Cambria"/>
                <a:ea typeface="Arial Unicode MS" pitchFamily="34" charset="-128"/>
                <a:cs typeface="Times New Roman" pitchFamily="18" charset="0"/>
              </a:rPr>
              <a:t>–</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одна из основных задач бюджетной политики городского округа Верхний Тагил.</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В непростых экономических условиях в решении о бюджете сохранены все социальные гарантии для жителей нашего города и обеспечены финансированием все обязательства городского округа.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Надеемся, что информирование граждан о результатах проводимой бюджетной политики позволит заинтересовать жителей города  в обсуждении целей и результатов использования бюджетных средств, предоставит возможность непосредственного участия жителей города в процессе формирования бюджета. Мы постарались просто и понятно изложить основные показатели местного бюджета.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Администрация городского округа Верхний Тагил готова рассмотреть Ваши замечания и предложения по формированию бюджета.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lang="ru-RU" sz="1400" dirty="0" smtClean="0">
                <a:effectLst>
                  <a:outerShdw blurRad="38100" dist="38100" dir="2700000" algn="tl">
                    <a:srgbClr val="C0C0C0"/>
                  </a:outerShdw>
                </a:effectLst>
                <a:latin typeface="Times New Roman" pitchFamily="18" charset="0"/>
                <a:ea typeface="Arial Unicode MS" pitchFamily="34" charset="-128"/>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С уважением,   Глава городского округа Верхний Тагил  </a:t>
            </a:r>
            <a:r>
              <a:rPr lang="ru-RU" sz="1400" dirty="0" smtClean="0">
                <a:effectLst>
                  <a:outerShdw blurRad="38100" dist="38100" dir="2700000" algn="tl">
                    <a:srgbClr val="C0C0C0"/>
                  </a:outerShdw>
                </a:effectLst>
                <a:latin typeface="Times New Roman" pitchFamily="18" charset="0"/>
                <a:ea typeface="Arial Unicode MS" pitchFamily="34" charset="-128"/>
                <a:cs typeface="Times New Roman" pitchFamily="18" charset="0"/>
              </a:rPr>
              <a:t>В.Г. Кириченко</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6738" name="Picture 2" descr="C:\Users\User\Desktop\Бюджет для граждан\Картинки для бюджета для граждан\картинки по бюджету\i.jpg"/>
          <p:cNvPicPr>
            <a:picLocks noChangeAspect="1" noChangeArrowheads="1"/>
          </p:cNvPicPr>
          <p:nvPr/>
        </p:nvPicPr>
        <p:blipFill>
          <a:blip r:embed="rId2"/>
          <a:srcRect/>
          <a:stretch>
            <a:fillRect/>
          </a:stretch>
        </p:blipFill>
        <p:spPr bwMode="auto">
          <a:xfrm>
            <a:off x="214282" y="428604"/>
            <a:ext cx="2714644" cy="1526988"/>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29" name="Rectangle 1"/>
          <p:cNvSpPr>
            <a:spLocks noChangeArrowheads="1"/>
          </p:cNvSpPr>
          <p:nvPr/>
        </p:nvSpPr>
        <p:spPr bwMode="auto">
          <a:xfrm>
            <a:off x="0" y="0"/>
            <a:ext cx="9144000"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ctr" defTabSz="914400" rtl="0" eaLnBrk="1" fontAlgn="base" latinLnBrk="0" hangingPunct="1">
              <a:lnSpc>
                <a:spcPct val="100000"/>
              </a:lnSpc>
              <a:spcBef>
                <a:spcPct val="0"/>
              </a:spcBef>
              <a:spcAft>
                <a:spcPct val="0"/>
              </a:spcAft>
              <a:buClrTx/>
              <a:buSzTx/>
              <a:buFontTx/>
              <a:buNone/>
              <a:tabLst/>
            </a:pPr>
            <a:endParaRPr kumimoji="0" lang="ru-RU" sz="1200" b="1" i="0" u="sng"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endParaRPr>
          </a:p>
          <a:p>
            <a:pPr marL="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sng"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Структура доходов бюджета городского округа Верхний Тагил на 2023 год</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933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Object 2"/>
          <p:cNvGraphicFramePr>
            <a:graphicFrameLocks noChangeAspect="1"/>
          </p:cNvGraphicFramePr>
          <p:nvPr/>
        </p:nvGraphicFramePr>
        <p:xfrm>
          <a:off x="142844" y="785794"/>
          <a:ext cx="8882743" cy="485778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428596" y="214290"/>
            <a:ext cx="7786742" cy="400110"/>
          </a:xfrm>
          <a:prstGeom prst="rect">
            <a:avLst/>
          </a:prstGeom>
        </p:spPr>
        <p:txBody>
          <a:bodyPr wrap="square">
            <a:spAutoFit/>
          </a:bodyPr>
          <a:lstStyle/>
          <a:p>
            <a:pPr algn="ctr"/>
            <a:r>
              <a:rPr lang="ru-RU" sz="2000" b="1" u="sng" dirty="0">
                <a:solidFill>
                  <a:schemeClr val="accent4">
                    <a:lumMod val="75000"/>
                  </a:schemeClr>
                </a:solidFill>
                <a:latin typeface="Times New Roman" pitchFamily="18" charset="0"/>
                <a:cs typeface="Times New Roman" pitchFamily="18" charset="0"/>
              </a:rPr>
              <a:t>Основные параметры бюджета городского округа Верхний Тагил</a:t>
            </a:r>
            <a:endParaRPr lang="ru-RU" sz="2000" dirty="0">
              <a:solidFill>
                <a:schemeClr val="accent4">
                  <a:lumMod val="75000"/>
                </a:schemeClr>
              </a:solidFill>
              <a:latin typeface="Times New Roman" pitchFamily="18" charset="0"/>
              <a:cs typeface="Times New Roman" pitchFamily="18" charset="0"/>
            </a:endParaRPr>
          </a:p>
        </p:txBody>
      </p:sp>
      <p:sp>
        <p:nvSpPr>
          <p:cNvPr id="98306" name="Rectangle 2"/>
          <p:cNvSpPr>
            <a:spLocks noChangeArrowheads="1"/>
          </p:cNvSpPr>
          <p:nvPr/>
        </p:nvSpPr>
        <p:spPr bwMode="auto">
          <a:xfrm>
            <a:off x="714348" y="785795"/>
            <a:ext cx="742952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sng" strike="noStrike" cap="none" normalizeH="0" baseline="0" dirty="0" smtClean="0">
                <a:ln>
                  <a:noFill/>
                </a:ln>
                <a:solidFill>
                  <a:srgbClr val="215868"/>
                </a:solidFill>
                <a:effectLst/>
                <a:latin typeface="Times New Roman" pitchFamily="18" charset="0"/>
                <a:ea typeface="Times New Roman" pitchFamily="18" charset="0"/>
                <a:cs typeface="Times New Roman" pitchFamily="18" charset="0"/>
              </a:rPr>
              <a:t>Динамика доходов и расходов бюджета за 2021-2023 годы, тыс. рублей</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Object 1"/>
          <p:cNvGraphicFramePr>
            <a:graphicFrameLocks noChangeAspect="1"/>
          </p:cNvGraphicFramePr>
          <p:nvPr/>
        </p:nvGraphicFramePr>
        <p:xfrm>
          <a:off x="571472" y="1643050"/>
          <a:ext cx="8215370" cy="464347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1" name="Rectangle 1"/>
          <p:cNvSpPr>
            <a:spLocks noChangeArrowheads="1"/>
          </p:cNvSpPr>
          <p:nvPr/>
        </p:nvSpPr>
        <p:spPr bwMode="auto">
          <a:xfrm>
            <a:off x="0" y="0"/>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Основные характеристики бюджета</a:t>
            </a:r>
            <a:endParaRPr kumimoji="0" lang="ru-RU" sz="20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97282" name="AutoShape 2"/>
          <p:cNvSpPr>
            <a:spLocks noChangeArrowheads="1"/>
          </p:cNvSpPr>
          <p:nvPr/>
        </p:nvSpPr>
        <p:spPr bwMode="auto">
          <a:xfrm>
            <a:off x="1785918" y="571480"/>
            <a:ext cx="5818188" cy="452437"/>
          </a:xfrm>
          <a:prstGeom prst="flowChartAlternateProcess">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Arial" pitchFamily="34" charset="0"/>
              </a:rPr>
              <a:t>Доходы – Расходы = Дефицит (Профицит</a:t>
            </a:r>
            <a:r>
              <a:rPr kumimoji="0" lang="ru-RU" sz="1800" b="1" i="0" u="none" strike="noStrike" cap="none" normalizeH="0" baseline="0" dirty="0" smtClean="0">
                <a:ln>
                  <a:noFill/>
                </a:ln>
                <a:solidFill>
                  <a:schemeClr val="tx1"/>
                </a:solidFill>
                <a:effectLst/>
                <a:latin typeface="Times New Roman" pitchFamily="18"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7283" name="AutoShape 3"/>
          <p:cNvSpPr>
            <a:spLocks noChangeArrowheads="1"/>
          </p:cNvSpPr>
          <p:nvPr/>
        </p:nvSpPr>
        <p:spPr bwMode="auto">
          <a:xfrm>
            <a:off x="714348" y="1142984"/>
            <a:ext cx="914400" cy="287338"/>
          </a:xfrm>
          <a:prstGeom prst="flowChartAlternateProcess">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pitchFamily="34" charset="0"/>
              </a:rPr>
              <a:t>Доходы</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7284" name="AutoShape 4"/>
          <p:cNvSpPr>
            <a:spLocks noChangeArrowheads="1"/>
          </p:cNvSpPr>
          <p:nvPr/>
        </p:nvSpPr>
        <p:spPr bwMode="auto">
          <a:xfrm rot="756126">
            <a:off x="447021" y="1810989"/>
            <a:ext cx="914400" cy="269875"/>
          </a:xfrm>
          <a:prstGeom prst="flowChartAlternateProcess">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85" name="AutoShape 5"/>
          <p:cNvSpPr>
            <a:spLocks noChangeArrowheads="1"/>
          </p:cNvSpPr>
          <p:nvPr/>
        </p:nvSpPr>
        <p:spPr bwMode="auto">
          <a:xfrm>
            <a:off x="2285984" y="1214422"/>
            <a:ext cx="914400" cy="280988"/>
          </a:xfrm>
          <a:prstGeom prst="flowChartAlternateProcess">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cs typeface="Arial" pitchFamily="34" charset="0"/>
              </a:rPr>
              <a:t>Расходы</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86" name="AutoShape 6"/>
          <p:cNvSpPr>
            <a:spLocks noChangeArrowheads="1"/>
          </p:cNvSpPr>
          <p:nvPr/>
        </p:nvSpPr>
        <p:spPr bwMode="auto">
          <a:xfrm rot="756126">
            <a:off x="2160863" y="2031363"/>
            <a:ext cx="969962" cy="269875"/>
          </a:xfrm>
          <a:prstGeom prst="flowChartAlternateProcess">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87" name="Rectangle 7"/>
          <p:cNvSpPr>
            <a:spLocks noChangeArrowheads="1"/>
          </p:cNvSpPr>
          <p:nvPr/>
        </p:nvSpPr>
        <p:spPr bwMode="auto">
          <a:xfrm rot="775767">
            <a:off x="129314" y="2334710"/>
            <a:ext cx="3014662" cy="220663"/>
          </a:xfrm>
          <a:prstGeom prst="rect">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endParaRPr lang="ru-RU"/>
          </a:p>
        </p:txBody>
      </p:sp>
      <p:sp>
        <p:nvSpPr>
          <p:cNvPr id="9" name="AutoShape 6"/>
          <p:cNvSpPr>
            <a:spLocks noChangeArrowheads="1"/>
          </p:cNvSpPr>
          <p:nvPr/>
        </p:nvSpPr>
        <p:spPr bwMode="auto">
          <a:xfrm rot="756126">
            <a:off x="2017988" y="2245678"/>
            <a:ext cx="969962" cy="269875"/>
          </a:xfrm>
          <a:prstGeom prst="flowChartAlternateProcess">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88" name="AutoShape 8"/>
          <p:cNvSpPr>
            <a:spLocks noChangeArrowheads="1"/>
          </p:cNvSpPr>
          <p:nvPr/>
        </p:nvSpPr>
        <p:spPr bwMode="auto">
          <a:xfrm>
            <a:off x="1357290" y="2571744"/>
            <a:ext cx="361950" cy="331787"/>
          </a:xfrm>
          <a:prstGeom prst="triangle">
            <a:avLst>
              <a:gd name="adj" fmla="val 50000"/>
            </a:avLst>
          </a:prstGeom>
          <a:gradFill rotWithShape="0">
            <a:gsLst>
              <a:gs pos="0">
                <a:srgbClr val="F79646"/>
              </a:gs>
              <a:gs pos="100000">
                <a:srgbClr val="DF6A09"/>
              </a:gs>
            </a:gsLst>
            <a:path path="shape">
              <a:fillToRect l="50000" t="50000" r="50000" b="50000"/>
            </a:path>
          </a:gradFill>
          <a:ln w="0">
            <a:noFill/>
            <a:miter lim="800000"/>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endParaRPr lang="ru-RU"/>
          </a:p>
        </p:txBody>
      </p:sp>
      <p:sp>
        <p:nvSpPr>
          <p:cNvPr id="11" name="AutoShape 3"/>
          <p:cNvSpPr>
            <a:spLocks noChangeArrowheads="1"/>
          </p:cNvSpPr>
          <p:nvPr/>
        </p:nvSpPr>
        <p:spPr bwMode="auto">
          <a:xfrm>
            <a:off x="5214942" y="1285860"/>
            <a:ext cx="914400" cy="287338"/>
          </a:xfrm>
          <a:prstGeom prst="flowChartAlternateProcess">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pitchFamily="34" charset="0"/>
              </a:rPr>
              <a:t>Доходы</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AutoShape 5"/>
          <p:cNvSpPr>
            <a:spLocks noChangeArrowheads="1"/>
          </p:cNvSpPr>
          <p:nvPr/>
        </p:nvSpPr>
        <p:spPr bwMode="auto">
          <a:xfrm>
            <a:off x="7000892" y="1285860"/>
            <a:ext cx="914400" cy="280988"/>
          </a:xfrm>
          <a:prstGeom prst="flowChartAlternateProcess">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cs typeface="Arial" pitchFamily="34" charset="0"/>
              </a:rPr>
              <a:t>Расходы</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89" name="AutoShape 9"/>
          <p:cNvSpPr>
            <a:spLocks noChangeArrowheads="1"/>
          </p:cNvSpPr>
          <p:nvPr/>
        </p:nvSpPr>
        <p:spPr bwMode="auto">
          <a:xfrm rot="-606521">
            <a:off x="5304220" y="1935405"/>
            <a:ext cx="914400" cy="284163"/>
          </a:xfrm>
          <a:prstGeom prst="flowChartAlternateProcess">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AutoShape 9"/>
          <p:cNvSpPr>
            <a:spLocks noChangeArrowheads="1"/>
          </p:cNvSpPr>
          <p:nvPr/>
        </p:nvSpPr>
        <p:spPr bwMode="auto">
          <a:xfrm rot="-606521">
            <a:off x="5375658" y="2221156"/>
            <a:ext cx="914400" cy="284163"/>
          </a:xfrm>
          <a:prstGeom prst="flowChartAlternateProcess">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90" name="AutoShape 10"/>
          <p:cNvSpPr>
            <a:spLocks noChangeArrowheads="1"/>
          </p:cNvSpPr>
          <p:nvPr/>
        </p:nvSpPr>
        <p:spPr bwMode="auto">
          <a:xfrm rot="-744176">
            <a:off x="6947766" y="1880977"/>
            <a:ext cx="914400" cy="269875"/>
          </a:xfrm>
          <a:prstGeom prst="flowChartAlternateProcess">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91" name="Rectangle 11"/>
          <p:cNvSpPr>
            <a:spLocks noChangeArrowheads="1"/>
          </p:cNvSpPr>
          <p:nvPr/>
        </p:nvSpPr>
        <p:spPr bwMode="auto">
          <a:xfrm rot="-684123">
            <a:off x="5135567" y="2367487"/>
            <a:ext cx="3014663" cy="220663"/>
          </a:xfrm>
          <a:prstGeom prst="rect">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endParaRPr lang="ru-RU"/>
          </a:p>
        </p:txBody>
      </p:sp>
      <p:sp>
        <p:nvSpPr>
          <p:cNvPr id="97292" name="AutoShape 12"/>
          <p:cNvSpPr>
            <a:spLocks noChangeArrowheads="1"/>
          </p:cNvSpPr>
          <p:nvPr/>
        </p:nvSpPr>
        <p:spPr bwMode="auto">
          <a:xfrm>
            <a:off x="6500826" y="2643182"/>
            <a:ext cx="361950" cy="331787"/>
          </a:xfrm>
          <a:prstGeom prst="triangle">
            <a:avLst>
              <a:gd name="adj" fmla="val 50000"/>
            </a:avLst>
          </a:prstGeom>
          <a:gradFill rotWithShape="0">
            <a:gsLst>
              <a:gs pos="0">
                <a:srgbClr val="F79646"/>
              </a:gs>
              <a:gs pos="100000">
                <a:srgbClr val="DF6A09"/>
              </a:gs>
            </a:gsLst>
            <a:path path="shape">
              <a:fillToRect l="50000" t="50000" r="50000" b="50000"/>
            </a:path>
          </a:gradFill>
          <a:ln w="0">
            <a:noFill/>
            <a:miter lim="800000"/>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endParaRPr lang="ru-RU"/>
          </a:p>
        </p:txBody>
      </p:sp>
      <p:sp>
        <p:nvSpPr>
          <p:cNvPr id="97293" name="AutoShape 13"/>
          <p:cNvSpPr>
            <a:spLocks noChangeArrowheads="1"/>
          </p:cNvSpPr>
          <p:nvPr/>
        </p:nvSpPr>
        <p:spPr bwMode="auto">
          <a:xfrm>
            <a:off x="142844" y="3143248"/>
            <a:ext cx="3346450" cy="361950"/>
          </a:xfrm>
          <a:prstGeom prst="roundRect">
            <a:avLst>
              <a:gd name="adj" fmla="val 16667"/>
            </a:avLst>
          </a:prstGeom>
          <a:solidFill>
            <a:srgbClr val="FFC000"/>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Дефицит (расходы больше доходов) </a:t>
            </a:r>
            <a:r>
              <a:rPr kumimoji="0" lang="ru-RU" sz="1600" b="1" i="0" u="none" strike="noStrike" cap="none" normalizeH="0" baseline="0" dirty="0" smtClean="0">
                <a:ln>
                  <a:noFill/>
                </a:ln>
                <a:solidFill>
                  <a:schemeClr val="tx1"/>
                </a:solidFill>
                <a:effectLst/>
                <a:latin typeface="Times New Roman" pitchFamily="18" charset="0"/>
                <a:cs typeface="Arial" pitchFamily="34" charset="0"/>
              </a:rPr>
              <a:t>(-)</a:t>
            </a:r>
            <a:endParaRPr kumimoji="0" lang="ru-RU" sz="14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7294" name="AutoShape 14"/>
          <p:cNvSpPr>
            <a:spLocks noChangeArrowheads="1"/>
          </p:cNvSpPr>
          <p:nvPr/>
        </p:nvSpPr>
        <p:spPr bwMode="auto">
          <a:xfrm>
            <a:off x="4786314" y="3143248"/>
            <a:ext cx="3521075" cy="361950"/>
          </a:xfrm>
          <a:prstGeom prst="roundRect">
            <a:avLst>
              <a:gd name="adj" fmla="val 16667"/>
            </a:avLst>
          </a:prstGeom>
          <a:solidFill>
            <a:srgbClr val="FFC000"/>
          </a:solidFill>
          <a:ln w="12700">
            <a:solidFill>
              <a:srgbClr val="C2D69B"/>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Профицит (доходы больше расходов) </a:t>
            </a:r>
            <a:r>
              <a:rPr kumimoji="0" lang="ru-RU" sz="1600" b="1" i="0" u="none" strike="noStrike" cap="none" normalizeH="0" baseline="0" dirty="0" smtClean="0">
                <a:ln>
                  <a:noFill/>
                </a:ln>
                <a:solidFill>
                  <a:schemeClr val="tx1"/>
                </a:solidFill>
                <a:effectLst/>
                <a:latin typeface="Times New Roman" pitchFamily="18"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729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7295" name="Object 15"/>
          <p:cNvGraphicFramePr>
            <a:graphicFrameLocks noChangeAspect="1"/>
          </p:cNvGraphicFramePr>
          <p:nvPr/>
        </p:nvGraphicFramePr>
        <p:xfrm>
          <a:off x="790575" y="3711575"/>
          <a:ext cx="6329363" cy="2928938"/>
        </p:xfrm>
        <a:graphic>
          <a:graphicData uri="http://schemas.openxmlformats.org/presentationml/2006/ole">
            <p:oleObj spid="_x0000_s97295" name="Диаграмма" r:id="rId3" imgW="6286520" imgH="2914739" progId="MSGraph.Chart.8">
              <p:embed/>
            </p:oleObj>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7" name="Rectangle 1"/>
          <p:cNvSpPr>
            <a:spLocks noChangeArrowheads="1"/>
          </p:cNvSpPr>
          <p:nvPr/>
        </p:nvSpPr>
        <p:spPr bwMode="auto">
          <a:xfrm>
            <a:off x="0" y="0"/>
            <a:ext cx="9144000"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1" i="0" u="none" strike="noStrike" cap="none" normalizeH="0" baseline="0" dirty="0" smtClean="0">
              <a:ln>
                <a:noFill/>
              </a:ln>
              <a:solidFill>
                <a:srgbClr val="5F497A"/>
              </a:solidFill>
              <a:effectLst>
                <a:outerShdw blurRad="38100" dist="38100" dir="2700000" algn="tl">
                  <a:srgbClr val="C0C0C0"/>
                </a:outerShdw>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5F497A"/>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Основные сведения о бюджете городского округа Верхний Тагил</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5F497A"/>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на 2023 год и плановый период 2024 и 2025 годов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Таблица 2"/>
          <p:cNvGraphicFramePr>
            <a:graphicFrameLocks noGrp="1"/>
          </p:cNvGraphicFramePr>
          <p:nvPr/>
        </p:nvGraphicFramePr>
        <p:xfrm>
          <a:off x="214283" y="1214427"/>
          <a:ext cx="8691602" cy="4357710"/>
        </p:xfrm>
        <a:graphic>
          <a:graphicData uri="http://schemas.openxmlformats.org/drawingml/2006/table">
            <a:tbl>
              <a:tblPr/>
              <a:tblGrid>
                <a:gridCol w="2928957"/>
                <a:gridCol w="1000132"/>
                <a:gridCol w="1029373"/>
                <a:gridCol w="933285"/>
                <a:gridCol w="933285"/>
                <a:gridCol w="933285"/>
                <a:gridCol w="933285"/>
              </a:tblGrid>
              <a:tr h="505751">
                <a:tc>
                  <a:txBody>
                    <a:bodyPr/>
                    <a:lstStyle/>
                    <a:p>
                      <a:pPr algn="ctr">
                        <a:spcAft>
                          <a:spcPts val="0"/>
                        </a:spcAft>
                      </a:pPr>
                      <a:r>
                        <a:rPr lang="ru-RU" sz="1400" b="1" dirty="0">
                          <a:latin typeface="Times New Roman"/>
                          <a:ea typeface="Times New Roman"/>
                          <a:cs typeface="Times New Roman"/>
                        </a:rPr>
                        <a:t>Показатель</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r>
                        <a:rPr lang="ru-RU" sz="1400" b="1" dirty="0" smtClean="0">
                          <a:latin typeface="Times New Roman"/>
                          <a:ea typeface="Times New Roman"/>
                          <a:cs typeface="Times New Roman"/>
                        </a:rPr>
                        <a:t>2023 </a:t>
                      </a:r>
                      <a:r>
                        <a:rPr lang="ru-RU" sz="1400" b="1" dirty="0">
                          <a:latin typeface="Times New Roman"/>
                          <a:ea typeface="Times New Roman"/>
                          <a:cs typeface="Times New Roman"/>
                        </a:rPr>
                        <a:t>год</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a:latin typeface="Times New Roman"/>
                          <a:ea typeface="Times New Roman"/>
                          <a:cs typeface="Times New Roman"/>
                        </a:rPr>
                        <a:t>Удельный вес</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smtClean="0">
                          <a:latin typeface="Times New Roman"/>
                          <a:ea typeface="Times New Roman"/>
                          <a:cs typeface="Times New Roman"/>
                        </a:rPr>
                        <a:t>2024 </a:t>
                      </a:r>
                      <a:r>
                        <a:rPr lang="ru-RU" sz="1400" b="1" dirty="0">
                          <a:latin typeface="Times New Roman"/>
                          <a:ea typeface="Times New Roman"/>
                          <a:cs typeface="Times New Roman"/>
                        </a:rPr>
                        <a:t>год</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1">
                          <a:latin typeface="Times New Roman"/>
                          <a:ea typeface="Times New Roman"/>
                          <a:cs typeface="Times New Roman"/>
                        </a:rPr>
                        <a:t>Удельный вес</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1" dirty="0" smtClean="0">
                          <a:latin typeface="Times New Roman"/>
                          <a:ea typeface="Times New Roman"/>
                          <a:cs typeface="Times New Roman"/>
                        </a:rPr>
                        <a:t>2025 </a:t>
                      </a:r>
                      <a:r>
                        <a:rPr lang="ru-RU" sz="1400" b="1" dirty="0">
                          <a:latin typeface="Times New Roman"/>
                          <a:ea typeface="Times New Roman"/>
                          <a:cs typeface="Times New Roman"/>
                        </a:rPr>
                        <a:t>год</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b="1">
                          <a:latin typeface="Times New Roman"/>
                          <a:ea typeface="Times New Roman"/>
                          <a:cs typeface="Times New Roman"/>
                        </a:rPr>
                        <a:t>Удельный вес</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8181">
                <a:tc>
                  <a:txBody>
                    <a:bodyPr/>
                    <a:lstStyle/>
                    <a:p>
                      <a:pPr>
                        <a:spcAft>
                          <a:spcPts val="0"/>
                        </a:spcAft>
                      </a:pPr>
                      <a:r>
                        <a:rPr lang="ru-RU" sz="1400" b="1" dirty="0" smtClean="0">
                          <a:latin typeface="Times New Roman"/>
                          <a:ea typeface="Times New Roman"/>
                          <a:cs typeface="Times New Roman"/>
                        </a:rPr>
                        <a:t>Доходы</a:t>
                      </a:r>
                      <a:r>
                        <a:rPr lang="ru-RU" sz="1400" b="1" dirty="0">
                          <a:latin typeface="Times New Roman"/>
                          <a:ea typeface="Times New Roman"/>
                          <a:cs typeface="Times New Roman"/>
                        </a:rPr>
                        <a:t>, в том числе</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757 672</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smtClean="0">
                          <a:latin typeface="Times New Roman"/>
                          <a:ea typeface="Times New Roman"/>
                          <a:cs typeface="Times New Roman"/>
                        </a:rPr>
                        <a:t>100%</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658 814</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1" dirty="0" smtClean="0">
                          <a:latin typeface="Times New Roman"/>
                          <a:ea typeface="Times New Roman"/>
                          <a:cs typeface="Times New Roman"/>
                        </a:rPr>
                        <a:t>100%</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604 982</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b="1" dirty="0" smtClean="0">
                          <a:latin typeface="Times New Roman"/>
                          <a:ea typeface="Times New Roman"/>
                          <a:cs typeface="Times New Roman"/>
                        </a:rPr>
                        <a:t>100%</a:t>
                      </a: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8181">
                <a:tc>
                  <a:txBody>
                    <a:bodyPr/>
                    <a:lstStyle/>
                    <a:p>
                      <a:pPr>
                        <a:spcAft>
                          <a:spcPts val="0"/>
                        </a:spcAft>
                      </a:pPr>
                      <a:r>
                        <a:rPr lang="ru-RU" sz="1400" dirty="0">
                          <a:latin typeface="Times New Roman"/>
                          <a:ea typeface="Times New Roman"/>
                          <a:cs typeface="Times New Roman"/>
                        </a:rPr>
                        <a:t>Налоговые и неналоговые </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280 768</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a:ea typeface="Times New Roman"/>
                          <a:cs typeface="Times New Roman"/>
                        </a:rPr>
                        <a:t>37%</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272 154</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a:ea typeface="Times New Roman"/>
                          <a:cs typeface="Times New Roman"/>
                        </a:rPr>
                        <a:t>41%</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258 574</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a:ea typeface="Times New Roman"/>
                          <a:cs typeface="Times New Roman"/>
                        </a:rPr>
                        <a:t>43%</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8181">
                <a:tc>
                  <a:txBody>
                    <a:bodyPr/>
                    <a:lstStyle/>
                    <a:p>
                      <a:pPr>
                        <a:spcAft>
                          <a:spcPts val="0"/>
                        </a:spcAft>
                      </a:pPr>
                      <a:r>
                        <a:rPr lang="ru-RU" sz="1400">
                          <a:latin typeface="Times New Roman"/>
                          <a:ea typeface="Times New Roman"/>
                          <a:cs typeface="Times New Roman"/>
                        </a:rPr>
                        <a:t>Безвозмездные поступления</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476 904</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a:ea typeface="Times New Roman"/>
                          <a:cs typeface="Times New Roman"/>
                        </a:rPr>
                        <a:t>63%</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386 660</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a:ea typeface="Times New Roman"/>
                          <a:cs typeface="Times New Roman"/>
                        </a:rPr>
                        <a:t>59%</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346 408</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a:ea typeface="Times New Roman"/>
                          <a:cs typeface="Times New Roman"/>
                        </a:rPr>
                        <a:t>57%</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8181">
                <a:tc>
                  <a:txBody>
                    <a:bodyPr/>
                    <a:lstStyle/>
                    <a:p>
                      <a:pPr>
                        <a:spcAft>
                          <a:spcPts val="0"/>
                        </a:spcAft>
                      </a:pPr>
                      <a:r>
                        <a:rPr lang="ru-RU" sz="1400" b="1">
                          <a:latin typeface="Times New Roman"/>
                          <a:ea typeface="Times New Roman"/>
                          <a:cs typeface="Times New Roman"/>
                        </a:rPr>
                        <a:t>Расходы, в том числе</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770 966</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100%</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665 891</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latin typeface="Times New Roman" pitchFamily="18" charset="0"/>
                          <a:ea typeface="Times New Roman"/>
                          <a:cs typeface="Times New Roman" pitchFamily="18" charset="0"/>
                        </a:rPr>
                        <a:t>100%</a:t>
                      </a: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613 774</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latin typeface="Times New Roman" pitchFamily="18" charset="0"/>
                          <a:ea typeface="Times New Roman"/>
                          <a:cs typeface="Times New Roman" pitchFamily="18" charset="0"/>
                        </a:rPr>
                        <a:t>100%</a:t>
                      </a: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8181">
                <a:tc>
                  <a:txBody>
                    <a:bodyPr/>
                    <a:lstStyle/>
                    <a:p>
                      <a:pPr>
                        <a:spcAft>
                          <a:spcPts val="0"/>
                        </a:spcAft>
                      </a:pPr>
                      <a:r>
                        <a:rPr lang="ru-RU" sz="1400" dirty="0">
                          <a:latin typeface="Times New Roman"/>
                          <a:ea typeface="Times New Roman"/>
                          <a:cs typeface="Times New Roman"/>
                        </a:rPr>
                        <a:t>Дорожная деятельность</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40 649</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5%</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solidFill>
                            <a:schemeClr val="tx1"/>
                          </a:solidFill>
                          <a:latin typeface="Times New Roman" pitchFamily="18" charset="0"/>
                          <a:ea typeface="Times New Roman"/>
                          <a:cs typeface="Times New Roman" pitchFamily="18" charset="0"/>
                        </a:rPr>
                        <a:t>13 374</a:t>
                      </a:r>
                      <a:endParaRPr lang="ru-RU" sz="140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2%</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5 815</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64483">
                <a:tc>
                  <a:txBody>
                    <a:bodyPr/>
                    <a:lstStyle/>
                    <a:p>
                      <a:pPr>
                        <a:spcAft>
                          <a:spcPts val="0"/>
                        </a:spcAft>
                      </a:pPr>
                      <a:r>
                        <a:rPr lang="ru-RU" sz="1400">
                          <a:latin typeface="Times New Roman"/>
                          <a:ea typeface="Times New Roman"/>
                          <a:cs typeface="Times New Roman"/>
                        </a:rPr>
                        <a:t>Жилищно-коммунальное хозяйство</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99 504</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13%</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solidFill>
                            <a:schemeClr val="tx1"/>
                          </a:solidFill>
                          <a:latin typeface="Times New Roman" pitchFamily="18" charset="0"/>
                          <a:ea typeface="Times New Roman"/>
                          <a:cs typeface="Times New Roman" pitchFamily="18" charset="0"/>
                        </a:rPr>
                        <a:t>41 863</a:t>
                      </a:r>
                      <a:endParaRPr lang="ru-RU" sz="140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6%</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15 144</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2%</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8181">
                <a:tc>
                  <a:txBody>
                    <a:bodyPr/>
                    <a:lstStyle/>
                    <a:p>
                      <a:pPr>
                        <a:spcAft>
                          <a:spcPts val="0"/>
                        </a:spcAft>
                      </a:pPr>
                      <a:r>
                        <a:rPr lang="ru-RU" sz="1400">
                          <a:latin typeface="Times New Roman"/>
                          <a:ea typeface="Times New Roman"/>
                          <a:cs typeface="Times New Roman"/>
                        </a:rPr>
                        <a:t>Социальная сфера, в том числе</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i="1" dirty="0" smtClean="0">
                          <a:latin typeface="Times New Roman" pitchFamily="18" charset="0"/>
                          <a:ea typeface="Times New Roman"/>
                          <a:cs typeface="Times New Roman" pitchFamily="18" charset="0"/>
                        </a:rPr>
                        <a:t>569 444</a:t>
                      </a:r>
                      <a:endParaRPr lang="ru-RU" sz="1400" i="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i="1" dirty="0" smtClean="0">
                          <a:latin typeface="Times New Roman" pitchFamily="18" charset="0"/>
                          <a:ea typeface="Times New Roman"/>
                          <a:cs typeface="Times New Roman" pitchFamily="18" charset="0"/>
                        </a:rPr>
                        <a:t>74%</a:t>
                      </a:r>
                      <a:endParaRPr lang="ru-RU" sz="1400" i="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i="1" dirty="0" smtClean="0">
                          <a:solidFill>
                            <a:schemeClr val="tx1"/>
                          </a:solidFill>
                          <a:latin typeface="Times New Roman" pitchFamily="18" charset="0"/>
                          <a:ea typeface="Times New Roman"/>
                          <a:cs typeface="Times New Roman" pitchFamily="18" charset="0"/>
                        </a:rPr>
                        <a:t>540 392</a:t>
                      </a:r>
                      <a:endParaRPr lang="ru-RU" sz="1400" i="1"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i="1" dirty="0" smtClean="0">
                          <a:latin typeface="Times New Roman" pitchFamily="18" charset="0"/>
                          <a:ea typeface="Times New Roman"/>
                          <a:cs typeface="Times New Roman" pitchFamily="18" charset="0"/>
                        </a:rPr>
                        <a:t>81%</a:t>
                      </a:r>
                      <a:endParaRPr lang="ru-RU" sz="1400" i="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i="1" dirty="0" smtClean="0">
                          <a:latin typeface="Times New Roman" pitchFamily="18" charset="0"/>
                          <a:ea typeface="Times New Roman"/>
                          <a:cs typeface="Times New Roman" pitchFamily="18" charset="0"/>
                        </a:rPr>
                        <a:t>520 101</a:t>
                      </a:r>
                      <a:endParaRPr lang="ru-RU" sz="1400" i="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i="1" dirty="0" smtClean="0">
                          <a:latin typeface="Times New Roman" pitchFamily="18" charset="0"/>
                          <a:ea typeface="Times New Roman"/>
                          <a:cs typeface="Times New Roman" pitchFamily="18" charset="0"/>
                        </a:rPr>
                        <a:t>85%</a:t>
                      </a:r>
                      <a:endParaRPr lang="ru-RU" sz="1400" i="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307485">
                <a:tc>
                  <a:txBody>
                    <a:bodyPr/>
                    <a:lstStyle/>
                    <a:p>
                      <a:pPr>
                        <a:spcAft>
                          <a:spcPts val="0"/>
                        </a:spcAft>
                      </a:pPr>
                      <a:r>
                        <a:rPr lang="ru-RU" sz="1400" dirty="0">
                          <a:latin typeface="Times New Roman"/>
                          <a:ea typeface="Times New Roman"/>
                          <a:cs typeface="Times New Roman"/>
                        </a:rPr>
                        <a:t>- образование</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454 240</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59%</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solidFill>
                            <a:schemeClr val="tx1"/>
                          </a:solidFill>
                          <a:latin typeface="Times New Roman" pitchFamily="18" charset="0"/>
                          <a:ea typeface="Times New Roman"/>
                          <a:cs typeface="Times New Roman" pitchFamily="18" charset="0"/>
                        </a:rPr>
                        <a:t>428 256</a:t>
                      </a:r>
                      <a:endParaRPr lang="ru-RU" sz="140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64%</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411 590</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67%</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8181">
                <a:tc>
                  <a:txBody>
                    <a:bodyPr/>
                    <a:lstStyle/>
                    <a:p>
                      <a:pPr>
                        <a:spcAft>
                          <a:spcPts val="0"/>
                        </a:spcAft>
                      </a:pPr>
                      <a:r>
                        <a:rPr lang="ru-RU" sz="1400">
                          <a:latin typeface="Times New Roman"/>
                          <a:ea typeface="Times New Roman"/>
                          <a:cs typeface="Times New Roman"/>
                        </a:rPr>
                        <a:t>- культура</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51 300</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6%</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solidFill>
                            <a:schemeClr val="tx1"/>
                          </a:solidFill>
                          <a:latin typeface="Times New Roman" pitchFamily="18" charset="0"/>
                          <a:ea typeface="Times New Roman"/>
                          <a:cs typeface="Times New Roman" pitchFamily="18" charset="0"/>
                        </a:rPr>
                        <a:t>51 246</a:t>
                      </a:r>
                      <a:endParaRPr lang="ru-RU" sz="140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8%</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47 150</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8%</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8181">
                <a:tc>
                  <a:txBody>
                    <a:bodyPr/>
                    <a:lstStyle/>
                    <a:p>
                      <a:pPr>
                        <a:spcAft>
                          <a:spcPts val="0"/>
                        </a:spcAft>
                      </a:pPr>
                      <a:r>
                        <a:rPr lang="ru-RU" sz="1400">
                          <a:latin typeface="Times New Roman"/>
                          <a:ea typeface="Times New Roman"/>
                          <a:cs typeface="Times New Roman"/>
                        </a:rPr>
                        <a:t>- социальная политика</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51 509</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7%</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solidFill>
                            <a:schemeClr val="tx1"/>
                          </a:solidFill>
                          <a:latin typeface="Times New Roman" pitchFamily="18" charset="0"/>
                          <a:ea typeface="Times New Roman"/>
                          <a:cs typeface="Times New Roman" pitchFamily="18" charset="0"/>
                        </a:rPr>
                        <a:t>52 924</a:t>
                      </a:r>
                      <a:endParaRPr lang="ru-RU" sz="140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8%</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54 395</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9%</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8181">
                <a:tc>
                  <a:txBody>
                    <a:bodyPr/>
                    <a:lstStyle/>
                    <a:p>
                      <a:pPr>
                        <a:spcAft>
                          <a:spcPts val="0"/>
                        </a:spcAft>
                      </a:pPr>
                      <a:r>
                        <a:rPr lang="ru-RU" sz="1400" b="1">
                          <a:latin typeface="Times New Roman"/>
                          <a:ea typeface="Times New Roman"/>
                          <a:cs typeface="Times New Roman"/>
                        </a:rPr>
                        <a:t>- </a:t>
                      </a:r>
                      <a:r>
                        <a:rPr lang="ru-RU" sz="1400">
                          <a:latin typeface="Times New Roman"/>
                          <a:ea typeface="Times New Roman"/>
                          <a:cs typeface="Times New Roman"/>
                        </a:rPr>
                        <a:t>физическая культура и спорт</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12 395</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2%</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solidFill>
                            <a:schemeClr val="tx1"/>
                          </a:solidFill>
                          <a:latin typeface="Times New Roman" pitchFamily="18" charset="0"/>
                          <a:ea typeface="Times New Roman"/>
                          <a:cs typeface="Times New Roman" pitchFamily="18" charset="0"/>
                        </a:rPr>
                        <a:t>7 966</a:t>
                      </a:r>
                      <a:endParaRPr lang="ru-RU" sz="140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6 966</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8181">
                <a:tc>
                  <a:txBody>
                    <a:bodyPr/>
                    <a:lstStyle/>
                    <a:p>
                      <a:pPr>
                        <a:spcAft>
                          <a:spcPts val="0"/>
                        </a:spcAft>
                      </a:pPr>
                      <a:r>
                        <a:rPr lang="ru-RU" sz="1400">
                          <a:latin typeface="Times New Roman"/>
                          <a:ea typeface="Times New Roman"/>
                          <a:cs typeface="Times New Roman"/>
                        </a:rPr>
                        <a:t>Прочие расходы</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61 369</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8%</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solidFill>
                            <a:schemeClr val="tx1"/>
                          </a:solidFill>
                          <a:latin typeface="Times New Roman" pitchFamily="18" charset="0"/>
                          <a:ea typeface="Times New Roman"/>
                          <a:cs typeface="Times New Roman" pitchFamily="18" charset="0"/>
                        </a:rPr>
                        <a:t>70 262</a:t>
                      </a:r>
                      <a:endParaRPr lang="ru-RU" sz="140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11%</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72 714</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12%</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8181">
                <a:tc>
                  <a:txBody>
                    <a:bodyPr/>
                    <a:lstStyle/>
                    <a:p>
                      <a:pPr>
                        <a:spcAft>
                          <a:spcPts val="0"/>
                        </a:spcAft>
                      </a:pPr>
                      <a:r>
                        <a:rPr lang="ru-RU" sz="1400" b="1">
                          <a:latin typeface="Times New Roman"/>
                          <a:ea typeface="Times New Roman"/>
                          <a:cs typeface="Times New Roman"/>
                        </a:rPr>
                        <a:t>Дефицит</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13 294</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7 077</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8 792</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bl>
          </a:graphicData>
        </a:graphic>
      </p:graphicFrame>
      <p:sp>
        <p:nvSpPr>
          <p:cNvPr id="5" name="Прямоугольник 4"/>
          <p:cNvSpPr/>
          <p:nvPr/>
        </p:nvSpPr>
        <p:spPr>
          <a:xfrm>
            <a:off x="7715272" y="857232"/>
            <a:ext cx="1137234" cy="307777"/>
          </a:xfrm>
          <a:prstGeom prst="rect">
            <a:avLst/>
          </a:prstGeom>
        </p:spPr>
        <p:txBody>
          <a:bodyPr wrap="none">
            <a:spAutoFit/>
          </a:bodyPr>
          <a:lstStyle/>
          <a:p>
            <a:pPr lvl="0" fontAlgn="base">
              <a:spcBef>
                <a:spcPct val="0"/>
              </a:spcBef>
              <a:spcAft>
                <a:spcPct val="0"/>
              </a:spcAft>
              <a:tabLst>
                <a:tab pos="7515225" algn="l"/>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 рублей</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3" name="AutoShape 1"/>
          <p:cNvSpPr>
            <a:spLocks noChangeArrowheads="1"/>
          </p:cNvSpPr>
          <p:nvPr/>
        </p:nvSpPr>
        <p:spPr bwMode="auto">
          <a:xfrm>
            <a:off x="214282" y="142852"/>
            <a:ext cx="8643998" cy="357190"/>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ru-RU" sz="2000" b="1" dirty="0" smtClean="0">
                <a:solidFill>
                  <a:srgbClr val="365F91"/>
                </a:solidFill>
                <a:latin typeface="Times New Roman" pitchFamily="18" charset="0"/>
                <a:cs typeface="Arial" pitchFamily="34" charset="0"/>
              </a:rPr>
              <a:t>Д</a:t>
            </a:r>
            <a:r>
              <a:rPr kumimoji="0" lang="ru-RU" sz="2000" b="1" i="0" u="none" strike="noStrike" cap="none" normalizeH="0" baseline="0" dirty="0" smtClean="0">
                <a:ln>
                  <a:noFill/>
                </a:ln>
                <a:solidFill>
                  <a:srgbClr val="365F91"/>
                </a:solidFill>
                <a:effectLst/>
                <a:latin typeface="Times New Roman" pitchFamily="18" charset="0"/>
                <a:cs typeface="Arial" pitchFamily="34" charset="0"/>
              </a:rPr>
              <a:t>оходы бюджета городского округа </a:t>
            </a:r>
            <a:r>
              <a:rPr lang="ru-RU" sz="2000" b="1" dirty="0" smtClean="0">
                <a:solidFill>
                  <a:srgbClr val="365F91"/>
                </a:solidFill>
                <a:latin typeface="Times New Roman" pitchFamily="18" charset="0"/>
                <a:cs typeface="Arial" pitchFamily="34" charset="0"/>
              </a:rPr>
              <a:t>В</a:t>
            </a:r>
            <a:r>
              <a:rPr kumimoji="0" lang="ru-RU" sz="2000" b="1" i="0" u="none" strike="noStrike" cap="none" normalizeH="0" baseline="0" dirty="0" smtClean="0">
                <a:ln>
                  <a:noFill/>
                </a:ln>
                <a:solidFill>
                  <a:srgbClr val="365F91"/>
                </a:solidFill>
                <a:effectLst/>
                <a:latin typeface="Times New Roman" pitchFamily="18" charset="0"/>
                <a:cs typeface="Arial" pitchFamily="34" charset="0"/>
              </a:rPr>
              <a:t>ерхний </a:t>
            </a:r>
            <a:r>
              <a:rPr lang="ru-RU" sz="2000" b="1" dirty="0" smtClean="0">
                <a:solidFill>
                  <a:srgbClr val="365F91"/>
                </a:solidFill>
                <a:latin typeface="Times New Roman" pitchFamily="18" charset="0"/>
                <a:cs typeface="Arial" pitchFamily="34" charset="0"/>
              </a:rPr>
              <a:t>Т</a:t>
            </a:r>
            <a:r>
              <a:rPr kumimoji="0" lang="ru-RU" sz="2000" b="1" i="0" u="none" strike="noStrike" cap="none" normalizeH="0" baseline="0" dirty="0" smtClean="0">
                <a:ln>
                  <a:noFill/>
                </a:ln>
                <a:solidFill>
                  <a:srgbClr val="365F91"/>
                </a:solidFill>
                <a:effectLst/>
                <a:latin typeface="Times New Roman" pitchFamily="18" charset="0"/>
                <a:cs typeface="Arial" pitchFamily="34" charset="0"/>
              </a:rPr>
              <a:t>агил         </a:t>
            </a:r>
            <a:r>
              <a:rPr kumimoji="0" lang="ru-RU" sz="1600" b="1" i="0" u="none" strike="noStrike" cap="none" normalizeH="0" baseline="0" dirty="0" smtClean="0">
                <a:ln>
                  <a:noFill/>
                </a:ln>
                <a:solidFill>
                  <a:srgbClr val="365F91"/>
                </a:solidFill>
                <a:effectLst/>
                <a:latin typeface="Times New Roman" pitchFamily="18" charset="0"/>
                <a:cs typeface="Arial" pitchFamily="34" charset="0"/>
              </a:rPr>
              <a:t>(</a:t>
            </a:r>
            <a:r>
              <a:rPr kumimoji="0" lang="ru-RU" sz="1400" b="1" i="0" u="none" strike="noStrike" cap="none" normalizeH="0" baseline="0" dirty="0" smtClean="0">
                <a:ln>
                  <a:noFill/>
                </a:ln>
                <a:solidFill>
                  <a:srgbClr val="365F91"/>
                </a:solidFill>
                <a:effectLst/>
                <a:latin typeface="Times New Roman" pitchFamily="18" charset="0"/>
                <a:cs typeface="Arial" pitchFamily="34" charset="0"/>
              </a:rPr>
              <a:t>тыс. рублей)</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Таблица 2"/>
          <p:cNvGraphicFramePr>
            <a:graphicFrameLocks noGrp="1"/>
          </p:cNvGraphicFramePr>
          <p:nvPr/>
        </p:nvGraphicFramePr>
        <p:xfrm>
          <a:off x="142844" y="642915"/>
          <a:ext cx="8786875" cy="6040283"/>
        </p:xfrm>
        <a:graphic>
          <a:graphicData uri="http://schemas.openxmlformats.org/drawingml/2006/table">
            <a:tbl>
              <a:tblPr/>
              <a:tblGrid>
                <a:gridCol w="3438580"/>
                <a:gridCol w="1027936"/>
                <a:gridCol w="1191070"/>
                <a:gridCol w="1104954"/>
                <a:gridCol w="986091"/>
                <a:gridCol w="1038244"/>
              </a:tblGrid>
              <a:tr h="515110">
                <a:tc>
                  <a:txBody>
                    <a:bodyPr/>
                    <a:lstStyle/>
                    <a:p>
                      <a:pPr algn="ctr">
                        <a:spcAft>
                          <a:spcPts val="0"/>
                        </a:spcAft>
                        <a:tabLst>
                          <a:tab pos="1507490" algn="l"/>
                          <a:tab pos="1788795" algn="l"/>
                        </a:tabLst>
                      </a:pPr>
                      <a:r>
                        <a:rPr lang="ru-RU" sz="1100" dirty="0">
                          <a:latin typeface="Times New Roman"/>
                          <a:ea typeface="Times New Roman"/>
                          <a:cs typeface="Times New Roman"/>
                        </a:rPr>
                        <a:t>Наименование доходов</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2021 год (факт</a:t>
                      </a:r>
                      <a:r>
                        <a:rPr lang="ru-RU" sz="1100" dirty="0">
                          <a:latin typeface="Times New Roman"/>
                          <a:ea typeface="Times New Roman"/>
                          <a:cs typeface="Times New Roman"/>
                        </a:rPr>
                        <a:t>)</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2022 </a:t>
                      </a:r>
                      <a:r>
                        <a:rPr lang="ru-RU" sz="1100" dirty="0">
                          <a:latin typeface="Times New Roman"/>
                          <a:ea typeface="Times New Roman"/>
                          <a:cs typeface="Times New Roman"/>
                        </a:rPr>
                        <a:t>год </a:t>
                      </a:r>
                      <a:r>
                        <a:rPr lang="ru-RU" sz="1100" dirty="0" smtClean="0">
                          <a:latin typeface="Times New Roman"/>
                          <a:ea typeface="Times New Roman"/>
                          <a:cs typeface="Times New Roman"/>
                        </a:rPr>
                        <a:t>(утвержденный прогноз)</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2023 </a:t>
                      </a:r>
                      <a:r>
                        <a:rPr lang="ru-RU" sz="1100" dirty="0">
                          <a:latin typeface="Times New Roman"/>
                          <a:ea typeface="Times New Roman"/>
                          <a:cs typeface="Times New Roman"/>
                        </a:rPr>
                        <a:t>год (прогноз)</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2024 </a:t>
                      </a:r>
                      <a:r>
                        <a:rPr lang="ru-RU" sz="1100" dirty="0">
                          <a:latin typeface="Times New Roman"/>
                          <a:ea typeface="Times New Roman"/>
                          <a:cs typeface="Times New Roman"/>
                        </a:rPr>
                        <a:t>год (прогноз)</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2025 </a:t>
                      </a:r>
                      <a:r>
                        <a:rPr lang="ru-RU" sz="1100" dirty="0">
                          <a:latin typeface="Times New Roman"/>
                          <a:ea typeface="Times New Roman"/>
                          <a:cs typeface="Times New Roman"/>
                        </a:rPr>
                        <a:t>год (прогноз)</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b="1" dirty="0">
                          <a:latin typeface="Times New Roman"/>
                          <a:ea typeface="Times New Roman"/>
                          <a:cs typeface="Times New Roman"/>
                        </a:rPr>
                        <a:t>Налоговые и неналоговые доходы  - всего</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pitchFamily="18" charset="0"/>
                          <a:ea typeface="Times New Roman"/>
                          <a:cs typeface="Times New Roman" pitchFamily="18" charset="0"/>
                        </a:rPr>
                        <a:t>219 239</a:t>
                      </a:r>
                      <a:endParaRPr lang="ru-RU" sz="11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pitchFamily="18" charset="0"/>
                          <a:ea typeface="Times New Roman"/>
                          <a:cs typeface="Times New Roman" pitchFamily="18" charset="0"/>
                        </a:rPr>
                        <a:t>243 349</a:t>
                      </a:r>
                      <a:endParaRPr lang="ru-RU" sz="11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280 768</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pitchFamily="18" charset="0"/>
                          <a:ea typeface="Times New Roman"/>
                          <a:cs typeface="Times New Roman" pitchFamily="18" charset="0"/>
                        </a:rPr>
                        <a:t>272 154</a:t>
                      </a:r>
                      <a:endParaRPr lang="ru-RU" sz="11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pitchFamily="18" charset="0"/>
                          <a:ea typeface="Times New Roman"/>
                          <a:cs typeface="Times New Roman" pitchFamily="18" charset="0"/>
                        </a:rPr>
                        <a:t>258 574</a:t>
                      </a:r>
                      <a:endParaRPr lang="ru-RU" sz="11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Налог на доходы физических лиц</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161 739</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152 846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179 887</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207 437</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189 098</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Акцизы (нефтепродукты)</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12 131</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12 511</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18 601</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19 761</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22 855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i="1" dirty="0">
                          <a:latin typeface="Times New Roman"/>
                          <a:ea typeface="Times New Roman"/>
                          <a:cs typeface="Times New Roman"/>
                        </a:rPr>
                        <a:t>Налоги на совокупный доход, из них:</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pitchFamily="18" charset="0"/>
                          <a:ea typeface="Times New Roman"/>
                          <a:cs typeface="Times New Roman" pitchFamily="18" charset="0"/>
                        </a:rPr>
                        <a:t>16 054</a:t>
                      </a:r>
                      <a:endParaRPr lang="ru-RU" sz="1100" i="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507490" algn="l"/>
                          <a:tab pos="1788795" algn="l"/>
                        </a:tabLst>
                        <a:defRPr/>
                      </a:pPr>
                      <a:r>
                        <a:rPr lang="ru-RU" sz="1100" i="1" dirty="0" smtClean="0">
                          <a:latin typeface="Times New Roman" pitchFamily="18" charset="0"/>
                          <a:ea typeface="Times New Roman"/>
                          <a:cs typeface="Times New Roman" pitchFamily="18" charset="0"/>
                        </a:rPr>
                        <a:t>16 297</a:t>
                      </a:r>
                      <a:endParaRPr lang="ru-RU" sz="1100" i="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a:ea typeface="Times New Roman"/>
                          <a:cs typeface="Times New Roman"/>
                        </a:rPr>
                        <a:t>15 186</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a:ea typeface="Times New Roman"/>
                          <a:cs typeface="Times New Roman"/>
                        </a:rPr>
                        <a:t>16</a:t>
                      </a:r>
                      <a:r>
                        <a:rPr lang="ru-RU" sz="1100" i="1" baseline="0" dirty="0" smtClean="0">
                          <a:latin typeface="Times New Roman"/>
                          <a:ea typeface="Times New Roman"/>
                          <a:cs typeface="Times New Roman"/>
                        </a:rPr>
                        <a:t> 173</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a:ea typeface="Times New Roman"/>
                          <a:cs typeface="Times New Roman"/>
                        </a:rPr>
                        <a:t>17 030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Налог, взимаемый в связи с применением УСН</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13 596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14 383</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13 446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14 320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15 079</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867">
                <a:tc>
                  <a:txBody>
                    <a:bodyPr/>
                    <a:lstStyle/>
                    <a:p>
                      <a:pPr algn="just">
                        <a:spcAft>
                          <a:spcPts val="0"/>
                        </a:spcAft>
                        <a:tabLst>
                          <a:tab pos="1507490" algn="l"/>
                          <a:tab pos="1788795" algn="l"/>
                        </a:tabLst>
                      </a:pPr>
                      <a:r>
                        <a:rPr lang="ru-RU" sz="1100" dirty="0">
                          <a:latin typeface="Times New Roman"/>
                          <a:ea typeface="Times New Roman"/>
                          <a:cs typeface="Times New Roman"/>
                        </a:rPr>
                        <a:t>Единый налог на </a:t>
                      </a:r>
                      <a:r>
                        <a:rPr lang="ru-RU" sz="1100" dirty="0" smtClean="0">
                          <a:latin typeface="Times New Roman"/>
                          <a:ea typeface="Times New Roman"/>
                          <a:cs typeface="Times New Roman"/>
                        </a:rPr>
                        <a:t>вмененный </a:t>
                      </a:r>
                      <a:r>
                        <a:rPr lang="ru-RU" sz="1100" dirty="0">
                          <a:latin typeface="Times New Roman"/>
                          <a:ea typeface="Times New Roman"/>
                          <a:cs typeface="Times New Roman"/>
                        </a:rPr>
                        <a:t>доход для </a:t>
                      </a:r>
                      <a:r>
                        <a:rPr lang="ru-RU" sz="1100" dirty="0" smtClean="0">
                          <a:latin typeface="Times New Roman"/>
                          <a:ea typeface="Times New Roman"/>
                          <a:cs typeface="Times New Roman"/>
                        </a:rPr>
                        <a:t>отдельных </a:t>
                      </a:r>
                      <a:r>
                        <a:rPr lang="ru-RU" sz="1100" dirty="0">
                          <a:latin typeface="Times New Roman"/>
                          <a:ea typeface="Times New Roman"/>
                          <a:cs typeface="Times New Roman"/>
                        </a:rPr>
                        <a:t>видов деятельности</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754</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Налог взимаемый, в связи с прим. патент. системы</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1 704</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1 889</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1 740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1 853</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1 951</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Налог на имущество физических лиц</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1 949</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2 500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2 575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2 627</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2 810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Земельный налог</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3 771</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3 910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3 910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3 910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a:t>
                      </a:r>
                      <a:r>
                        <a:rPr lang="ru-RU" sz="1100" baseline="0" dirty="0" smtClean="0">
                          <a:latin typeface="Times New Roman" pitchFamily="18" charset="0"/>
                          <a:ea typeface="Times New Roman"/>
                          <a:cs typeface="Times New Roman" pitchFamily="18" charset="0"/>
                        </a:rPr>
                        <a:t> 910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328">
                <a:tc>
                  <a:txBody>
                    <a:bodyPr/>
                    <a:lstStyle/>
                    <a:p>
                      <a:pPr algn="just">
                        <a:spcAft>
                          <a:spcPts val="0"/>
                        </a:spcAft>
                        <a:tabLst>
                          <a:tab pos="1507490" algn="l"/>
                          <a:tab pos="1788795" algn="l"/>
                        </a:tabLst>
                      </a:pPr>
                      <a:r>
                        <a:rPr lang="ru-RU" sz="1100" dirty="0">
                          <a:latin typeface="Times New Roman"/>
                          <a:ea typeface="Times New Roman"/>
                          <a:cs typeface="Times New Roman"/>
                        </a:rPr>
                        <a:t>Государственная пошлина</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1 540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1 844</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2 444</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2 477</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2 529</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i="1" dirty="0">
                          <a:latin typeface="Times New Roman"/>
                          <a:ea typeface="Times New Roman"/>
                          <a:cs typeface="Times New Roman"/>
                        </a:rPr>
                        <a:t>Неналоговые доходы, всего, из них:</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pitchFamily="18" charset="0"/>
                          <a:ea typeface="Times New Roman"/>
                          <a:cs typeface="Times New Roman" pitchFamily="18" charset="0"/>
                        </a:rPr>
                        <a:t>22 055</a:t>
                      </a:r>
                      <a:endParaRPr lang="ru-RU" sz="1100" i="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pitchFamily="18" charset="0"/>
                          <a:ea typeface="Times New Roman"/>
                          <a:cs typeface="Times New Roman" pitchFamily="18" charset="0"/>
                        </a:rPr>
                        <a:t>53 441</a:t>
                      </a:r>
                      <a:endParaRPr lang="ru-RU" sz="1100" i="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a:ea typeface="Times New Roman"/>
                          <a:cs typeface="Times New Roman"/>
                        </a:rPr>
                        <a:t>58 165</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pitchFamily="18" charset="0"/>
                          <a:ea typeface="Times New Roman"/>
                          <a:cs typeface="Times New Roman" pitchFamily="18" charset="0"/>
                        </a:rPr>
                        <a:t>19 769</a:t>
                      </a:r>
                      <a:endParaRPr lang="ru-RU" sz="1100" i="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pitchFamily="18" charset="0"/>
                          <a:ea typeface="Times New Roman"/>
                          <a:cs typeface="Times New Roman" pitchFamily="18" charset="0"/>
                        </a:rPr>
                        <a:t>20 342</a:t>
                      </a:r>
                      <a:endParaRPr lang="ru-RU" sz="1100" i="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867">
                <a:tc>
                  <a:txBody>
                    <a:bodyPr/>
                    <a:lstStyle/>
                    <a:p>
                      <a:pPr algn="just">
                        <a:spcAft>
                          <a:spcPts val="0"/>
                        </a:spcAft>
                        <a:tabLst>
                          <a:tab pos="1507490" algn="l"/>
                          <a:tab pos="1788795" algn="l"/>
                        </a:tabLst>
                      </a:pPr>
                      <a:r>
                        <a:rPr lang="ru-RU" sz="1100" dirty="0">
                          <a:latin typeface="Times New Roman"/>
                          <a:ea typeface="Times New Roman"/>
                          <a:cs typeface="Times New Roman"/>
                        </a:rPr>
                        <a:t>Доходы от использования имущества, находящегося в государственной и муниципальной собственности</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13 913</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19 517</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14 516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15 019</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15 553</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365">
                <a:tc>
                  <a:txBody>
                    <a:bodyPr/>
                    <a:lstStyle/>
                    <a:p>
                      <a:pPr algn="just">
                        <a:spcAft>
                          <a:spcPts val="0"/>
                        </a:spcAft>
                        <a:tabLst>
                          <a:tab pos="1507490" algn="l"/>
                          <a:tab pos="1788795" algn="l"/>
                        </a:tabLst>
                      </a:pPr>
                      <a:r>
                        <a:rPr lang="ru-RU" sz="1100" dirty="0">
                          <a:latin typeface="Times New Roman"/>
                          <a:ea typeface="Times New Roman"/>
                          <a:cs typeface="Times New Roman"/>
                        </a:rPr>
                        <a:t>Платежи при пользовании природными ресурсами</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4</a:t>
                      </a:r>
                      <a:r>
                        <a:rPr lang="ru-RU" sz="1100" baseline="0" dirty="0" smtClean="0">
                          <a:latin typeface="Times New Roman" pitchFamily="18" charset="0"/>
                          <a:ea typeface="Times New Roman"/>
                          <a:cs typeface="Times New Roman" pitchFamily="18" charset="0"/>
                        </a:rPr>
                        <a:t> 111</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a:t>
                      </a:r>
                      <a:r>
                        <a:rPr lang="ru-RU" sz="1100" baseline="0" dirty="0" smtClean="0">
                          <a:latin typeface="Times New Roman" pitchFamily="18" charset="0"/>
                          <a:ea typeface="Times New Roman"/>
                          <a:cs typeface="Times New Roman" pitchFamily="18" charset="0"/>
                        </a:rPr>
                        <a:t> 500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2 756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2 756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2 756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867">
                <a:tc>
                  <a:txBody>
                    <a:bodyPr/>
                    <a:lstStyle/>
                    <a:p>
                      <a:pPr algn="just">
                        <a:spcAft>
                          <a:spcPts val="0"/>
                        </a:spcAft>
                        <a:tabLst>
                          <a:tab pos="1507490" algn="l"/>
                          <a:tab pos="1788795" algn="l"/>
                        </a:tabLst>
                      </a:pPr>
                      <a:r>
                        <a:rPr lang="ru-RU" sz="1100" dirty="0" smtClean="0">
                          <a:latin typeface="Times New Roman"/>
                          <a:ea typeface="Times New Roman"/>
                          <a:cs typeface="Times New Roman"/>
                        </a:rPr>
                        <a:t>Доходы </a:t>
                      </a:r>
                      <a:r>
                        <a:rPr lang="ru-RU" sz="1100" dirty="0">
                          <a:latin typeface="Times New Roman"/>
                          <a:ea typeface="Times New Roman"/>
                          <a:cs typeface="Times New Roman"/>
                        </a:rPr>
                        <a:t>от оказания платных услуг и компенсации затрат государства</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1 702</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2 942</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936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973</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1 012</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423">
                <a:tc>
                  <a:txBody>
                    <a:bodyPr/>
                    <a:lstStyle/>
                    <a:p>
                      <a:pPr algn="just">
                        <a:spcAft>
                          <a:spcPts val="0"/>
                        </a:spcAft>
                        <a:tabLst>
                          <a:tab pos="1507490" algn="l"/>
                          <a:tab pos="1788795" algn="l"/>
                        </a:tabLst>
                      </a:pPr>
                      <a:r>
                        <a:rPr lang="ru-RU" sz="1100" dirty="0">
                          <a:latin typeface="Times New Roman"/>
                          <a:ea typeface="Times New Roman"/>
                          <a:cs typeface="Times New Roman"/>
                        </a:rPr>
                        <a:t>Доходы от продажи материальных и нематериальных активов</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2 075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27 167</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a:t>
                      </a:r>
                      <a:r>
                        <a:rPr lang="ru-RU" sz="1100" baseline="0" dirty="0" smtClean="0">
                          <a:latin typeface="Times New Roman" pitchFamily="18" charset="0"/>
                          <a:ea typeface="Times New Roman"/>
                          <a:cs typeface="Times New Roman" pitchFamily="18" charset="0"/>
                        </a:rPr>
                        <a:t>9 842</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900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900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Штрафы, санкции, возмещение ущерба</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254</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315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115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121</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121</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Прочие неналоговые доходы</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a:latin typeface="Times New Roman"/>
                          <a:ea typeface="Times New Roman"/>
                          <a:cs typeface="Times New Roman"/>
                        </a:rPr>
                        <a:t>0</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b="1" dirty="0">
                          <a:latin typeface="Times New Roman"/>
                          <a:ea typeface="Times New Roman"/>
                          <a:cs typeface="Times New Roman"/>
                        </a:rPr>
                        <a:t>Безвозмездные поступления, всего, из них:</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pitchFamily="18" charset="0"/>
                          <a:ea typeface="Times New Roman"/>
                          <a:cs typeface="Times New Roman" pitchFamily="18" charset="0"/>
                        </a:rPr>
                        <a:t>605 015</a:t>
                      </a:r>
                      <a:endParaRPr lang="ru-RU" sz="11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475 412</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476 904</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386 660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346 408</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Дотации</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247 150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155 503</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154</a:t>
                      </a:r>
                      <a:r>
                        <a:rPr lang="ru-RU" sz="1100" baseline="0" dirty="0" smtClean="0">
                          <a:latin typeface="Times New Roman"/>
                          <a:ea typeface="Times New Roman"/>
                          <a:cs typeface="Times New Roman"/>
                        </a:rPr>
                        <a:t> 515</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116 329</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66 180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Субсидии</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65 558</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50 740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77 643</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16 210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16 858</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Субвенции</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221 578</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234 002</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244 746</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254 121</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263 370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a:latin typeface="Times New Roman"/>
                          <a:ea typeface="Times New Roman"/>
                          <a:cs typeface="Times New Roman"/>
                        </a:rPr>
                        <a:t>Прочие межбюджетные  трансферты (МБТ)</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61 243</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21 667</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a:latin typeface="Times New Roman"/>
                          <a:ea typeface="Times New Roman"/>
                          <a:cs typeface="Times New Roman"/>
                        </a:rPr>
                        <a:t>Добровольные пожертвования от организаций</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13 600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13 500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a:latin typeface="Times New Roman"/>
                          <a:ea typeface="Times New Roman"/>
                          <a:cs typeface="Times New Roman"/>
                        </a:rPr>
                        <a:t>Возврат МБТ</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- 4 114</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a:latin typeface="Times New Roman"/>
                          <a:ea typeface="Times New Roman"/>
                          <a:cs typeface="Times New Roman"/>
                        </a:rPr>
                        <a:t>0</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172">
                <a:tc>
                  <a:txBody>
                    <a:bodyPr/>
                    <a:lstStyle/>
                    <a:p>
                      <a:pPr algn="just">
                        <a:spcAft>
                          <a:spcPts val="0"/>
                        </a:spcAft>
                        <a:tabLst>
                          <a:tab pos="1507490" algn="l"/>
                          <a:tab pos="1788795" algn="l"/>
                        </a:tabLst>
                      </a:pPr>
                      <a:r>
                        <a:rPr lang="ru-RU" sz="1100" b="1">
                          <a:latin typeface="Times New Roman"/>
                          <a:ea typeface="Times New Roman"/>
                          <a:cs typeface="Times New Roman"/>
                        </a:rPr>
                        <a:t>ВСЕГО ДОХОДОВ</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pitchFamily="18" charset="0"/>
                          <a:ea typeface="Times New Roman"/>
                          <a:cs typeface="Times New Roman" pitchFamily="18" charset="0"/>
                        </a:rPr>
                        <a:t>824 254</a:t>
                      </a:r>
                      <a:endParaRPr lang="ru-RU" sz="11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718 761</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pitchFamily="18" charset="0"/>
                          <a:ea typeface="Times New Roman"/>
                          <a:cs typeface="Times New Roman" pitchFamily="18" charset="0"/>
                        </a:rPr>
                        <a:t>757 672</a:t>
                      </a:r>
                      <a:endParaRPr lang="ru-RU" sz="11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658 814</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604 982</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42910" y="357166"/>
            <a:ext cx="8215370" cy="892552"/>
          </a:xfrm>
          <a:prstGeom prst="rect">
            <a:avLst/>
          </a:prstGeom>
          <a:noFill/>
        </p:spPr>
        <p:txBody>
          <a:bodyPr wrap="square" rtlCol="0">
            <a:spAutoFit/>
          </a:bodyPr>
          <a:lstStyle/>
          <a:p>
            <a:pPr algn="ctr"/>
            <a:r>
              <a:rPr lang="ru-RU" sz="2000" b="1" u="sng" dirty="0" smtClean="0">
                <a:solidFill>
                  <a:schemeClr val="accent4">
                    <a:lumMod val="75000"/>
                  </a:schemeClr>
                </a:solidFill>
                <a:latin typeface="Times New Roman" pitchFamily="18" charset="0"/>
                <a:cs typeface="Times New Roman" pitchFamily="18" charset="0"/>
              </a:rPr>
              <a:t>Результаты оценки эффективности налоговых расходов           </a:t>
            </a:r>
          </a:p>
          <a:p>
            <a:pPr algn="ctr"/>
            <a:endParaRPr lang="ru-RU" b="1" u="sng" dirty="0" smtClean="0">
              <a:solidFill>
                <a:schemeClr val="accent4">
                  <a:lumMod val="75000"/>
                </a:schemeClr>
              </a:solidFill>
              <a:latin typeface="Times New Roman" pitchFamily="18" charset="0"/>
              <a:cs typeface="Times New Roman" pitchFamily="18" charset="0"/>
            </a:endParaRPr>
          </a:p>
          <a:p>
            <a:pPr algn="r"/>
            <a:r>
              <a:rPr lang="ru-RU" sz="1400" b="1" u="sng" dirty="0" smtClean="0">
                <a:solidFill>
                  <a:schemeClr val="accent4">
                    <a:lumMod val="75000"/>
                  </a:schemeClr>
                </a:solidFill>
                <a:latin typeface="Times New Roman" pitchFamily="18" charset="0"/>
                <a:cs typeface="Times New Roman" pitchFamily="18" charset="0"/>
              </a:rPr>
              <a:t>(тыс. рублей)</a:t>
            </a:r>
            <a:endParaRPr lang="ru-RU" sz="1400" b="1" u="sng" dirty="0">
              <a:solidFill>
                <a:schemeClr val="accent4">
                  <a:lumMod val="75000"/>
                </a:schemeClr>
              </a:solidFill>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500034" y="1357298"/>
          <a:ext cx="8215370" cy="4597742"/>
        </p:xfrm>
        <a:graphic>
          <a:graphicData uri="http://schemas.openxmlformats.org/drawingml/2006/table">
            <a:tbl>
              <a:tblPr/>
              <a:tblGrid>
                <a:gridCol w="507737"/>
                <a:gridCol w="1940093"/>
                <a:gridCol w="1788797"/>
                <a:gridCol w="1335538"/>
                <a:gridCol w="1285884"/>
                <a:gridCol w="1357321"/>
              </a:tblGrid>
              <a:tr h="2286016">
                <a:tc>
                  <a:txBody>
                    <a:bodyPr/>
                    <a:lstStyle/>
                    <a:p>
                      <a:pPr>
                        <a:spcAft>
                          <a:spcPts val="0"/>
                        </a:spcAft>
                      </a:pPr>
                      <a:r>
                        <a:rPr lang="ru-RU" sz="1200" dirty="0">
                          <a:latin typeface="Times New Roman" pitchFamily="18" charset="0"/>
                          <a:ea typeface="Times New Roman"/>
                          <a:cs typeface="Times New Roman" pitchFamily="18" charset="0"/>
                        </a:rPr>
                        <a:t>№ </a:t>
                      </a:r>
                      <a:r>
                        <a:rPr lang="ru-RU" sz="1200" dirty="0" err="1">
                          <a:latin typeface="Times New Roman" pitchFamily="18" charset="0"/>
                          <a:ea typeface="Times New Roman"/>
                          <a:cs typeface="Times New Roman" pitchFamily="18" charset="0"/>
                        </a:rPr>
                        <a:t>п</a:t>
                      </a:r>
                      <a:r>
                        <a:rPr lang="ru-RU" sz="1200" dirty="0">
                          <a:latin typeface="Times New Roman" pitchFamily="18" charset="0"/>
                          <a:ea typeface="Times New Roman"/>
                          <a:cs typeface="Times New Roman" pitchFamily="18" charset="0"/>
                        </a:rPr>
                        <a:t>/</a:t>
                      </a:r>
                      <a:r>
                        <a:rPr lang="ru-RU" sz="1200" dirty="0" err="1">
                          <a:latin typeface="Times New Roman" pitchFamily="18" charset="0"/>
                          <a:ea typeface="Times New Roman"/>
                          <a:cs typeface="Times New Roman" pitchFamily="18" charset="0"/>
                        </a:rPr>
                        <a:t>п</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1200" dirty="0">
                          <a:latin typeface="Times New Roman" pitchFamily="18" charset="0"/>
                          <a:ea typeface="Times New Roman"/>
                          <a:cs typeface="Times New Roman" pitchFamily="18" charset="0"/>
                        </a:rPr>
                        <a:t>Наименование налога</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1200" dirty="0">
                          <a:latin typeface="Times New Roman" pitchFamily="18" charset="0"/>
                          <a:ea typeface="Times New Roman"/>
                          <a:cs typeface="Times New Roman" pitchFamily="18" charset="0"/>
                        </a:rPr>
                        <a:t>Нормативный акт, устанавливающий налоговые льготы</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Оценка  объема предоставленных налоговых льгот</a:t>
                      </a:r>
                      <a:endParaRPr lang="ru-RU" sz="1200" dirty="0">
                        <a:latin typeface="Times New Roman" pitchFamily="18" charset="0"/>
                        <a:ea typeface="Times New Roman"/>
                        <a:cs typeface="Times New Roman" pitchFamily="18" charset="0"/>
                      </a:endParaRPr>
                    </a:p>
                    <a:p>
                      <a:pPr algn="ctr">
                        <a:spcAft>
                          <a:spcPts val="0"/>
                        </a:spcAft>
                      </a:pPr>
                      <a:endParaRPr lang="ru-RU" sz="1200" b="1" dirty="0" smtClean="0">
                        <a:latin typeface="Times New Roman" pitchFamily="18" charset="0"/>
                        <a:ea typeface="Times New Roman"/>
                        <a:cs typeface="Times New Roman" pitchFamily="18" charset="0"/>
                      </a:endParaRPr>
                    </a:p>
                    <a:p>
                      <a:pPr algn="ctr">
                        <a:spcAft>
                          <a:spcPts val="0"/>
                        </a:spcAft>
                      </a:pPr>
                      <a:endParaRPr lang="ru-RU" sz="1200" b="1" dirty="0" smtClean="0">
                        <a:latin typeface="Times New Roman" pitchFamily="18" charset="0"/>
                        <a:ea typeface="Times New Roman"/>
                        <a:cs typeface="Times New Roman" pitchFamily="18" charset="0"/>
                      </a:endParaRPr>
                    </a:p>
                    <a:p>
                      <a:pPr algn="ctr">
                        <a:spcAft>
                          <a:spcPts val="0"/>
                        </a:spcAft>
                      </a:pPr>
                      <a:r>
                        <a:rPr lang="ru-RU" sz="1200" b="1" dirty="0" smtClean="0">
                          <a:latin typeface="Times New Roman" pitchFamily="18" charset="0"/>
                          <a:ea typeface="Times New Roman"/>
                          <a:cs typeface="Times New Roman" pitchFamily="18" charset="0"/>
                        </a:rPr>
                        <a:t>2021 </a:t>
                      </a:r>
                      <a:r>
                        <a:rPr lang="ru-RU" sz="1200" b="1" dirty="0">
                          <a:latin typeface="Times New Roman" pitchFamily="18" charset="0"/>
                          <a:ea typeface="Times New Roman"/>
                          <a:cs typeface="Times New Roman" pitchFamily="18" charset="0"/>
                        </a:rPr>
                        <a:t>год</a:t>
                      </a:r>
                      <a:endParaRPr lang="ru-RU" sz="1200" dirty="0">
                        <a:latin typeface="Times New Roman" pitchFamily="18" charset="0"/>
                        <a:ea typeface="Times New Roman"/>
                        <a:cs typeface="Times New Roman" pitchFamily="18" charset="0"/>
                      </a:endParaRPr>
                    </a:p>
                    <a:p>
                      <a:pPr algn="ctr">
                        <a:spcAft>
                          <a:spcPts val="0"/>
                        </a:spcAft>
                      </a:pPr>
                      <a:endParaRPr lang="ru-RU" sz="1200" dirty="0" smtClean="0">
                        <a:latin typeface="Times New Roman" pitchFamily="18" charset="0"/>
                        <a:ea typeface="Times New Roman"/>
                        <a:cs typeface="Times New Roman" pitchFamily="18" charset="0"/>
                      </a:endParaRPr>
                    </a:p>
                    <a:p>
                      <a:pPr algn="ctr">
                        <a:spcAft>
                          <a:spcPts val="0"/>
                        </a:spcAft>
                      </a:pPr>
                      <a:endParaRPr lang="ru-RU" sz="1200" dirty="0" smtClean="0">
                        <a:latin typeface="Times New Roman" pitchFamily="18" charset="0"/>
                        <a:ea typeface="Times New Roman"/>
                        <a:cs typeface="Times New Roman" pitchFamily="18" charset="0"/>
                      </a:endParaRPr>
                    </a:p>
                    <a:p>
                      <a:pPr algn="ctr">
                        <a:spcAft>
                          <a:spcPts val="0"/>
                        </a:spcAft>
                      </a:pPr>
                      <a:r>
                        <a:rPr lang="ru-RU" sz="1200" dirty="0" smtClean="0">
                          <a:latin typeface="Times New Roman" pitchFamily="18" charset="0"/>
                          <a:ea typeface="Times New Roman"/>
                          <a:cs typeface="Times New Roman" pitchFamily="18" charset="0"/>
                        </a:rPr>
                        <a:t>(</a:t>
                      </a:r>
                      <a:r>
                        <a:rPr lang="ru-RU" sz="1200" dirty="0">
                          <a:latin typeface="Times New Roman" pitchFamily="18" charset="0"/>
                          <a:ea typeface="Times New Roman"/>
                          <a:cs typeface="Times New Roman" pitchFamily="18" charset="0"/>
                        </a:rPr>
                        <a:t>тыс. руб.)</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itchFamily="18" charset="0"/>
                          <a:ea typeface="Times New Roman"/>
                          <a:cs typeface="Times New Roman" pitchFamily="18" charset="0"/>
                        </a:rPr>
                        <a:t>Оценка  объема предоставленных налоговых льгот</a:t>
                      </a:r>
                    </a:p>
                    <a:p>
                      <a:pPr algn="ctr">
                        <a:spcAft>
                          <a:spcPts val="0"/>
                        </a:spcAft>
                      </a:pPr>
                      <a:endParaRPr lang="ru-RU" sz="1200" b="1" dirty="0" smtClean="0">
                        <a:latin typeface="Times New Roman" pitchFamily="18" charset="0"/>
                        <a:ea typeface="Times New Roman"/>
                        <a:cs typeface="Times New Roman" pitchFamily="18" charset="0"/>
                      </a:endParaRPr>
                    </a:p>
                    <a:p>
                      <a:pPr algn="ctr">
                        <a:spcAft>
                          <a:spcPts val="0"/>
                        </a:spcAft>
                      </a:pPr>
                      <a:endParaRPr lang="ru-RU" sz="1200" b="1" dirty="0" smtClean="0">
                        <a:latin typeface="Times New Roman" pitchFamily="18" charset="0"/>
                        <a:ea typeface="Times New Roman"/>
                        <a:cs typeface="Times New Roman" pitchFamily="18" charset="0"/>
                      </a:endParaRPr>
                    </a:p>
                    <a:p>
                      <a:pPr algn="ctr">
                        <a:spcAft>
                          <a:spcPts val="0"/>
                        </a:spcAft>
                      </a:pPr>
                      <a:r>
                        <a:rPr lang="ru-RU" sz="1200" b="1" dirty="0" smtClean="0">
                          <a:latin typeface="Times New Roman" pitchFamily="18" charset="0"/>
                          <a:ea typeface="Times New Roman"/>
                          <a:cs typeface="Times New Roman" pitchFamily="18" charset="0"/>
                        </a:rPr>
                        <a:t>2022 </a:t>
                      </a:r>
                      <a:r>
                        <a:rPr lang="ru-RU" sz="1200" b="1" dirty="0">
                          <a:latin typeface="Times New Roman" pitchFamily="18" charset="0"/>
                          <a:ea typeface="Times New Roman"/>
                          <a:cs typeface="Times New Roman" pitchFamily="18" charset="0"/>
                        </a:rPr>
                        <a:t>год</a:t>
                      </a:r>
                      <a:endParaRPr lang="ru-RU" sz="1200" dirty="0">
                        <a:latin typeface="Times New Roman" pitchFamily="18" charset="0"/>
                        <a:ea typeface="Times New Roman"/>
                        <a:cs typeface="Times New Roman" pitchFamily="18" charset="0"/>
                      </a:endParaRPr>
                    </a:p>
                    <a:p>
                      <a:pPr algn="ctr">
                        <a:spcAft>
                          <a:spcPts val="0"/>
                        </a:spcAft>
                      </a:pPr>
                      <a:r>
                        <a:rPr lang="ru-RU" sz="1200" b="1" dirty="0">
                          <a:latin typeface="Times New Roman" pitchFamily="18" charset="0"/>
                          <a:ea typeface="Times New Roman"/>
                          <a:cs typeface="Times New Roman" pitchFamily="18" charset="0"/>
                        </a:rPr>
                        <a:t>(прогноз)</a:t>
                      </a:r>
                      <a:endParaRPr lang="ru-RU" sz="1200" dirty="0">
                        <a:latin typeface="Times New Roman" pitchFamily="18" charset="0"/>
                        <a:ea typeface="Times New Roman"/>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smtClean="0">
                        <a:latin typeface="Times New Roman" pitchFamily="18" charset="0"/>
                        <a:ea typeface="Times New Roman"/>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itchFamily="18" charset="0"/>
                          <a:ea typeface="Times New Roman"/>
                          <a:cs typeface="Times New Roman" pitchFamily="18" charset="0"/>
                        </a:rPr>
                        <a:t>(тыс. руб.)</a:t>
                      </a:r>
                    </a:p>
                    <a:p>
                      <a:pPr algn="ctr">
                        <a:spcAft>
                          <a:spcPts val="0"/>
                        </a:spcAft>
                      </a:pPr>
                      <a:endParaRPr lang="ru-RU" sz="1200" dirty="0" smtClean="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itchFamily="18" charset="0"/>
                          <a:ea typeface="Times New Roman"/>
                          <a:cs typeface="Times New Roman" pitchFamily="18" charset="0"/>
                        </a:rPr>
                        <a:t>Оценка  объема предоставленных налоговых льгот</a:t>
                      </a:r>
                    </a:p>
                    <a:p>
                      <a:pPr algn="ctr">
                        <a:spcAft>
                          <a:spcPts val="0"/>
                        </a:spcAft>
                      </a:pPr>
                      <a:endParaRPr lang="ru-RU" sz="1200" dirty="0" smtClean="0">
                        <a:latin typeface="Times New Roman" pitchFamily="18" charset="0"/>
                        <a:ea typeface="Times New Roman"/>
                        <a:cs typeface="Times New Roman" pitchFamily="18" charset="0"/>
                      </a:endParaRPr>
                    </a:p>
                    <a:p>
                      <a:pPr algn="ctr">
                        <a:spcAft>
                          <a:spcPts val="0"/>
                        </a:spcAft>
                      </a:pPr>
                      <a:endParaRPr lang="ru-RU" sz="1200" dirty="0" smtClean="0">
                        <a:latin typeface="Times New Roman" pitchFamily="18" charset="0"/>
                        <a:ea typeface="Times New Roman"/>
                        <a:cs typeface="Times New Roman" pitchFamily="18" charset="0"/>
                      </a:endParaRPr>
                    </a:p>
                    <a:p>
                      <a:pPr algn="ctr">
                        <a:spcAft>
                          <a:spcPts val="0"/>
                        </a:spcAft>
                      </a:pPr>
                      <a:r>
                        <a:rPr lang="ru-RU" sz="1200" dirty="0" smtClean="0">
                          <a:latin typeface="Times New Roman" pitchFamily="18" charset="0"/>
                          <a:ea typeface="Times New Roman"/>
                          <a:cs typeface="Times New Roman" pitchFamily="18" charset="0"/>
                        </a:rPr>
                        <a:t> </a:t>
                      </a:r>
                      <a:r>
                        <a:rPr lang="ru-RU" sz="1200" b="1" dirty="0" smtClean="0">
                          <a:latin typeface="Times New Roman" pitchFamily="18" charset="0"/>
                          <a:ea typeface="Times New Roman"/>
                          <a:cs typeface="Times New Roman" pitchFamily="18" charset="0"/>
                        </a:rPr>
                        <a:t>2023 </a:t>
                      </a:r>
                      <a:r>
                        <a:rPr lang="ru-RU" sz="1200" b="1" dirty="0">
                          <a:latin typeface="Times New Roman" pitchFamily="18" charset="0"/>
                          <a:ea typeface="Times New Roman"/>
                          <a:cs typeface="Times New Roman" pitchFamily="18" charset="0"/>
                        </a:rPr>
                        <a:t>год</a:t>
                      </a:r>
                      <a:endParaRPr lang="ru-RU" sz="1200" dirty="0">
                        <a:latin typeface="Times New Roman" pitchFamily="18" charset="0"/>
                        <a:ea typeface="Times New Roman"/>
                        <a:cs typeface="Times New Roman" pitchFamily="18" charset="0"/>
                      </a:endParaRPr>
                    </a:p>
                    <a:p>
                      <a:pPr algn="ctr">
                        <a:spcAft>
                          <a:spcPts val="0"/>
                        </a:spcAft>
                      </a:pPr>
                      <a:r>
                        <a:rPr lang="ru-RU" sz="1200" b="1" dirty="0">
                          <a:latin typeface="Times New Roman" pitchFamily="18" charset="0"/>
                          <a:ea typeface="Times New Roman"/>
                          <a:cs typeface="Times New Roman" pitchFamily="18" charset="0"/>
                        </a:rPr>
                        <a:t>(прогноз)</a:t>
                      </a:r>
                      <a:endParaRPr lang="ru-RU" sz="1200" dirty="0">
                        <a:latin typeface="Times New Roman" pitchFamily="18" charset="0"/>
                        <a:ea typeface="Times New Roman"/>
                        <a:cs typeface="Times New Roman" pitchFamily="18" charset="0"/>
                      </a:endParaRPr>
                    </a:p>
                    <a:p>
                      <a:pPr algn="ctr">
                        <a:spcAft>
                          <a:spcPts val="0"/>
                        </a:spcAft>
                      </a:pPr>
                      <a:endParaRPr lang="ru-RU" sz="1200" dirty="0" smtClean="0">
                        <a:latin typeface="Times New Roman" pitchFamily="18" charset="0"/>
                        <a:ea typeface="Times New Roman"/>
                        <a:cs typeface="Times New Roman" pitchFamily="18" charset="0"/>
                      </a:endParaRPr>
                    </a:p>
                    <a:p>
                      <a:pPr algn="ctr">
                        <a:spcAft>
                          <a:spcPts val="0"/>
                        </a:spcAft>
                      </a:pPr>
                      <a:r>
                        <a:rPr lang="ru-RU" sz="1200" dirty="0" smtClean="0">
                          <a:latin typeface="Times New Roman" pitchFamily="18" charset="0"/>
                          <a:ea typeface="Times New Roman"/>
                          <a:cs typeface="Times New Roman" pitchFamily="18" charset="0"/>
                        </a:rPr>
                        <a:t>(</a:t>
                      </a:r>
                      <a:r>
                        <a:rPr lang="ru-RU" sz="1200" dirty="0">
                          <a:latin typeface="Times New Roman" pitchFamily="18" charset="0"/>
                          <a:ea typeface="Times New Roman"/>
                          <a:cs typeface="Times New Roman" pitchFamily="18" charset="0"/>
                        </a:rPr>
                        <a:t>тыс. руб.)</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514718">
                <a:tc>
                  <a:txBody>
                    <a:bodyPr/>
                    <a:lstStyle/>
                    <a:p>
                      <a:pPr>
                        <a:spcAft>
                          <a:spcPts val="0"/>
                        </a:spcAft>
                      </a:pPr>
                      <a:r>
                        <a:rPr lang="ru-RU" sz="1200" dirty="0">
                          <a:latin typeface="Times New Roman" pitchFamily="18" charset="0"/>
                          <a:ea typeface="Times New Roman"/>
                          <a:cs typeface="Times New Roman" pitchFamily="18" charset="0"/>
                        </a:rPr>
                        <a:t>1.</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spcAft>
                          <a:spcPts val="0"/>
                        </a:spcAft>
                      </a:pPr>
                      <a:r>
                        <a:rPr lang="ru-RU" sz="1200" dirty="0">
                          <a:latin typeface="Times New Roman" pitchFamily="18" charset="0"/>
                          <a:ea typeface="Times New Roman"/>
                          <a:cs typeface="Times New Roman" pitchFamily="18" charset="0"/>
                        </a:rPr>
                        <a:t>Земельный налог (юридические лица)</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rowSpan="2">
                  <a:txBody>
                    <a:bodyPr/>
                    <a:lstStyle/>
                    <a:p>
                      <a:pPr algn="ctr">
                        <a:spcAft>
                          <a:spcPts val="0"/>
                        </a:spcAft>
                      </a:pPr>
                      <a:r>
                        <a:rPr lang="ru-RU" sz="1200" dirty="0">
                          <a:solidFill>
                            <a:srgbClr val="000000"/>
                          </a:solidFill>
                          <a:latin typeface="Times New Roman" pitchFamily="18" charset="0"/>
                          <a:ea typeface="Times New Roman"/>
                          <a:cs typeface="Times New Roman" pitchFamily="18" charset="0"/>
                        </a:rPr>
                        <a:t>Решение Думы городского округа Верхний Тагил от  18.11.2010г.  </a:t>
                      </a:r>
                      <a:r>
                        <a:rPr lang="ru-RU" sz="1200" dirty="0" smtClean="0">
                          <a:solidFill>
                            <a:srgbClr val="000000"/>
                          </a:solidFill>
                          <a:latin typeface="Times New Roman" pitchFamily="18" charset="0"/>
                          <a:ea typeface="Times New Roman"/>
                          <a:cs typeface="Times New Roman" pitchFamily="18" charset="0"/>
                        </a:rPr>
                        <a:t>№ </a:t>
                      </a:r>
                      <a:r>
                        <a:rPr lang="ru-RU" sz="1200" dirty="0">
                          <a:solidFill>
                            <a:srgbClr val="000000"/>
                          </a:solidFill>
                          <a:latin typeface="Times New Roman" pitchFamily="18" charset="0"/>
                          <a:ea typeface="Times New Roman"/>
                          <a:cs typeface="Times New Roman" pitchFamily="18" charset="0"/>
                        </a:rPr>
                        <a:t>34/4       </a:t>
                      </a:r>
                      <a:endParaRPr lang="ru-RU" sz="1200" dirty="0">
                        <a:latin typeface="Times New Roman" pitchFamily="18" charset="0"/>
                        <a:ea typeface="Times New Roman"/>
                        <a:cs typeface="Times New Roman" pitchFamily="18" charset="0"/>
                      </a:endParaRPr>
                    </a:p>
                    <a:p>
                      <a:pPr algn="ctr">
                        <a:spcAft>
                          <a:spcPts val="0"/>
                        </a:spcAft>
                      </a:pPr>
                      <a:r>
                        <a:rPr lang="ru-RU" sz="1200" dirty="0">
                          <a:solidFill>
                            <a:srgbClr val="000000"/>
                          </a:solidFill>
                          <a:latin typeface="Times New Roman" pitchFamily="18" charset="0"/>
                          <a:ea typeface="Times New Roman"/>
                          <a:cs typeface="Times New Roman" pitchFamily="18" charset="0"/>
                        </a:rPr>
                        <a:t> (в редакции от </a:t>
                      </a:r>
                      <a:r>
                        <a:rPr lang="ru-RU" sz="1200" dirty="0" smtClean="0">
                          <a:solidFill>
                            <a:srgbClr val="000000"/>
                          </a:solidFill>
                          <a:latin typeface="Times New Roman" pitchFamily="18" charset="0"/>
                          <a:ea typeface="Times New Roman"/>
                          <a:cs typeface="Times New Roman" pitchFamily="18" charset="0"/>
                        </a:rPr>
                        <a:t>21.11.2019г</a:t>
                      </a:r>
                      <a:r>
                        <a:rPr lang="ru-RU" sz="1200" dirty="0">
                          <a:solidFill>
                            <a:srgbClr val="000000"/>
                          </a:solidFill>
                          <a:latin typeface="Times New Roman" pitchFamily="18" charset="0"/>
                          <a:ea typeface="Times New Roman"/>
                          <a:cs typeface="Times New Roman" pitchFamily="18" charset="0"/>
                        </a:rPr>
                        <a:t>.)</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3 098</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3 222</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3 351</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699728">
                <a:tc>
                  <a:txBody>
                    <a:bodyPr/>
                    <a:lstStyle/>
                    <a:p>
                      <a:pPr>
                        <a:spcAft>
                          <a:spcPts val="0"/>
                        </a:spcAft>
                      </a:pPr>
                      <a:r>
                        <a:rPr lang="ru-RU" sz="1200">
                          <a:latin typeface="Times New Roman" pitchFamily="18" charset="0"/>
                          <a:ea typeface="Times New Roman"/>
                          <a:cs typeface="Times New Roman" pitchFamily="18" charset="0"/>
                        </a:rPr>
                        <a:t>2.</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spcAft>
                          <a:spcPts val="0"/>
                        </a:spcAft>
                      </a:pPr>
                      <a:r>
                        <a:rPr lang="ru-RU" sz="1200" dirty="0">
                          <a:latin typeface="Times New Roman" pitchFamily="18" charset="0"/>
                          <a:ea typeface="Times New Roman"/>
                          <a:cs typeface="Times New Roman" pitchFamily="18" charset="0"/>
                        </a:rPr>
                        <a:t>Земельный налог (физические лица)</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vMerge="1">
                  <a:txBody>
                    <a:bodyPr/>
                    <a:lstStyle/>
                    <a:p>
                      <a:endParaRPr lang="ru-RU"/>
                    </a:p>
                  </a:txBody>
                  <a:tcPr/>
                </a:tc>
                <a:tc>
                  <a:txBody>
                    <a:bodyPr/>
                    <a:lstStyle/>
                    <a:p>
                      <a:pPr algn="ctr">
                        <a:spcAft>
                          <a:spcPts val="0"/>
                        </a:spcAft>
                      </a:pPr>
                      <a:r>
                        <a:rPr lang="ru-RU" sz="1200" dirty="0" smtClean="0">
                          <a:latin typeface="Times New Roman" pitchFamily="18" charset="0"/>
                          <a:ea typeface="Times New Roman"/>
                          <a:cs typeface="Times New Roman" pitchFamily="18" charset="0"/>
                        </a:rPr>
                        <a:t>422</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439</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456</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686291">
                <a:tc>
                  <a:txBody>
                    <a:bodyPr/>
                    <a:lstStyle/>
                    <a:p>
                      <a:pPr>
                        <a:spcAft>
                          <a:spcPts val="0"/>
                        </a:spcAft>
                      </a:pPr>
                      <a:r>
                        <a:rPr lang="ru-RU" sz="1200" dirty="0">
                          <a:latin typeface="Times New Roman" pitchFamily="18" charset="0"/>
                          <a:ea typeface="Times New Roman"/>
                          <a:cs typeface="Times New Roman" pitchFamily="18" charset="0"/>
                        </a:rPr>
                        <a:t>3.</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spcAft>
                          <a:spcPts val="0"/>
                        </a:spcAft>
                      </a:pPr>
                      <a:r>
                        <a:rPr lang="ru-RU" sz="1200" dirty="0">
                          <a:latin typeface="Times New Roman" pitchFamily="18" charset="0"/>
                          <a:ea typeface="Times New Roman"/>
                          <a:cs typeface="Times New Roman" pitchFamily="18" charset="0"/>
                        </a:rPr>
                        <a:t>Налог на имущество физических лиц</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ru-RU" sz="1200" dirty="0" smtClean="0">
                          <a:solidFill>
                            <a:srgbClr val="000000"/>
                          </a:solidFill>
                          <a:latin typeface="Times New Roman" pitchFamily="18" charset="0"/>
                          <a:ea typeface="Times New Roman"/>
                          <a:cs typeface="Times New Roman" pitchFamily="18" charset="0"/>
                        </a:rPr>
                        <a:t>Решение Думы городского округа Верхний Тагил от  17.10.2019г.  № 37/3       </a:t>
                      </a:r>
                      <a:endParaRPr lang="ru-RU" sz="1200" dirty="0" smtClean="0">
                        <a:latin typeface="Times New Roman" pitchFamily="18" charset="0"/>
                        <a:ea typeface="Times New Roman"/>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solidFill>
                            <a:srgbClr val="000000"/>
                          </a:solidFill>
                          <a:latin typeface="Times New Roman" pitchFamily="18" charset="0"/>
                          <a:ea typeface="Times New Roman"/>
                          <a:cs typeface="Times New Roman" pitchFamily="18" charset="0"/>
                        </a:rPr>
                        <a:t> (в редакции от 22.06.2020г.)</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0</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0</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0</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bl>
          </a:graphicData>
        </a:graphic>
      </p:graphicFrame>
      <p:sp>
        <p:nvSpPr>
          <p:cNvPr id="13926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1"/>
          <p:cNvSpPr>
            <a:spLocks noChangeArrowheads="1"/>
          </p:cNvSpPr>
          <p:nvPr/>
        </p:nvSpPr>
        <p:spPr bwMode="auto">
          <a:xfrm>
            <a:off x="571472" y="142852"/>
            <a:ext cx="7758112" cy="471488"/>
          </a:xfrm>
          <a:prstGeom prst="roundRect">
            <a:avLst>
              <a:gd name="adj" fmla="val 16667"/>
            </a:avLst>
          </a:prstGeom>
          <a:solidFill>
            <a:schemeClr val="accent4">
              <a:lumMod val="40000"/>
              <a:lumOff val="60000"/>
            </a:schemeClr>
          </a:solidFill>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ru-RU" sz="2000" b="1" dirty="0" smtClean="0">
                <a:solidFill>
                  <a:schemeClr val="accent4">
                    <a:lumMod val="75000"/>
                  </a:schemeClr>
                </a:solidFill>
                <a:latin typeface="Times New Roman" pitchFamily="18" charset="0"/>
                <a:cs typeface="Arial" pitchFamily="34" charset="0"/>
              </a:rPr>
              <a:t>Д</a:t>
            </a:r>
            <a:r>
              <a:rPr kumimoji="0" lang="ru-RU" sz="2000" b="1" i="0" u="none" strike="noStrike" cap="none" normalizeH="0" baseline="0" dirty="0" smtClean="0">
                <a:ln>
                  <a:noFill/>
                </a:ln>
                <a:solidFill>
                  <a:schemeClr val="accent4">
                    <a:lumMod val="75000"/>
                  </a:schemeClr>
                </a:solidFill>
                <a:effectLst/>
                <a:latin typeface="Times New Roman" pitchFamily="18" charset="0"/>
                <a:cs typeface="Arial" pitchFamily="34" charset="0"/>
              </a:rPr>
              <a:t>оходы бюджета городского округа Верхний </a:t>
            </a:r>
            <a:r>
              <a:rPr lang="ru-RU" sz="2000" b="1" dirty="0" smtClean="0">
                <a:solidFill>
                  <a:schemeClr val="accent4">
                    <a:lumMod val="75000"/>
                  </a:schemeClr>
                </a:solidFill>
                <a:latin typeface="Times New Roman" pitchFamily="18" charset="0"/>
                <a:cs typeface="Arial" pitchFamily="34" charset="0"/>
              </a:rPr>
              <a:t>Т</a:t>
            </a:r>
            <a:r>
              <a:rPr kumimoji="0" lang="ru-RU" sz="2000" b="1" i="0" u="none" strike="noStrike" cap="none" normalizeH="0" baseline="0" dirty="0" smtClean="0">
                <a:ln>
                  <a:noFill/>
                </a:ln>
                <a:solidFill>
                  <a:schemeClr val="accent4">
                    <a:lumMod val="75000"/>
                  </a:schemeClr>
                </a:solidFill>
                <a:effectLst/>
                <a:latin typeface="Times New Roman" pitchFamily="18" charset="0"/>
                <a:cs typeface="Arial" pitchFamily="34" charset="0"/>
              </a:rPr>
              <a:t>агил</a:t>
            </a:r>
            <a:endParaRPr kumimoji="0" lang="ru-RU" sz="20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graphicFrame>
        <p:nvGraphicFramePr>
          <p:cNvPr id="3" name="Диаграмма 2"/>
          <p:cNvGraphicFramePr/>
          <p:nvPr/>
        </p:nvGraphicFramePr>
        <p:xfrm>
          <a:off x="285720" y="714356"/>
          <a:ext cx="8715436" cy="214314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571472" y="2643182"/>
            <a:ext cx="8001056" cy="461665"/>
          </a:xfrm>
          <a:prstGeom prst="rect">
            <a:avLst/>
          </a:prstGeom>
          <a:noFill/>
        </p:spPr>
        <p:txBody>
          <a:bodyPr wrap="square" rtlCol="0">
            <a:spAutoFit/>
          </a:bodyPr>
          <a:lstStyle/>
          <a:p>
            <a:pPr algn="just"/>
            <a:r>
              <a:rPr lang="ru-RU" sz="1200" dirty="0" smtClean="0">
                <a:latin typeface="Times New Roman" pitchFamily="18" charset="0"/>
                <a:cs typeface="Times New Roman" pitchFamily="18" charset="0"/>
              </a:rPr>
              <a:t>В доходы бюджета городского округа  Верхний Тагил налог на доходы физических лиц в 2023 году будет зачисляться по нормативу 86 процентов.</a:t>
            </a:r>
            <a:endParaRPr lang="ru-RU" sz="1200" dirty="0">
              <a:latin typeface="Times New Roman" pitchFamily="18" charset="0"/>
              <a:cs typeface="Times New Roman" pitchFamily="18" charset="0"/>
            </a:endParaRPr>
          </a:p>
        </p:txBody>
      </p:sp>
      <p:graphicFrame>
        <p:nvGraphicFramePr>
          <p:cNvPr id="5" name="Диаграмма 4"/>
          <p:cNvGraphicFramePr/>
          <p:nvPr/>
        </p:nvGraphicFramePr>
        <p:xfrm>
          <a:off x="285720" y="3571876"/>
          <a:ext cx="8715436" cy="214314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42910" y="5857892"/>
            <a:ext cx="8072494" cy="461665"/>
          </a:xfrm>
          <a:prstGeom prst="rect">
            <a:avLst/>
          </a:prstGeom>
          <a:noFill/>
        </p:spPr>
        <p:txBody>
          <a:bodyPr wrap="square" rtlCol="0">
            <a:spAutoFit/>
          </a:bodyPr>
          <a:lstStyle/>
          <a:p>
            <a:r>
              <a:rPr lang="ru-RU" sz="1200" dirty="0" smtClean="0">
                <a:latin typeface="Times New Roman" pitchFamily="18" charset="0"/>
                <a:cs typeface="Times New Roman" pitchFamily="18" charset="0"/>
              </a:rPr>
              <a:t>Дифференцированный норматива зачислений доходов от  акцизов на нефтепродукты в местный бюджет в 2021-2023 годах  (2021 год – 0 08294%;  2022 год - 0,08174%;  2023 год  - 0 ,09231%).</a:t>
            </a:r>
            <a:endParaRPr lang="ru-RU" sz="12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Диаграмма 1"/>
          <p:cNvGraphicFramePr/>
          <p:nvPr/>
        </p:nvGraphicFramePr>
        <p:xfrm>
          <a:off x="214282" y="0"/>
          <a:ext cx="8929718" cy="192882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71472" y="1857364"/>
            <a:ext cx="8001056" cy="430887"/>
          </a:xfrm>
          <a:prstGeom prst="rect">
            <a:avLst/>
          </a:prstGeom>
          <a:noFill/>
        </p:spPr>
        <p:txBody>
          <a:bodyPr wrap="square" rtlCol="0">
            <a:spAutoFit/>
          </a:bodyPr>
          <a:lstStyle/>
          <a:p>
            <a:r>
              <a:rPr lang="ru-RU" sz="1100" dirty="0" smtClean="0">
                <a:latin typeface="Times New Roman" pitchFamily="18" charset="0"/>
                <a:cs typeface="Times New Roman" pitchFamily="18" charset="0"/>
              </a:rPr>
              <a:t>Положительная динамика поступлений связана с увеличением количества налогоплательщиков, применяющих данную систему налогообложения.</a:t>
            </a:r>
            <a:endParaRPr lang="ru-RU" sz="1100" dirty="0" smtClean="0"/>
          </a:p>
        </p:txBody>
      </p:sp>
      <p:graphicFrame>
        <p:nvGraphicFramePr>
          <p:cNvPr id="4" name="Диаграмма 3"/>
          <p:cNvGraphicFramePr/>
          <p:nvPr/>
        </p:nvGraphicFramePr>
        <p:xfrm>
          <a:off x="142844" y="2143116"/>
          <a:ext cx="9001156" cy="19288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Диаграмма 4"/>
          <p:cNvGraphicFramePr/>
          <p:nvPr/>
        </p:nvGraphicFramePr>
        <p:xfrm>
          <a:off x="0" y="4429132"/>
          <a:ext cx="9144000" cy="1928826"/>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571472" y="4071942"/>
            <a:ext cx="8125942" cy="430887"/>
          </a:xfrm>
          <a:prstGeom prst="rect">
            <a:avLst/>
          </a:prstGeom>
          <a:noFill/>
        </p:spPr>
        <p:txBody>
          <a:bodyPr wrap="none" rtlCol="0">
            <a:spAutoFit/>
          </a:bodyPr>
          <a:lstStyle/>
          <a:p>
            <a:r>
              <a:rPr lang="ru-RU" sz="1100" dirty="0" smtClean="0">
                <a:latin typeface="Times New Roman" pitchFamily="18" charset="0"/>
                <a:cs typeface="Times New Roman" pitchFamily="18" charset="0"/>
              </a:rPr>
              <a:t>При расчете прогноза на плановый период учтена отмена действия системы налогообложения в виде единого налога на вмененный</a:t>
            </a:r>
          </a:p>
          <a:p>
            <a:r>
              <a:rPr lang="ru-RU" sz="1100" dirty="0" smtClean="0">
                <a:latin typeface="Times New Roman" pitchFamily="18" charset="0"/>
                <a:cs typeface="Times New Roman" pitchFamily="18" charset="0"/>
              </a:rPr>
              <a:t>доход с 01.01.2021года , в соответствии с Федеральным законом от 29.06.2012г. № 97-ФЗ.</a:t>
            </a:r>
            <a:endParaRPr lang="ru-RU" sz="1100" dirty="0">
              <a:latin typeface="Times New Roman" pitchFamily="18" charset="0"/>
              <a:cs typeface="Times New Roman" pitchFamily="18" charset="0"/>
            </a:endParaRPr>
          </a:p>
        </p:txBody>
      </p:sp>
      <p:sp>
        <p:nvSpPr>
          <p:cNvPr id="7" name="TextBox 6"/>
          <p:cNvSpPr txBox="1"/>
          <p:nvPr/>
        </p:nvSpPr>
        <p:spPr>
          <a:xfrm flipH="1">
            <a:off x="642909" y="6429396"/>
            <a:ext cx="8501085" cy="538609"/>
          </a:xfrm>
          <a:prstGeom prst="rect">
            <a:avLst/>
          </a:prstGeom>
          <a:noFill/>
        </p:spPr>
        <p:txBody>
          <a:bodyPr wrap="square" rtlCol="0">
            <a:spAutoFit/>
          </a:bodyPr>
          <a:lstStyle/>
          <a:p>
            <a:r>
              <a:rPr lang="ru-RU" sz="1100" dirty="0" smtClean="0">
                <a:latin typeface="Times New Roman" pitchFamily="18" charset="0"/>
                <a:cs typeface="Times New Roman" pitchFamily="18" charset="0"/>
              </a:rPr>
              <a:t>Положительная динамика связана с увеличением количества налогоплательщиков, применяющих данную систему налогообложения.</a:t>
            </a:r>
          </a:p>
          <a:p>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Диаграмма 1"/>
          <p:cNvGraphicFramePr/>
          <p:nvPr/>
        </p:nvGraphicFramePr>
        <p:xfrm>
          <a:off x="285720" y="142852"/>
          <a:ext cx="8715436" cy="200026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42844" y="4000504"/>
            <a:ext cx="9001156" cy="461665"/>
          </a:xfrm>
          <a:prstGeom prst="rect">
            <a:avLst/>
          </a:prstGeom>
          <a:noFill/>
        </p:spPr>
        <p:txBody>
          <a:bodyPr wrap="square" rtlCol="0">
            <a:spAutoFit/>
          </a:bodyPr>
          <a:lstStyle/>
          <a:p>
            <a:endParaRPr lang="ru-RU" sz="1200" dirty="0" smtClean="0">
              <a:latin typeface="Times New Roman" pitchFamily="18" charset="0"/>
              <a:cs typeface="Times New Roman" pitchFamily="18" charset="0"/>
            </a:endParaRPr>
          </a:p>
          <a:p>
            <a:endParaRPr lang="ru-RU" sz="1200" dirty="0"/>
          </a:p>
        </p:txBody>
      </p:sp>
      <p:graphicFrame>
        <p:nvGraphicFramePr>
          <p:cNvPr id="4" name="Диаграмма 3"/>
          <p:cNvGraphicFramePr/>
          <p:nvPr/>
        </p:nvGraphicFramePr>
        <p:xfrm>
          <a:off x="357158" y="3786190"/>
          <a:ext cx="8286808" cy="214314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42844" y="2071678"/>
            <a:ext cx="8858312" cy="2308324"/>
          </a:xfrm>
          <a:prstGeom prst="rect">
            <a:avLst/>
          </a:prstGeom>
          <a:noFill/>
        </p:spPr>
        <p:txBody>
          <a:bodyPr wrap="square" rtlCol="0">
            <a:spAutoFit/>
          </a:bodyPr>
          <a:lstStyle/>
          <a:p>
            <a:pPr algn="just"/>
            <a:r>
              <a:rPr lang="ru-RU" sz="1200" dirty="0" smtClean="0">
                <a:latin typeface="Times New Roman" pitchFamily="18" charset="0"/>
                <a:cs typeface="Times New Roman" pitchFamily="18" charset="0"/>
              </a:rPr>
              <a:t>    В соответствии Налоговым кодексом Российской Федерации, Законом Свердловской области от 26.03.2019г. № 23-ОЗ «Об установлении единой даты начала применения на территории Свердловской области порядка определения налоговой базы по налогу на имущество физических лиц исходя из кадастровой стоимости объектов налогообложения по этому налогу» решением Думы от  17.10.2019г. № 37/3  на территории городского округа Верхний Тагил с 1 января 2020 года  установлен и введен в действие налог на имущество физических лиц исходя из кадастровой стоимости </a:t>
            </a:r>
            <a:r>
              <a:rPr lang="ru-RU" sz="1200" dirty="0" smtClean="0"/>
              <a:t>объектов </a:t>
            </a:r>
            <a:r>
              <a:rPr lang="ru-RU" sz="1200" dirty="0" smtClean="0">
                <a:latin typeface="Times New Roman" pitchFamily="18" charset="0"/>
                <a:cs typeface="Times New Roman" pitchFamily="18" charset="0"/>
              </a:rPr>
              <a:t>налогообложения с установлением  ставки налога в размере 0,3% в отношении следующих объектов : 1) жилых домов, частей жилых домов, квартир, частей квартир, комнат; 2) объектов незавершенного строительства в случае, если проектируемым назначением таких объектов является жилой дом; 3) единых недвижимых комплексов, в состав которых входит хотя бы один жилой дом; 4) гаражей и </a:t>
            </a:r>
            <a:r>
              <a:rPr lang="ru-RU" sz="1200" dirty="0" err="1" smtClean="0">
                <a:latin typeface="Times New Roman" pitchFamily="18" charset="0"/>
                <a:cs typeface="Times New Roman" pitchFamily="18" charset="0"/>
              </a:rPr>
              <a:t>машино-мест</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и</a:t>
            </a:r>
            <a:r>
              <a:rPr lang="ru-RU" sz="1200" dirty="0" smtClean="0">
                <a:latin typeface="Times New Roman" pitchFamily="18" charset="0"/>
                <a:cs typeface="Times New Roman" pitchFamily="18" charset="0"/>
              </a:rPr>
              <a:t>  в размере  0,5 процента в отношении прочих объектов налогообложения.</a:t>
            </a:r>
          </a:p>
          <a:p>
            <a:pPr algn="just"/>
            <a:endParaRPr lang="ru-RU" sz="1200" dirty="0" smtClean="0">
              <a:latin typeface="Times New Roman" pitchFamily="18" charset="0"/>
              <a:cs typeface="Times New Roman" pitchFamily="18" charset="0"/>
            </a:endParaRPr>
          </a:p>
          <a:p>
            <a:endParaRPr lang="ru-RU" sz="1200" dirty="0" smtClean="0">
              <a:latin typeface="Times New Roman" pitchFamily="18" charset="0"/>
              <a:cs typeface="Times New Roman" pitchFamily="18" charset="0"/>
            </a:endParaRPr>
          </a:p>
          <a:p>
            <a:endParaRPr lang="ru-RU" sz="1200" dirty="0"/>
          </a:p>
        </p:txBody>
      </p:sp>
      <p:sp>
        <p:nvSpPr>
          <p:cNvPr id="10" name="TextBox 9"/>
          <p:cNvSpPr txBox="1"/>
          <p:nvPr/>
        </p:nvSpPr>
        <p:spPr>
          <a:xfrm>
            <a:off x="235343" y="5857892"/>
            <a:ext cx="8908657" cy="276999"/>
          </a:xfrm>
          <a:prstGeom prst="rect">
            <a:avLst/>
          </a:prstGeom>
          <a:noFill/>
        </p:spPr>
        <p:txBody>
          <a:bodyPr wrap="none" rtlCol="0">
            <a:spAutoFit/>
          </a:bodyPr>
          <a:lstStyle/>
          <a:p>
            <a:r>
              <a:rPr lang="ru-RU" sz="1200" dirty="0" smtClean="0">
                <a:latin typeface="Times New Roman" pitchFamily="18" charset="0"/>
                <a:cs typeface="Times New Roman" pitchFamily="18" charset="0"/>
              </a:rPr>
              <a:t>Увеличение поступлений связано с увеличением количества налогоплательщиков, применяющих данную систему налогообложения.</a:t>
            </a:r>
            <a:endParaRPr lang="ru-RU" sz="12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Диаграмма 1"/>
          <p:cNvGraphicFramePr/>
          <p:nvPr/>
        </p:nvGraphicFramePr>
        <p:xfrm>
          <a:off x="214282" y="2928934"/>
          <a:ext cx="8715436" cy="221457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42844" y="5214950"/>
            <a:ext cx="9001156" cy="461665"/>
          </a:xfrm>
          <a:prstGeom prst="rect">
            <a:avLst/>
          </a:prstGeom>
          <a:noFill/>
        </p:spPr>
        <p:txBody>
          <a:bodyPr wrap="square" rtlCol="0">
            <a:spAutoFit/>
          </a:bodyPr>
          <a:lstStyle/>
          <a:p>
            <a:r>
              <a:rPr lang="ru-RU" sz="1200" dirty="0" smtClean="0">
                <a:latin typeface="Times New Roman" pitchFamily="18" charset="0"/>
                <a:cs typeface="Times New Roman" pitchFamily="18" charset="0"/>
              </a:rPr>
              <a:t>Прогноз поступлений скорректирован на основании данных администратора поступлений, исходя из действующих договоров на </a:t>
            </a:r>
          </a:p>
          <a:p>
            <a:r>
              <a:rPr lang="ru-RU" sz="1200" dirty="0" smtClean="0">
                <a:latin typeface="Times New Roman" pitchFamily="18" charset="0"/>
                <a:cs typeface="Times New Roman" pitchFamily="18" charset="0"/>
              </a:rPr>
              <a:t>2023 год с учетом поступлений от работы с дебиторской задолженностью.</a:t>
            </a:r>
            <a:endParaRPr lang="ru-RU" sz="1200" dirty="0"/>
          </a:p>
        </p:txBody>
      </p:sp>
      <p:graphicFrame>
        <p:nvGraphicFramePr>
          <p:cNvPr id="6" name="Диаграмма 5"/>
          <p:cNvGraphicFramePr/>
          <p:nvPr/>
        </p:nvGraphicFramePr>
        <p:xfrm>
          <a:off x="285720" y="357166"/>
          <a:ext cx="8858280" cy="200026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98218" y="2285992"/>
            <a:ext cx="8945782" cy="276999"/>
          </a:xfrm>
          <a:prstGeom prst="rect">
            <a:avLst/>
          </a:prstGeom>
          <a:noFill/>
        </p:spPr>
        <p:txBody>
          <a:bodyPr wrap="none" rtlCol="0">
            <a:spAutoFit/>
          </a:bodyPr>
          <a:lstStyle/>
          <a:p>
            <a:r>
              <a:rPr lang="ru-RU" sz="1200" dirty="0" smtClean="0">
                <a:latin typeface="Times New Roman" pitchFamily="18" charset="0"/>
                <a:cs typeface="Times New Roman" pitchFamily="18" charset="0"/>
              </a:rPr>
              <a:t>Положительная динамика связана с увеличением количества налогоплательщиков, применяющих данную систему налогообложения.</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214282" y="214290"/>
            <a:ext cx="8715436" cy="51552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Основные понятия</a:t>
            </a:r>
            <a:r>
              <a:rPr kumimoji="0" lang="ru-RU"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Бюджет-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Доходы бюджета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поступающие в бюджет денежные средства, за исключением источников финансирования дефицита бюджета</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Расходы бюджета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выплачиваемые из бюджета денежные средства, за исключением источников финансирования дефицита бюджета</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Дефицит бюджета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превышение расходов бюджета над доходами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Профицит бюджета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превышение доходов бюджета над его расходами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Налоги</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часть доходов граждан и организаций, которые они обязаны заплатить государству</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Неналоговые доходы</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платежи в виде штрафов, санкций за нарушение законодательства, платежи за пользование имуществом государства, средства самообложения граждан</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Безвозмездные поступления</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средства, которые  поступают в бюджет  безвозмездно (денежные средства, поступающие из вышестоящего бюджета, а также безвозмездные перечисления от физических и юридических лиц)</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Муниципальный долг</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сумма задолженности муниципального образования внутренним кредиторам</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Диаграмма 1"/>
          <p:cNvGraphicFramePr/>
          <p:nvPr/>
        </p:nvGraphicFramePr>
        <p:xfrm>
          <a:off x="214282" y="3071810"/>
          <a:ext cx="8715436" cy="214314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00034" y="5286388"/>
            <a:ext cx="8176341" cy="461665"/>
          </a:xfrm>
          <a:prstGeom prst="rect">
            <a:avLst/>
          </a:prstGeom>
          <a:noFill/>
        </p:spPr>
        <p:txBody>
          <a:bodyPr wrap="none" rtlCol="0">
            <a:spAutoFit/>
          </a:bodyPr>
          <a:lstStyle/>
          <a:p>
            <a:r>
              <a:rPr lang="ru-RU" sz="1200" dirty="0" smtClean="0">
                <a:latin typeface="Times New Roman" pitchFamily="18" charset="0"/>
                <a:cs typeface="Times New Roman" pitchFamily="18" charset="0"/>
              </a:rPr>
              <a:t>На данный вид дохода поступают платежи от питания сотрудников в муниципальных учреждениях;  родительская плата </a:t>
            </a:r>
          </a:p>
          <a:p>
            <a:r>
              <a:rPr lang="ru-RU" sz="1200" dirty="0" smtClean="0">
                <a:latin typeface="Times New Roman" pitchFamily="18" charset="0"/>
                <a:cs typeface="Times New Roman" pitchFamily="18" charset="0"/>
              </a:rPr>
              <a:t>за путевки в лагеря; возврат дебиторской задолженности прошлых лет.</a:t>
            </a:r>
            <a:endParaRPr lang="ru-RU" sz="1200" dirty="0"/>
          </a:p>
        </p:txBody>
      </p:sp>
      <p:graphicFrame>
        <p:nvGraphicFramePr>
          <p:cNvPr id="8" name="Диаграмма 7"/>
          <p:cNvGraphicFramePr/>
          <p:nvPr/>
        </p:nvGraphicFramePr>
        <p:xfrm>
          <a:off x="142844" y="428604"/>
          <a:ext cx="8715436" cy="200026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28596" y="2285992"/>
            <a:ext cx="7893636" cy="738664"/>
          </a:xfrm>
          <a:prstGeom prst="rect">
            <a:avLst/>
          </a:prstGeom>
          <a:noFill/>
        </p:spPr>
        <p:txBody>
          <a:bodyPr wrap="none" rtlCol="0">
            <a:spAutoFit/>
          </a:bodyPr>
          <a:lstStyle/>
          <a:p>
            <a:r>
              <a:rPr lang="ru-RU" sz="1200" dirty="0" smtClean="0">
                <a:latin typeface="Times New Roman" pitchFamily="18" charset="0"/>
                <a:cs typeface="Times New Roman" pitchFamily="18" charset="0"/>
              </a:rPr>
              <a:t>Норматив зачислений платы за негативное воздействие на окружающую среду в доходы бюджета городского округа  </a:t>
            </a:r>
          </a:p>
          <a:p>
            <a:r>
              <a:rPr lang="ru-RU" sz="1200" dirty="0" smtClean="0">
                <a:latin typeface="Times New Roman" pitchFamily="18" charset="0"/>
                <a:cs typeface="Times New Roman" pitchFamily="18" charset="0"/>
              </a:rPr>
              <a:t>Верхний Тагил составит в 2023 году  60%.</a:t>
            </a:r>
          </a:p>
          <a:p>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071538" y="5572140"/>
            <a:ext cx="6688947" cy="276999"/>
          </a:xfrm>
          <a:prstGeom prst="rect">
            <a:avLst/>
          </a:prstGeom>
          <a:noFill/>
        </p:spPr>
        <p:txBody>
          <a:bodyPr wrap="none" rtlCol="0">
            <a:spAutoFit/>
          </a:bodyPr>
          <a:lstStyle/>
          <a:p>
            <a:r>
              <a:rPr lang="ru-RU" sz="1200" dirty="0" smtClean="0">
                <a:latin typeface="Times New Roman" pitchFamily="18" charset="0"/>
                <a:cs typeface="Times New Roman" pitchFamily="18" charset="0"/>
              </a:rPr>
              <a:t>Уменьшение поступлений связано с уменьшением количества наложенных и уплаченных штрафов.</a:t>
            </a:r>
            <a:endParaRPr lang="ru-RU" sz="1200" dirty="0">
              <a:latin typeface="Times New Roman" pitchFamily="18" charset="0"/>
              <a:cs typeface="Times New Roman" pitchFamily="18" charset="0"/>
            </a:endParaRPr>
          </a:p>
        </p:txBody>
      </p:sp>
      <p:graphicFrame>
        <p:nvGraphicFramePr>
          <p:cNvPr id="5" name="Диаграмма 4"/>
          <p:cNvGraphicFramePr/>
          <p:nvPr/>
        </p:nvGraphicFramePr>
        <p:xfrm>
          <a:off x="214282" y="3357562"/>
          <a:ext cx="8715436" cy="20002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Диаграмма 5"/>
          <p:cNvGraphicFramePr/>
          <p:nvPr/>
        </p:nvGraphicFramePr>
        <p:xfrm>
          <a:off x="214282" y="428604"/>
          <a:ext cx="8715436" cy="20002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428728" y="2428868"/>
            <a:ext cx="6350841" cy="369332"/>
          </a:xfrm>
          <a:prstGeom prst="rect">
            <a:avLst/>
          </a:prstGeom>
          <a:noFill/>
        </p:spPr>
        <p:txBody>
          <a:bodyPr wrap="none" rtlCol="0">
            <a:spAutoFit/>
          </a:bodyPr>
          <a:lstStyle/>
          <a:p>
            <a:r>
              <a:rPr lang="ru-RU" sz="1200" dirty="0" smtClean="0">
                <a:latin typeface="Times New Roman" pitchFamily="18" charset="0"/>
                <a:cs typeface="Times New Roman" pitchFamily="18" charset="0"/>
              </a:rPr>
              <a:t>Продажа земли носит заявительный характер. Готовятся объекты к приватизации имущества.</a:t>
            </a:r>
            <a:r>
              <a:rPr lang="ru-RU" dirty="0" smtClean="0"/>
              <a:t> </a:t>
            </a:r>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49" name="Rectangle 1"/>
          <p:cNvSpPr>
            <a:spLocks noChangeArrowheads="1"/>
          </p:cNvSpPr>
          <p:nvPr/>
        </p:nvSpPr>
        <p:spPr bwMode="auto">
          <a:xfrm>
            <a:off x="500034" y="142852"/>
            <a:ext cx="800105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Динамика межбюджетных трансфертов из областного бюджета </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4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(тыс. рублей)</a:t>
            </a:r>
            <a:endParaRPr kumimoji="0" lang="ru-RU" sz="14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3005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Object 2"/>
          <p:cNvGraphicFramePr>
            <a:graphicFrameLocks noChangeAspect="1"/>
          </p:cNvGraphicFramePr>
          <p:nvPr/>
        </p:nvGraphicFramePr>
        <p:xfrm>
          <a:off x="214282" y="1000108"/>
          <a:ext cx="8707083" cy="550072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642910" y="357166"/>
            <a:ext cx="7681012"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260850" algn="l"/>
              </a:tabLst>
            </a:pPr>
            <a:r>
              <a:rPr kumimoji="0" lang="ru-RU" sz="20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   Расходы бюджета городского округа Верхний Тагил на 2023 год</a:t>
            </a: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29028" name="Rectangle 4"/>
          <p:cNvSpPr>
            <a:spLocks noChangeArrowheads="1"/>
          </p:cNvSpPr>
          <p:nvPr/>
        </p:nvSpPr>
        <p:spPr bwMode="auto">
          <a:xfrm>
            <a:off x="0" y="285728"/>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Object 3"/>
          <p:cNvGraphicFramePr>
            <a:graphicFrameLocks noChangeAspect="1"/>
          </p:cNvGraphicFramePr>
          <p:nvPr/>
        </p:nvGraphicFramePr>
        <p:xfrm>
          <a:off x="214282" y="1214422"/>
          <a:ext cx="8677275" cy="51149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1" name="Rectangle 1"/>
          <p:cNvSpPr>
            <a:spLocks noChangeArrowheads="1"/>
          </p:cNvSpPr>
          <p:nvPr/>
        </p:nvSpPr>
        <p:spPr bwMode="auto">
          <a:xfrm>
            <a:off x="571472" y="142852"/>
            <a:ext cx="7858180" cy="331787"/>
          </a:xfrm>
          <a:prstGeom prst="rect">
            <a:avLst/>
          </a:prstGeom>
          <a:solidFill>
            <a:schemeClr val="accent4">
              <a:lumMod val="40000"/>
              <a:lumOff val="60000"/>
            </a:schemeClr>
          </a:soli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a:r>
              <a:rPr lang="ru-RU" b="1" dirty="0" smtClean="0">
                <a:latin typeface="Times New Roman" pitchFamily="18" charset="0"/>
                <a:cs typeface="Times New Roman" pitchFamily="18" charset="0"/>
              </a:rPr>
              <a:t>Перечень муниципальных программ, реализуемых в 2023 году</a:t>
            </a:r>
            <a:endParaRPr lang="ru-RU" dirty="0">
              <a:latin typeface="Times New Roman" pitchFamily="18" charset="0"/>
              <a:cs typeface="Times New Roman" pitchFamily="18" charset="0"/>
            </a:endParaRPr>
          </a:p>
        </p:txBody>
      </p:sp>
      <p:sp>
        <p:nvSpPr>
          <p:cNvPr id="128003" name="Rectangle 3"/>
          <p:cNvSpPr>
            <a:spLocks noChangeArrowheads="1"/>
          </p:cNvSpPr>
          <p:nvPr/>
        </p:nvSpPr>
        <p:spPr bwMode="auto">
          <a:xfrm>
            <a:off x="142844" y="714356"/>
            <a:ext cx="8643998" cy="25391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r>
              <a:rPr kumimoji="0" lang="ru-RU" sz="1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28004" name="Rectangle 4"/>
          <p:cNvSpPr>
            <a:spLocks noChangeArrowheads="1"/>
          </p:cNvSpPr>
          <p:nvPr/>
        </p:nvSpPr>
        <p:spPr bwMode="auto">
          <a:xfrm>
            <a:off x="357158" y="714356"/>
            <a:ext cx="8650485" cy="62247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 Обеспечение общественной безопасности  на территории городского округа Верхний Тагил на 2021-2026 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«Социальная поддержка населения в городском округе Верхний Тагил на 2021-2026гг.»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«Развитие дорожного хозяйства</a:t>
            </a:r>
            <a:r>
              <a:rPr kumimoji="0" lang="ru-RU" sz="1200" b="0" i="0" u="none" strike="noStrike" cap="none" normalizeH="0" dirty="0" smtClean="0">
                <a:ln>
                  <a:noFill/>
                </a:ln>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в городском округе Верхний Тагил  на 2020- 2025гг.»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«Развитие жилищно-коммунального  хозяйства и повышение энергетической  эффективности в городском округе   Верхний   Тагил</a:t>
            </a:r>
            <a:r>
              <a:rPr kumimoji="0" lang="ru-RU" sz="1200" b="0" i="0" u="none" strike="noStrike" cap="none" normalizeH="0" dirty="0" smtClean="0">
                <a:ln>
                  <a:noFill/>
                </a:ln>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на 2019-2024 гг.»</a:t>
            </a:r>
          </a:p>
          <a:p>
            <a:pPr marL="0" marR="0" lvl="0" indent="0" algn="l" defTabSz="914400" rtl="0" eaLnBrk="0" fontAlgn="base" latinLnBrk="0" hangingPunct="0">
              <a:lnSpc>
                <a:spcPct val="100000"/>
              </a:lnSpc>
              <a:spcBef>
                <a:spcPct val="0"/>
              </a:spcBef>
              <a:spcAft>
                <a:spcPts val="300"/>
              </a:spcAft>
              <a:buClrTx/>
              <a:buSzTx/>
              <a:buFontTx/>
              <a:buNone/>
              <a:tabLst/>
            </a:pPr>
            <a:r>
              <a:rPr lang="ru-RU" sz="1200" dirty="0" smtClean="0">
                <a:latin typeface="Times New Roman" pitchFamily="18" charset="0"/>
                <a:cs typeface="Times New Roman" pitchFamily="18" charset="0"/>
              </a:rPr>
              <a:t>«Поддержка и развитие малого и среднего предпринимательства в городском округе Верхний Тагил на 2020-2025гг»</a:t>
            </a:r>
          </a:p>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cs typeface="Times New Roman" pitchFamily="18" charset="0"/>
              </a:rPr>
              <a:t>«Переселение граждан</a:t>
            </a:r>
            <a:r>
              <a:rPr kumimoji="0" lang="ru-RU" sz="1200" b="0" i="0" u="none" strike="noStrike" cap="none" normalizeH="0" dirty="0" smtClean="0">
                <a:ln>
                  <a:noFill/>
                </a:ln>
                <a:effectLst/>
                <a:latin typeface="Times New Roman" pitchFamily="18" charset="0"/>
                <a:cs typeface="Times New Roman" pitchFamily="18" charset="0"/>
              </a:rPr>
              <a:t> на территории городского округа Верхний </a:t>
            </a:r>
            <a:r>
              <a:rPr lang="ru-RU" sz="1200" dirty="0" smtClean="0">
                <a:latin typeface="Times New Roman" pitchFamily="18" charset="0"/>
                <a:cs typeface="Times New Roman" pitchFamily="18" charset="0"/>
              </a:rPr>
              <a:t>Т</a:t>
            </a:r>
            <a:r>
              <a:rPr kumimoji="0" lang="ru-RU" sz="1200" b="0" i="0" u="none" strike="noStrike" cap="none" normalizeH="0" dirty="0" smtClean="0">
                <a:ln>
                  <a:noFill/>
                </a:ln>
                <a:effectLst/>
                <a:latin typeface="Times New Roman" pitchFamily="18" charset="0"/>
                <a:cs typeface="Times New Roman" pitchFamily="18" charset="0"/>
              </a:rPr>
              <a:t>агил из аварийного жилищного фонда в 2019-2024 годах»</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«Развитие системы образования в городском округе Верхний Тагил на 2021-2026гг.»</a:t>
            </a:r>
          </a:p>
          <a:p>
            <a:pPr lvl="0" eaLnBrk="0" fontAlgn="base" hangingPunct="0">
              <a:spcBef>
                <a:spcPct val="0"/>
              </a:spcBef>
              <a:spcAft>
                <a:spcPts val="300"/>
              </a:spcAft>
            </a:pPr>
            <a:r>
              <a:rPr lang="ru-RU" sz="1200" dirty="0" smtClean="0">
                <a:latin typeface="Times New Roman" pitchFamily="18" charset="0"/>
                <a:ea typeface="Times New Roman" pitchFamily="18" charset="0"/>
                <a:cs typeface="Times New Roman" pitchFamily="18" charset="0"/>
              </a:rPr>
              <a:t>«Развитие  культуры и искусства в городском округе Верхний Тагил на 2020-2025гг.»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 «Обеспечение рационального  и безопасного природопользования в городском округе Верхний Тагил на 2020-2025гг.»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 «Развитие физической культуры, спорта и молодежной политики в городском округе Верхний Тагил на 2020-2025гг.»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 «Совершенствование  муниципального  управления на территории   городского округа Верхний Тагил на 2019-2024  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«Подготовка документов территориального планирования, градостроительного зонирования и документации по  планировке </a:t>
            </a:r>
          </a:p>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территорий городского округа Верхний Тагил на 2019-2024 годы»</a:t>
            </a:r>
          </a:p>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cs typeface="Times New Roman" pitchFamily="18" charset="0"/>
              </a:rPr>
              <a:t>«Переселение граждан на территории городского округа Верхний  Тагил из аварийного жилищного фонда в 2019-2024гг»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«Содействие созданию в городском округе Верхний Тагил новых мест в общеобразовательных учреждениях на 2016-2025 годы»</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«Жилище» городского округа Верхний Тагил на 2017-2025 годы</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«Гражданская оборона и защита населения городского округа Верхний Тагил на 2021-2026 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«Формирование законопослушного поведения участников дорожного движения в городском округе Верхний Тагил на   2021-2026гг.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«Управление муниципальными финансами  городского округа Верхний Тагил  на 2021-2026гг»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«Управление муниципальной собственностью и земельными ресурсами городского округа Верхний Тагил на 2018-2023 годы»</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«Формирование комфортной городской среды городского округа Верхний Тагил на 2018-2024 годы»</a:t>
            </a:r>
          </a:p>
          <a:p>
            <a:pPr marL="0" marR="0" lvl="0" indent="0" algn="l" defTabSz="914400" rtl="0" eaLnBrk="0" fontAlgn="base" latinLnBrk="0" hangingPunct="0">
              <a:lnSpc>
                <a:spcPct val="100000"/>
              </a:lnSpc>
              <a:spcBef>
                <a:spcPct val="0"/>
              </a:spcBef>
              <a:spcAft>
                <a:spcPts val="300"/>
              </a:spcAft>
              <a:buClrTx/>
              <a:buSzTx/>
              <a:buFontTx/>
              <a:buNone/>
              <a:tabLst/>
            </a:pPr>
            <a:r>
              <a:rPr lang="ru-RU" sz="1200" dirty="0" smtClean="0">
                <a:latin typeface="Times New Roman" pitchFamily="18" charset="0"/>
                <a:cs typeface="Times New Roman" pitchFamily="18" charset="0"/>
              </a:rPr>
              <a:t>«Повышение финансовой грамотности населения в городском округе Верхний Тагил на 2019-2024гг»</a:t>
            </a:r>
          </a:p>
          <a:p>
            <a:pPr marL="0" marR="0" lvl="0" indent="0" algn="l" defTabSz="914400" rtl="0" eaLnBrk="0" fontAlgn="base" latinLnBrk="0" hangingPunct="0">
              <a:lnSpc>
                <a:spcPct val="100000"/>
              </a:lnSpc>
              <a:spcBef>
                <a:spcPct val="0"/>
              </a:spcBef>
              <a:spcAft>
                <a:spcPts val="300"/>
              </a:spcAft>
              <a:buClrTx/>
              <a:buSzTx/>
              <a:buFontTx/>
              <a:buNone/>
              <a:tabLst/>
            </a:pPr>
            <a:r>
              <a:rPr lang="ru-RU" sz="1200" dirty="0" smtClean="0">
                <a:latin typeface="Times New Roman" pitchFamily="18" charset="0"/>
                <a:cs typeface="Times New Roman" pitchFamily="18" charset="0"/>
              </a:rPr>
              <a:t>«Развитие информационного общества городского округа Верхний Тагил на 2020- 2025 годы»</a:t>
            </a:r>
          </a:p>
          <a:p>
            <a:pPr marL="0" marR="0" lvl="0" indent="0" algn="l" defTabSz="914400" rtl="0" eaLnBrk="0" fontAlgn="base" latinLnBrk="0" hangingPunct="0">
              <a:lnSpc>
                <a:spcPct val="100000"/>
              </a:lnSpc>
              <a:spcBef>
                <a:spcPct val="0"/>
              </a:spcBef>
              <a:spcAft>
                <a:spcPts val="600"/>
              </a:spcAft>
              <a:buClrTx/>
              <a:buSzTx/>
              <a:buFontTx/>
              <a:buNone/>
              <a:tabLst/>
            </a:pPr>
            <a:endParaRPr lang="ru-RU" sz="12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7" name="Rectangle 1"/>
          <p:cNvSpPr>
            <a:spLocks noChangeArrowheads="1"/>
          </p:cNvSpPr>
          <p:nvPr/>
        </p:nvSpPr>
        <p:spPr bwMode="auto">
          <a:xfrm>
            <a:off x="357158" y="214290"/>
            <a:ext cx="278605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t>Дорожная деятельность</a:t>
            </a:r>
            <a:endParaRPr kumimoji="0" lang="ru-RU" sz="1800" b="1" i="0" u="none" strike="noStrike" cap="none" normalizeH="0" baseline="0" dirty="0" smtClean="0">
              <a:ln>
                <a:noFill/>
              </a:ln>
              <a:solidFill>
                <a:schemeClr val="accent2">
                  <a:lumMod val="75000"/>
                </a:schemeClr>
              </a:solidFill>
              <a:effectLst/>
              <a:latin typeface="Arial" pitchFamily="34" charset="0"/>
              <a:cs typeface="Arial" pitchFamily="34" charset="0"/>
            </a:endParaRPr>
          </a:p>
        </p:txBody>
      </p:sp>
      <p:sp>
        <p:nvSpPr>
          <p:cNvPr id="126978" name="AutoShape 2"/>
          <p:cNvSpPr>
            <a:spLocks noChangeArrowheads="1"/>
          </p:cNvSpPr>
          <p:nvPr/>
        </p:nvSpPr>
        <p:spPr bwMode="auto">
          <a:xfrm>
            <a:off x="3786182" y="0"/>
            <a:ext cx="5208589" cy="785794"/>
          </a:xfrm>
          <a:prstGeom prst="roundRect">
            <a:avLst>
              <a:gd name="adj" fmla="val 16667"/>
            </a:avLst>
          </a:prstGeom>
          <a:gradFill rotWithShape="0">
            <a:gsLst>
              <a:gs pos="0">
                <a:srgbClr val="FABF8F"/>
              </a:gs>
              <a:gs pos="50000">
                <a:srgbClr val="FDE9D9"/>
              </a:gs>
              <a:gs pos="100000">
                <a:srgbClr val="FABF8F"/>
              </a:gs>
            </a:gsLst>
            <a:lin ang="189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Протяженность автомобильных дорог муниципального значения, в отношении которых осуществляется комплекс работ по содержанию – 94,9 км.</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979" name="AutoShape 3"/>
          <p:cNvSpPr>
            <a:spLocks noChangeArrowheads="1"/>
          </p:cNvSpPr>
          <p:nvPr/>
        </p:nvSpPr>
        <p:spPr bwMode="auto">
          <a:xfrm>
            <a:off x="3786182" y="928670"/>
            <a:ext cx="5245100" cy="928694"/>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r>
              <a:rPr lang="ru-RU" sz="1000" b="1" dirty="0" smtClean="0">
                <a:latin typeface="Times New Roman" pitchFamily="18" charset="0"/>
                <a:cs typeface="Times New Roman" pitchFamily="18" charset="0"/>
              </a:rPr>
              <a:t>Устройство асфальтобетонных покрытий проезжей части автомобильных дорог местного значения и тротуаров , внутриквартальных дорог и тротуаров, проведение ценовой экспертизы ЛСР -22 845,0 тыс.рублей;</a:t>
            </a:r>
          </a:p>
          <a:p>
            <a:r>
              <a:rPr lang="ru-RU" sz="1000" b="1" dirty="0" smtClean="0">
                <a:latin typeface="Times New Roman" pitchFamily="18" charset="0"/>
                <a:cs typeface="Times New Roman" pitchFamily="18" charset="0"/>
              </a:rPr>
              <a:t>Улично-дорожная сеть вблизи образовательных организаций по маршрутам «Дом-Школа-Дом»</a:t>
            </a:r>
            <a:r>
              <a:rPr lang="ru-RU" sz="1000" b="1" dirty="0" smtClean="0">
                <a:latin typeface="Times New Roman" pitchFamily="18" charset="0"/>
                <a:cs typeface="Arial" pitchFamily="34" charset="0"/>
              </a:rPr>
              <a:t>– 10 056,0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981" name="AutoShape 5"/>
          <p:cNvSpPr>
            <a:spLocks noChangeArrowheads="1"/>
          </p:cNvSpPr>
          <p:nvPr/>
        </p:nvSpPr>
        <p:spPr bwMode="auto">
          <a:xfrm>
            <a:off x="3786182" y="1928802"/>
            <a:ext cx="5245100" cy="428628"/>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Выполнение комплекса работ по нормативу содержания дорог в течение года –              5 500,0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982" name="AutoShape 6"/>
          <p:cNvSpPr>
            <a:spLocks noChangeArrowheads="1"/>
          </p:cNvSpPr>
          <p:nvPr/>
        </p:nvSpPr>
        <p:spPr bwMode="auto">
          <a:xfrm>
            <a:off x="3786182" y="2428868"/>
            <a:ext cx="5214974" cy="285752"/>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lang="ru-RU" sz="1000" b="1" dirty="0" smtClean="0">
                <a:latin typeface="Times New Roman" pitchFamily="18" charset="0"/>
                <a:cs typeface="Arial" pitchFamily="34" charset="0"/>
              </a:rPr>
              <a:t>Нанесение горизонтальной дорожной разметки– 698,8 тыс. рублей</a:t>
            </a:r>
            <a:endParaRPr lang="ru-RU" sz="1000" dirty="0" smtClean="0">
              <a:latin typeface="Arial" pitchFamily="34" charset="0"/>
              <a:cs typeface="Arial" pitchFamily="34" charset="0"/>
            </a:endParaRPr>
          </a:p>
        </p:txBody>
      </p:sp>
      <p:sp>
        <p:nvSpPr>
          <p:cNvPr id="126983" name="AutoShape 7"/>
          <p:cNvSpPr>
            <a:spLocks noChangeArrowheads="1"/>
          </p:cNvSpPr>
          <p:nvPr/>
        </p:nvSpPr>
        <p:spPr bwMode="auto">
          <a:xfrm>
            <a:off x="3786182" y="2786058"/>
            <a:ext cx="5214974" cy="428628"/>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Arial" pitchFamily="34" charset="0"/>
              </a:rPr>
              <a:t>Установка дорожных знаков, светофоров (в т.ч. Т7), устройство искусственных неровностей – 500,0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984" name="AutoShape 8"/>
          <p:cNvSpPr>
            <a:spLocks noChangeArrowheads="1"/>
          </p:cNvSpPr>
          <p:nvPr/>
        </p:nvSpPr>
        <p:spPr bwMode="auto">
          <a:xfrm>
            <a:off x="3786182" y="3286125"/>
            <a:ext cx="5245100" cy="357190"/>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lang="ru-RU" sz="1000" b="1" dirty="0" smtClean="0">
                <a:latin typeface="Times New Roman" pitchFamily="18" charset="0"/>
                <a:cs typeface="Arial" pitchFamily="34" charset="0"/>
              </a:rPr>
              <a:t>Ремонт и восстановление асфальтового покрытия городских дорог– 1 004,4 тыс. рублей</a:t>
            </a:r>
          </a:p>
        </p:txBody>
      </p:sp>
      <p:sp>
        <p:nvSpPr>
          <p:cNvPr id="126987" name="AutoShape 11"/>
          <p:cNvSpPr>
            <a:spLocks noChangeArrowheads="1"/>
          </p:cNvSpPr>
          <p:nvPr/>
        </p:nvSpPr>
        <p:spPr bwMode="auto">
          <a:xfrm>
            <a:off x="285720" y="1428736"/>
            <a:ext cx="2786082" cy="2019300"/>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pitchFamily="34" charset="0"/>
              </a:rPr>
              <a:t>В рамках программы «Развитие дорожного хозяйства в городском округе Верхний Тагил на 2020-2025 годы» на 2023 год предусматриваются средства в объеме  - 40 604,2</a:t>
            </a:r>
            <a:r>
              <a:rPr kumimoji="0" lang="ru-RU" sz="1400" b="0" i="0" u="none" strike="noStrike" cap="none" normalizeH="0" dirty="0" smtClean="0">
                <a:ln>
                  <a:noFill/>
                </a:ln>
                <a:solidFill>
                  <a:schemeClr val="tx1"/>
                </a:solidFill>
                <a:effectLst/>
                <a:latin typeface="Times New Roman" pitchFamily="18" charset="0"/>
                <a:cs typeface="Arial" pitchFamily="34" charset="0"/>
              </a:rPr>
              <a:t> </a:t>
            </a:r>
            <a:r>
              <a:rPr kumimoji="0" lang="ru-RU" sz="1400" b="0" i="0" u="none" strike="noStrike" cap="none" normalizeH="0" baseline="0" dirty="0" smtClean="0">
                <a:ln>
                  <a:noFill/>
                </a:ln>
                <a:solidFill>
                  <a:schemeClr val="tx1"/>
                </a:solidFill>
                <a:effectLst/>
                <a:latin typeface="Times New Roman" pitchFamily="18" charset="0"/>
                <a:cs typeface="Arial" pitchFamily="34" charset="0"/>
              </a:rPr>
              <a:t>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26988" name="AutoShape 12"/>
          <p:cNvCxnSpPr>
            <a:cxnSpLocks noChangeShapeType="1"/>
          </p:cNvCxnSpPr>
          <p:nvPr/>
        </p:nvCxnSpPr>
        <p:spPr bwMode="auto">
          <a:xfrm flipV="1">
            <a:off x="3143240" y="1357298"/>
            <a:ext cx="431800" cy="531813"/>
          </a:xfrm>
          <a:prstGeom prst="straightConnector1">
            <a:avLst/>
          </a:prstGeom>
          <a:noFill/>
          <a:ln w="9525">
            <a:solidFill>
              <a:srgbClr val="000000"/>
            </a:solidFill>
            <a:round/>
            <a:headEnd/>
            <a:tailEnd type="triangle" w="med" len="med"/>
          </a:ln>
        </p:spPr>
      </p:cxnSp>
      <p:cxnSp>
        <p:nvCxnSpPr>
          <p:cNvPr id="126989" name="AutoShape 13"/>
          <p:cNvCxnSpPr>
            <a:cxnSpLocks noChangeShapeType="1"/>
          </p:cNvCxnSpPr>
          <p:nvPr/>
        </p:nvCxnSpPr>
        <p:spPr bwMode="auto">
          <a:xfrm>
            <a:off x="3143240" y="2928934"/>
            <a:ext cx="500066" cy="428628"/>
          </a:xfrm>
          <a:prstGeom prst="straightConnector1">
            <a:avLst/>
          </a:prstGeom>
          <a:noFill/>
          <a:ln w="9525">
            <a:solidFill>
              <a:srgbClr val="000000"/>
            </a:solidFill>
            <a:round/>
            <a:headEnd/>
            <a:tailEnd type="triangle" w="med" len="med"/>
          </a:ln>
        </p:spPr>
      </p:cxnSp>
      <p:sp>
        <p:nvSpPr>
          <p:cNvPr id="126990" name="AutoShape 14"/>
          <p:cNvSpPr>
            <a:spLocks noChangeArrowheads="1"/>
          </p:cNvSpPr>
          <p:nvPr/>
        </p:nvSpPr>
        <p:spPr bwMode="auto">
          <a:xfrm>
            <a:off x="3786182" y="3786190"/>
            <a:ext cx="5162581" cy="582613"/>
          </a:xfrm>
          <a:prstGeom prst="roundRect">
            <a:avLst>
              <a:gd name="adj" fmla="val 16667"/>
            </a:avLst>
          </a:prstGeom>
          <a:gradFill rotWithShape="0">
            <a:gsLst>
              <a:gs pos="0">
                <a:srgbClr val="FABF8F"/>
              </a:gs>
              <a:gs pos="50000">
                <a:srgbClr val="FDE9D9"/>
              </a:gs>
              <a:gs pos="100000">
                <a:srgbClr val="FABF8F"/>
              </a:gs>
            </a:gsLst>
            <a:lin ang="189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Приобретение </a:t>
            </a:r>
            <a:r>
              <a:rPr kumimoji="0" lang="ru-RU" sz="1000" b="1" i="0" u="none" strike="noStrike" cap="none" normalizeH="0" baseline="0" dirty="0" err="1" smtClean="0">
                <a:ln>
                  <a:noFill/>
                </a:ln>
                <a:solidFill>
                  <a:schemeClr val="tx1"/>
                </a:solidFill>
                <a:effectLst/>
                <a:latin typeface="Times New Roman" pitchFamily="18" charset="0"/>
                <a:cs typeface="Arial" pitchFamily="34" charset="0"/>
              </a:rPr>
              <a:t>световозвращающих</a:t>
            </a:r>
            <a:r>
              <a:rPr kumimoji="0" lang="ru-RU" sz="1000" b="1" i="0" u="none" strike="noStrike" cap="none" normalizeH="0" baseline="0" dirty="0" smtClean="0">
                <a:ln>
                  <a:noFill/>
                </a:ln>
                <a:solidFill>
                  <a:schemeClr val="tx1"/>
                </a:solidFill>
                <a:effectLst/>
                <a:latin typeface="Times New Roman" pitchFamily="18" charset="0"/>
                <a:cs typeface="Arial" pitchFamily="34" charset="0"/>
              </a:rPr>
              <a:t> элементов и распространение среди школьников, дошкольников и учащихся младших классов и жилеты для</a:t>
            </a:r>
            <a:r>
              <a:rPr kumimoji="0" lang="ru-RU" sz="1100" b="0" i="0" u="none" strike="noStrike" cap="none" normalizeH="0" baseline="0" dirty="0" smtClean="0">
                <a:ln>
                  <a:noFill/>
                </a:ln>
                <a:solidFill>
                  <a:schemeClr val="tx1"/>
                </a:solidFill>
                <a:effectLst/>
                <a:latin typeface="Calibri" pitchFamily="34" charset="0"/>
                <a:cs typeface="Arial" pitchFamily="34" charset="0"/>
              </a:rPr>
              <a:t> </a:t>
            </a: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класса ЮИД – 29,9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991" name="AutoShape 15"/>
          <p:cNvSpPr>
            <a:spLocks noChangeArrowheads="1"/>
          </p:cNvSpPr>
          <p:nvPr/>
        </p:nvSpPr>
        <p:spPr bwMode="auto">
          <a:xfrm>
            <a:off x="3786182" y="5929330"/>
            <a:ext cx="5162581" cy="714380"/>
          </a:xfrm>
          <a:prstGeom prst="roundRect">
            <a:avLst>
              <a:gd name="adj" fmla="val 16667"/>
            </a:avLst>
          </a:prstGeom>
          <a:gradFill rotWithShape="0">
            <a:gsLst>
              <a:gs pos="0">
                <a:srgbClr val="FABF8F"/>
              </a:gs>
              <a:gs pos="50000">
                <a:srgbClr val="FDE9D9"/>
              </a:gs>
              <a:gs pos="100000">
                <a:srgbClr val="FABF8F"/>
              </a:gs>
            </a:gsLst>
            <a:lin ang="189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lang="ru-RU" sz="1000" b="1" dirty="0" smtClean="0">
                <a:latin typeface="Times New Roman" pitchFamily="18" charset="0"/>
                <a:cs typeface="Arial" pitchFamily="34" charset="0"/>
              </a:rPr>
              <a:t>Оснащение муниципальных образовательных организаций оборудованием и средствами обучения безопасному поведению на дорогах (уголки Правил дорожного движения, компьютерные обучающие программы, обучающие игры)– </a:t>
            </a:r>
            <a:r>
              <a:rPr kumimoji="0" lang="ru-RU" sz="1000" b="1" i="0" u="none" strike="noStrike" cap="none" normalizeH="0" baseline="0" dirty="0" smtClean="0">
                <a:ln>
                  <a:noFill/>
                </a:ln>
                <a:solidFill>
                  <a:schemeClr val="tx1"/>
                </a:solidFill>
                <a:effectLst/>
                <a:latin typeface="Times New Roman" pitchFamily="18" charset="0"/>
                <a:cs typeface="Arial" pitchFamily="34" charset="0"/>
              </a:rPr>
              <a:t>2,0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992" name="AutoShape 16"/>
          <p:cNvSpPr>
            <a:spLocks noChangeArrowheads="1"/>
          </p:cNvSpPr>
          <p:nvPr/>
        </p:nvSpPr>
        <p:spPr bwMode="auto">
          <a:xfrm>
            <a:off x="142844" y="4357694"/>
            <a:ext cx="3000395" cy="1952627"/>
          </a:xfrm>
          <a:prstGeom prst="roundRect">
            <a:avLst>
              <a:gd name="adj" fmla="val 16667"/>
            </a:avLst>
          </a:prstGeom>
          <a:gradFill rotWithShape="0">
            <a:gsLst>
              <a:gs pos="0">
                <a:srgbClr val="FABF8F"/>
              </a:gs>
              <a:gs pos="50000">
                <a:srgbClr val="F79646"/>
              </a:gs>
              <a:gs pos="100000">
                <a:srgbClr val="FABF8F"/>
              </a:gs>
            </a:gsLst>
            <a:lin ang="5400000" scaled="1"/>
          </a:gradFill>
          <a:ln w="12700">
            <a:solidFill>
              <a:srgbClr val="F79646"/>
            </a:solidFill>
            <a:round/>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pitchFamily="34" charset="0"/>
              </a:rPr>
              <a:t>В рамках программы «Формирование законопослушного поведения участников дорожного движения в  городском округе Верхний Тагил на 2021-2026годы» на 2023 год предусматриваются средства в объеме  - </a:t>
            </a:r>
            <a:r>
              <a:rPr lang="ru-RU" sz="1400" dirty="0" smtClean="0">
                <a:latin typeface="Times New Roman" pitchFamily="18" charset="0"/>
                <a:cs typeface="Arial" pitchFamily="34" charset="0"/>
              </a:rPr>
              <a:t>44</a:t>
            </a:r>
            <a:r>
              <a:rPr kumimoji="0" lang="ru-RU" sz="1400" b="0" i="0" u="none" strike="noStrike" cap="none" normalizeH="0" baseline="0" dirty="0" smtClean="0">
                <a:ln>
                  <a:noFill/>
                </a:ln>
                <a:solidFill>
                  <a:schemeClr val="tx1"/>
                </a:solidFill>
                <a:effectLst/>
                <a:latin typeface="Times New Roman" pitchFamily="18" charset="0"/>
                <a:cs typeface="Arial" pitchFamily="34" charset="0"/>
              </a:rPr>
              <a:t>,4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26993" name="AutoShape 17"/>
          <p:cNvCxnSpPr>
            <a:cxnSpLocks noChangeShapeType="1"/>
          </p:cNvCxnSpPr>
          <p:nvPr/>
        </p:nvCxnSpPr>
        <p:spPr bwMode="auto">
          <a:xfrm flipV="1">
            <a:off x="3357554" y="4857760"/>
            <a:ext cx="357190" cy="130176"/>
          </a:xfrm>
          <a:prstGeom prst="straightConnector1">
            <a:avLst/>
          </a:prstGeom>
          <a:noFill/>
          <a:ln w="9525">
            <a:solidFill>
              <a:srgbClr val="000000"/>
            </a:solidFill>
            <a:round/>
            <a:headEnd/>
            <a:tailEnd type="triangle" w="med" len="med"/>
          </a:ln>
        </p:spPr>
      </p:cxnSp>
      <p:cxnSp>
        <p:nvCxnSpPr>
          <p:cNvPr id="126994" name="AutoShape 18"/>
          <p:cNvCxnSpPr>
            <a:cxnSpLocks noChangeShapeType="1"/>
          </p:cNvCxnSpPr>
          <p:nvPr/>
        </p:nvCxnSpPr>
        <p:spPr bwMode="auto">
          <a:xfrm>
            <a:off x="3357554" y="5500702"/>
            <a:ext cx="357190" cy="142876"/>
          </a:xfrm>
          <a:prstGeom prst="straightConnector1">
            <a:avLst/>
          </a:prstGeom>
          <a:noFill/>
          <a:ln w="9525">
            <a:solidFill>
              <a:srgbClr val="000000"/>
            </a:solidFill>
            <a:round/>
            <a:headEnd/>
            <a:tailEnd type="triangle" w="med" len="med"/>
          </a:ln>
        </p:spPr>
      </p:cxnSp>
      <p:sp>
        <p:nvSpPr>
          <p:cNvPr id="19" name="AutoShape 15"/>
          <p:cNvSpPr>
            <a:spLocks noChangeArrowheads="1"/>
          </p:cNvSpPr>
          <p:nvPr/>
        </p:nvSpPr>
        <p:spPr bwMode="auto">
          <a:xfrm>
            <a:off x="3786182" y="5072074"/>
            <a:ext cx="5162581" cy="785818"/>
          </a:xfrm>
          <a:prstGeom prst="roundRect">
            <a:avLst>
              <a:gd name="adj" fmla="val 16667"/>
            </a:avLst>
          </a:prstGeom>
          <a:gradFill rotWithShape="0">
            <a:gsLst>
              <a:gs pos="0">
                <a:srgbClr val="FABF8F"/>
              </a:gs>
              <a:gs pos="50000">
                <a:srgbClr val="FDE9D9"/>
              </a:gs>
              <a:gs pos="100000">
                <a:srgbClr val="FABF8F"/>
              </a:gs>
            </a:gsLst>
            <a:lin ang="189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lang="ru-RU" sz="1000" b="1" dirty="0" smtClean="0">
                <a:latin typeface="Times New Roman" pitchFamily="18" charset="0"/>
                <a:cs typeface="Arial" pitchFamily="34" charset="0"/>
              </a:rPr>
              <a:t>Проведение в образовательных организациях пропагандистских кампаний, направленных на формирование у участников дорожного движения стереотипов законопослушного поведения (издание и распространение информационных материалов)– </a:t>
            </a:r>
            <a:r>
              <a:rPr kumimoji="0" lang="ru-RU" sz="1000" b="1" i="0" u="none" strike="noStrike" cap="none" normalizeH="0" baseline="0" dirty="0" smtClean="0">
                <a:ln>
                  <a:noFill/>
                </a:ln>
                <a:solidFill>
                  <a:schemeClr val="tx1"/>
                </a:solidFill>
                <a:effectLst/>
                <a:latin typeface="Times New Roman" pitchFamily="18" charset="0"/>
                <a:cs typeface="Arial" pitchFamily="34" charset="0"/>
              </a:rPr>
              <a:t>2,0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AutoShape 15"/>
          <p:cNvSpPr>
            <a:spLocks noChangeArrowheads="1"/>
          </p:cNvSpPr>
          <p:nvPr/>
        </p:nvSpPr>
        <p:spPr bwMode="auto">
          <a:xfrm>
            <a:off x="3786182" y="4429132"/>
            <a:ext cx="5162581" cy="571504"/>
          </a:xfrm>
          <a:prstGeom prst="roundRect">
            <a:avLst>
              <a:gd name="adj" fmla="val 16667"/>
            </a:avLst>
          </a:prstGeom>
          <a:gradFill rotWithShape="0">
            <a:gsLst>
              <a:gs pos="0">
                <a:srgbClr val="FABF8F"/>
              </a:gs>
              <a:gs pos="50000">
                <a:srgbClr val="FDE9D9"/>
              </a:gs>
              <a:gs pos="100000">
                <a:srgbClr val="FABF8F"/>
              </a:gs>
            </a:gsLst>
            <a:lin ang="189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Организация и проведение совместно с ГИБДД мероприятия «Безопасное колесо» для учащихся общеобразовательных организаций городского</a:t>
            </a:r>
            <a:r>
              <a:rPr kumimoji="0" lang="ru-RU" sz="1100" b="0" i="0" u="none" strike="noStrike" cap="none" normalizeH="0" baseline="0" dirty="0" smtClean="0">
                <a:ln>
                  <a:noFill/>
                </a:ln>
                <a:solidFill>
                  <a:schemeClr val="tx1"/>
                </a:solidFill>
                <a:effectLst/>
                <a:latin typeface="Calibri" pitchFamily="34" charset="0"/>
                <a:cs typeface="Arial" pitchFamily="34" charset="0"/>
              </a:rPr>
              <a:t> </a:t>
            </a: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округа Верхний</a:t>
            </a:r>
            <a:r>
              <a:rPr kumimoji="0" lang="ru-RU" sz="1100" b="0" i="0" u="none" strike="noStrike" cap="none" normalizeH="0" baseline="0" dirty="0" smtClean="0">
                <a:ln>
                  <a:noFill/>
                </a:ln>
                <a:solidFill>
                  <a:schemeClr val="tx1"/>
                </a:solidFill>
                <a:effectLst/>
                <a:latin typeface="Calibri" pitchFamily="34" charset="0"/>
                <a:cs typeface="Arial" pitchFamily="34" charset="0"/>
              </a:rPr>
              <a:t> </a:t>
            </a:r>
            <a:r>
              <a:rPr kumimoji="0" lang="ru-RU" sz="1000" b="1" i="0" u="none" strike="noStrike" cap="none" normalizeH="0" baseline="0" dirty="0" smtClean="0">
                <a:ln>
                  <a:noFill/>
                </a:ln>
                <a:solidFill>
                  <a:schemeClr val="tx1"/>
                </a:solidFill>
                <a:effectLst/>
                <a:latin typeface="Times New Roman" pitchFamily="18" charset="0"/>
                <a:cs typeface="Arial" pitchFamily="34" charset="0"/>
              </a:rPr>
              <a:t>Тагил – 10,5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1" name="AutoShape 17"/>
          <p:cNvCxnSpPr>
            <a:cxnSpLocks noChangeShapeType="1"/>
          </p:cNvCxnSpPr>
          <p:nvPr/>
        </p:nvCxnSpPr>
        <p:spPr bwMode="auto">
          <a:xfrm flipV="1">
            <a:off x="3357554" y="4214818"/>
            <a:ext cx="382588" cy="214313"/>
          </a:xfrm>
          <a:prstGeom prst="straightConnector1">
            <a:avLst/>
          </a:prstGeom>
          <a:noFill/>
          <a:ln w="9525">
            <a:solidFill>
              <a:srgbClr val="000000"/>
            </a:solidFill>
            <a:round/>
            <a:headEnd/>
            <a:tailEnd type="triangle" w="med" len="med"/>
          </a:ln>
        </p:spPr>
      </p:cxnSp>
      <p:cxnSp>
        <p:nvCxnSpPr>
          <p:cNvPr id="22" name="AutoShape 18"/>
          <p:cNvCxnSpPr>
            <a:cxnSpLocks noChangeShapeType="1"/>
          </p:cNvCxnSpPr>
          <p:nvPr/>
        </p:nvCxnSpPr>
        <p:spPr bwMode="auto">
          <a:xfrm>
            <a:off x="3357554" y="6072206"/>
            <a:ext cx="357190" cy="214314"/>
          </a:xfrm>
          <a:prstGeom prst="straightConnector1">
            <a:avLst/>
          </a:prstGeom>
          <a:noFill/>
          <a:ln w="9525">
            <a:solidFill>
              <a:srgbClr val="000000"/>
            </a:solidFill>
            <a:round/>
            <a:headEnd/>
            <a:tailEnd type="triangle" w="med" len="med"/>
          </a:ln>
        </p:spPr>
      </p:cxnSp>
      <p:cxnSp>
        <p:nvCxnSpPr>
          <p:cNvPr id="24" name="Прямая со стрелкой 23"/>
          <p:cNvCxnSpPr/>
          <p:nvPr/>
        </p:nvCxnSpPr>
        <p:spPr>
          <a:xfrm flipV="1">
            <a:off x="3143240" y="2143116"/>
            <a:ext cx="571504" cy="714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3143240" y="2500306"/>
            <a:ext cx="571504" cy="714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a:off x="3143240" y="2714620"/>
            <a:ext cx="571504" cy="2857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5" name="AutoShape 3"/>
          <p:cNvSpPr>
            <a:spLocks noChangeArrowheads="1"/>
          </p:cNvSpPr>
          <p:nvPr/>
        </p:nvSpPr>
        <p:spPr bwMode="auto">
          <a:xfrm>
            <a:off x="3643306" y="1"/>
            <a:ext cx="4932362" cy="1357297"/>
          </a:xfrm>
          <a:prstGeom prst="leftArrow">
            <a:avLst>
              <a:gd name="adj1" fmla="val 50000"/>
              <a:gd name="adj2" fmla="val 72391"/>
            </a:avLst>
          </a:prstGeom>
          <a:solidFill>
            <a:schemeClr val="tx2">
              <a:lumMod val="20000"/>
              <a:lumOff val="80000"/>
            </a:schemeClr>
          </a:solidFill>
          <a:ln w="12700">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pPr marL="457200" marR="0" lvl="1" indent="0" algn="ctr" defTabSz="914400" rtl="0" eaLnBrk="1" fontAlgn="base" latinLnBrk="0" hangingPunct="1">
              <a:lnSpc>
                <a:spcPct val="100000"/>
              </a:lnSpc>
              <a:spcBef>
                <a:spcPct val="0"/>
              </a:spcBef>
              <a:spcAft>
                <a:spcPts val="100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pitchFamily="34" charset="0"/>
              </a:rPr>
              <a:t>В 2023 году в бюджете по разделу «Жилищно-коммунальное хозяйство» предусматриваются средства в объеме</a:t>
            </a:r>
            <a:r>
              <a:rPr kumimoji="0" lang="ru-RU" sz="1100" b="0" i="0" u="none" strike="noStrike" cap="none" normalizeH="0" baseline="0" dirty="0" smtClean="0">
                <a:ln>
                  <a:noFill/>
                </a:ln>
                <a:solidFill>
                  <a:schemeClr val="tx1"/>
                </a:solidFill>
                <a:effectLst/>
                <a:latin typeface="Calibri" pitchFamily="34" charset="0"/>
                <a:cs typeface="Arial" pitchFamily="34" charset="0"/>
              </a:rPr>
              <a:t> – </a:t>
            </a:r>
            <a:r>
              <a:rPr kumimoji="0" lang="ru-RU" sz="1400" b="1" i="0" u="none" strike="noStrike" cap="none" normalizeH="0" baseline="0" dirty="0" smtClean="0">
                <a:ln>
                  <a:noFill/>
                </a:ln>
                <a:solidFill>
                  <a:schemeClr val="tx1"/>
                </a:solidFill>
                <a:effectLst/>
                <a:latin typeface="Times New Roman" pitchFamily="18" charset="0"/>
                <a:cs typeface="Arial" pitchFamily="34" charset="0"/>
              </a:rPr>
              <a:t>99 503,9</a:t>
            </a:r>
            <a:r>
              <a:rPr kumimoji="0" lang="ru-RU" sz="1400" b="1" i="0" u="none" strike="noStrike" cap="none" normalizeH="0" dirty="0" smtClean="0">
                <a:ln>
                  <a:noFill/>
                </a:ln>
                <a:solidFill>
                  <a:schemeClr val="tx1"/>
                </a:solidFill>
                <a:effectLst/>
                <a:latin typeface="Times New Roman" pitchFamily="18" charset="0"/>
                <a:cs typeface="Arial" pitchFamily="34" charset="0"/>
              </a:rPr>
              <a:t> </a:t>
            </a:r>
            <a:r>
              <a:rPr kumimoji="0" lang="ru-RU" sz="1400" b="1" i="0" u="none" strike="noStrike" cap="none" normalizeH="0" baseline="0" dirty="0" smtClean="0">
                <a:ln>
                  <a:noFill/>
                </a:ln>
                <a:solidFill>
                  <a:schemeClr val="tx1"/>
                </a:solidFill>
                <a:effectLst/>
                <a:latin typeface="Times New Roman" pitchFamily="18" charset="0"/>
                <a:cs typeface="Arial" pitchFamily="34" charset="0"/>
              </a:rPr>
              <a:t>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56" name="AutoShape 4"/>
          <p:cNvSpPr>
            <a:spLocks/>
          </p:cNvSpPr>
          <p:nvPr/>
        </p:nvSpPr>
        <p:spPr bwMode="auto">
          <a:xfrm>
            <a:off x="4286248" y="2071678"/>
            <a:ext cx="4710112" cy="500066"/>
          </a:xfrm>
          <a:prstGeom prst="borderCallout2">
            <a:avLst>
              <a:gd name="adj1" fmla="val 26315"/>
              <a:gd name="adj2" fmla="val -1644"/>
              <a:gd name="adj3" fmla="val 26315"/>
              <a:gd name="adj4" fmla="val -13940"/>
              <a:gd name="adj5" fmla="val 26315"/>
              <a:gd name="adj6" fmla="val -26417"/>
            </a:avLst>
          </a:prstGeom>
          <a:solidFill>
            <a:schemeClr val="tx2">
              <a:lumMod val="20000"/>
              <a:lumOff val="80000"/>
            </a:schemeClr>
          </a:solidFill>
          <a:ln w="22225">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Arial" pitchFamily="34" charset="0"/>
              </a:rPr>
              <a:t>Перечисление взноса на капитальный ремонт общего имущества в многоквартирных домах региональному оператору-  1 </a:t>
            </a:r>
            <a:r>
              <a:rPr lang="ru-RU" sz="900" b="1" dirty="0" smtClean="0">
                <a:latin typeface="Times New Roman" pitchFamily="18" charset="0"/>
                <a:cs typeface="Arial" pitchFamily="34" charset="0"/>
              </a:rPr>
              <a:t>848,4</a:t>
            </a:r>
            <a:r>
              <a:rPr kumimoji="0" lang="ru-RU" sz="900" b="1" i="0" u="none" strike="noStrike" cap="none" normalizeH="0" baseline="0" dirty="0" smtClean="0">
                <a:ln>
                  <a:noFill/>
                </a:ln>
                <a:solidFill>
                  <a:schemeClr val="tx1"/>
                </a:solidFill>
                <a:effectLst/>
                <a:latin typeface="Times New Roman" pitchFamily="18" charset="0"/>
                <a:cs typeface="Arial" pitchFamily="34" charset="0"/>
              </a:rPr>
              <a:t> тыс.рублей;</a:t>
            </a:r>
          </a:p>
          <a:p>
            <a:pPr lvl="0" fontAlgn="base">
              <a:spcBef>
                <a:spcPct val="0"/>
              </a:spcBef>
            </a:pPr>
            <a:r>
              <a:rPr lang="ru-RU" sz="900" b="1" dirty="0" smtClean="0">
                <a:latin typeface="Times New Roman" pitchFamily="18" charset="0"/>
                <a:cs typeface="Arial" pitchFamily="34" charset="0"/>
              </a:rPr>
              <a:t> Выполнение работ по сносу аварийного жилого дома  –  750,0 тыс. рублей</a:t>
            </a:r>
            <a:endParaRPr kumimoji="0" lang="ru-RU" sz="9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9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9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900" b="1" i="0" u="none" strike="noStrike" cap="none" normalizeH="0" baseline="0" dirty="0" smtClean="0">
              <a:ln>
                <a:noFill/>
              </a:ln>
              <a:solidFill>
                <a:schemeClr val="tx1"/>
              </a:solidFill>
              <a:effectLst/>
              <a:latin typeface="Times New Roman" pitchFamily="18" charset="0"/>
              <a:cs typeface="Arial" pitchFamily="34" charset="0"/>
            </a:endParaRPr>
          </a:p>
          <a:p>
            <a:pPr marL="457200" marR="0" lvl="1"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57" name="AutoShape 5"/>
          <p:cNvSpPr>
            <a:spLocks noChangeArrowheads="1"/>
          </p:cNvSpPr>
          <p:nvPr/>
        </p:nvSpPr>
        <p:spPr bwMode="auto">
          <a:xfrm>
            <a:off x="142844" y="1928802"/>
            <a:ext cx="2863850" cy="714380"/>
          </a:xfrm>
          <a:prstGeom prst="flowChartAlternateProcess">
            <a:avLst/>
          </a:prstGeom>
          <a:solidFill>
            <a:schemeClr val="tx2">
              <a:lumMod val="20000"/>
              <a:lumOff val="80000"/>
            </a:schemeClr>
          </a:soli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Жилищное хозяйство –</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2 598,4 тыс. рублей</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59" name="AutoShape 7"/>
          <p:cNvSpPr>
            <a:spLocks noChangeArrowheads="1"/>
          </p:cNvSpPr>
          <p:nvPr/>
        </p:nvSpPr>
        <p:spPr bwMode="auto">
          <a:xfrm>
            <a:off x="142844" y="2857496"/>
            <a:ext cx="2863850" cy="714380"/>
          </a:xfrm>
          <a:prstGeom prst="flowChartAlternateProcess">
            <a:avLst/>
          </a:prstGeom>
          <a:solidFill>
            <a:schemeClr val="tx2">
              <a:lumMod val="20000"/>
              <a:lumOff val="80000"/>
            </a:schemeClr>
          </a:soli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Коммунальное хозяйство –</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37 101,2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60" name="AutoShape 8"/>
          <p:cNvSpPr>
            <a:spLocks/>
          </p:cNvSpPr>
          <p:nvPr/>
        </p:nvSpPr>
        <p:spPr bwMode="auto">
          <a:xfrm>
            <a:off x="4357686" y="6072206"/>
            <a:ext cx="4643470" cy="357190"/>
          </a:xfrm>
          <a:prstGeom prst="borderCallout2">
            <a:avLst>
              <a:gd name="adj1" fmla="val 18519"/>
              <a:gd name="adj2" fmla="val -1634"/>
              <a:gd name="adj3" fmla="val 18519"/>
              <a:gd name="adj4" fmla="val -12097"/>
              <a:gd name="adj5" fmla="val 18965"/>
              <a:gd name="adj6" fmla="val -26027"/>
            </a:avLst>
          </a:prstGeom>
          <a:solidFill>
            <a:schemeClr val="tx2">
              <a:lumMod val="20000"/>
              <a:lumOff val="80000"/>
            </a:schemeClr>
          </a:solidFill>
          <a:ln w="22225">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Льготное посещение бани –160,9 тыс.рублей</a:t>
            </a:r>
          </a:p>
          <a:p>
            <a:pPr marL="0" marR="0" lvl="0" indent="0" algn="l" defTabSz="914400" rtl="0" eaLnBrk="1" fontAlgn="base" latinLnBrk="0" hangingPunct="1">
              <a:lnSpc>
                <a:spcPct val="100000"/>
              </a:lnSpc>
              <a:spcBef>
                <a:spcPct val="0"/>
              </a:spcBef>
              <a:buClrTx/>
              <a:buSzTx/>
              <a:buFontTx/>
              <a:buNone/>
              <a:tabLst/>
            </a:pPr>
            <a:endParaRPr kumimoji="0" lang="ru-RU" sz="1000" b="1" i="0" u="none" strike="noStrike" cap="none" normalizeH="0" baseline="0" dirty="0" smtClean="0">
              <a:ln>
                <a:noFill/>
              </a:ln>
              <a:solidFill>
                <a:schemeClr val="tx1"/>
              </a:solidFill>
              <a:effectLst/>
              <a:latin typeface="Times New Roman" pitchFamily="18" charset="0"/>
              <a:cs typeface="Arial" pitchFamily="34" charset="0"/>
            </a:endParaRPr>
          </a:p>
        </p:txBody>
      </p:sp>
      <p:sp>
        <p:nvSpPr>
          <p:cNvPr id="125961" name="AutoShape 9"/>
          <p:cNvSpPr>
            <a:spLocks noChangeArrowheads="1"/>
          </p:cNvSpPr>
          <p:nvPr/>
        </p:nvSpPr>
        <p:spPr bwMode="auto">
          <a:xfrm>
            <a:off x="142844" y="5572140"/>
            <a:ext cx="2863850" cy="1074738"/>
          </a:xfrm>
          <a:prstGeom prst="flowChartAlternateProcess">
            <a:avLst/>
          </a:prstGeom>
          <a:solidFill>
            <a:schemeClr val="tx2">
              <a:lumMod val="20000"/>
              <a:lumOff val="80000"/>
            </a:schemeClr>
          </a:soli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Другие вопросы в области жилищно-коммунального хозяйства 160,9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62" name="AutoShape 10"/>
          <p:cNvSpPr>
            <a:spLocks/>
          </p:cNvSpPr>
          <p:nvPr/>
        </p:nvSpPr>
        <p:spPr bwMode="auto">
          <a:xfrm>
            <a:off x="4286248" y="4929198"/>
            <a:ext cx="4643470" cy="571504"/>
          </a:xfrm>
          <a:prstGeom prst="borderCallout2">
            <a:avLst>
              <a:gd name="adj1" fmla="val 15083"/>
              <a:gd name="adj2" fmla="val -3213"/>
              <a:gd name="adj3" fmla="val 13093"/>
              <a:gd name="adj4" fmla="val -13360"/>
              <a:gd name="adj5" fmla="val 11426"/>
              <a:gd name="adj6" fmla="val -23438"/>
            </a:avLst>
          </a:prstGeom>
          <a:solidFill>
            <a:schemeClr val="tx2">
              <a:lumMod val="20000"/>
              <a:lumOff val="80000"/>
            </a:schemeClr>
          </a:solidFill>
          <a:ln w="22225">
            <a:solidFill>
              <a:srgbClr val="8064A2"/>
            </a:solidFill>
            <a:miter lim="800000"/>
            <a:headEnd/>
            <a:tailEnd/>
          </a:ln>
          <a:effectLst>
            <a:outerShdw dist="28398" dir="3806097" algn="ctr" rotWithShape="0">
              <a:srgbClr val="3F3151"/>
            </a:outerShdw>
          </a:effectLst>
        </p:spPr>
        <p:txBody>
          <a:bodyPr vert="horz" wrap="square" lIns="7200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Мероприятия по благоустройству –59 643,4 тыс.рублей  (в том числе                                     благоустройство общественной территории г. Верхний Тагил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63" name="AutoShape 11"/>
          <p:cNvSpPr>
            <a:spLocks noChangeArrowheads="1"/>
          </p:cNvSpPr>
          <p:nvPr/>
        </p:nvSpPr>
        <p:spPr bwMode="auto">
          <a:xfrm>
            <a:off x="142844" y="4714884"/>
            <a:ext cx="2905125" cy="687387"/>
          </a:xfrm>
          <a:prstGeom prst="flowChartAlternateProcess">
            <a:avLst/>
          </a:prstGeom>
          <a:solidFill>
            <a:schemeClr val="tx2">
              <a:lumMod val="20000"/>
              <a:lumOff val="80000"/>
            </a:schemeClr>
          </a:soli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Благоустройство – </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59 643,4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Рисунок 12" descr="C:\Users\User\Desktop\3.jpg"/>
          <p:cNvPicPr/>
          <p:nvPr/>
        </p:nvPicPr>
        <p:blipFill>
          <a:blip r:embed="rId2" cstate="print"/>
          <a:srcRect/>
          <a:stretch>
            <a:fillRect/>
          </a:stretch>
        </p:blipFill>
        <p:spPr bwMode="auto">
          <a:xfrm>
            <a:off x="500035" y="142853"/>
            <a:ext cx="2071702" cy="1571636"/>
          </a:xfrm>
          <a:prstGeom prst="rect">
            <a:avLst/>
          </a:prstGeom>
          <a:noFill/>
          <a:ln w="9525">
            <a:noFill/>
            <a:miter lim="800000"/>
            <a:headEnd/>
            <a:tailEnd/>
          </a:ln>
        </p:spPr>
      </p:pic>
      <p:sp>
        <p:nvSpPr>
          <p:cNvPr id="125958" name="AutoShape 6"/>
          <p:cNvSpPr>
            <a:spLocks/>
          </p:cNvSpPr>
          <p:nvPr/>
        </p:nvSpPr>
        <p:spPr bwMode="auto">
          <a:xfrm>
            <a:off x="4286248" y="2786058"/>
            <a:ext cx="4665662" cy="1928826"/>
          </a:xfrm>
          <a:prstGeom prst="borderCallout2">
            <a:avLst>
              <a:gd name="adj1" fmla="val 19633"/>
              <a:gd name="adj2" fmla="val -1845"/>
              <a:gd name="adj3" fmla="val 20967"/>
              <a:gd name="adj4" fmla="val -12981"/>
              <a:gd name="adj5" fmla="val 21010"/>
              <a:gd name="adj6" fmla="val -25534"/>
            </a:avLst>
          </a:prstGeom>
          <a:solidFill>
            <a:schemeClr val="tx2">
              <a:lumMod val="20000"/>
              <a:lumOff val="80000"/>
            </a:schemeClr>
          </a:solidFill>
          <a:ln w="22225">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buClrTx/>
              <a:buSzTx/>
              <a:buFontTx/>
              <a:buNone/>
              <a:tabLst/>
            </a:pPr>
            <a:r>
              <a:rPr kumimoji="0" lang="ru-RU" sz="900" b="1" i="0" u="none" strike="noStrike" cap="none" normalizeH="0" baseline="0" dirty="0" smtClean="0">
                <a:ln>
                  <a:noFill/>
                </a:ln>
                <a:effectLst/>
                <a:latin typeface="Times New Roman" pitchFamily="18" charset="0"/>
                <a:cs typeface="Arial" pitchFamily="34" charset="0"/>
              </a:rPr>
              <a:t>Энергосбережение и повышение энергетической эффективности,</a:t>
            </a:r>
            <a:r>
              <a:rPr kumimoji="0" lang="ru-RU" sz="900" b="1" i="0" u="none" strike="noStrike" cap="none" normalizeH="0" dirty="0" smtClean="0">
                <a:ln>
                  <a:noFill/>
                </a:ln>
                <a:effectLst/>
                <a:latin typeface="Times New Roman" pitchFamily="18" charset="0"/>
                <a:cs typeface="Arial" pitchFamily="34" charset="0"/>
              </a:rPr>
              <a:t> использование энергетических ресурсов на объектах </a:t>
            </a:r>
            <a:r>
              <a:rPr kumimoji="0" lang="ru-RU" sz="900" b="1" i="0" u="none" strike="noStrike" cap="none" normalizeH="0" dirty="0" err="1" smtClean="0">
                <a:ln>
                  <a:noFill/>
                </a:ln>
                <a:effectLst/>
                <a:latin typeface="Times New Roman" pitchFamily="18" charset="0"/>
                <a:cs typeface="Arial" pitchFamily="34" charset="0"/>
              </a:rPr>
              <a:t>муницип</a:t>
            </a:r>
            <a:r>
              <a:rPr kumimoji="0" lang="ru-RU" sz="900" b="1" i="0" u="none" strike="noStrike" cap="none" normalizeH="0" dirty="0" smtClean="0">
                <a:ln>
                  <a:noFill/>
                </a:ln>
                <a:effectLst/>
                <a:latin typeface="Times New Roman" pitchFamily="18" charset="0"/>
                <a:cs typeface="Arial" pitchFamily="34" charset="0"/>
              </a:rPr>
              <a:t>. собственности</a:t>
            </a:r>
            <a:r>
              <a:rPr kumimoji="0" lang="ru-RU" sz="900" b="1" i="0" u="none" strike="noStrike" cap="none" normalizeH="0" baseline="0" dirty="0" smtClean="0">
                <a:ln>
                  <a:noFill/>
                </a:ln>
                <a:effectLst/>
                <a:latin typeface="Times New Roman" pitchFamily="18" charset="0"/>
                <a:cs typeface="Arial" pitchFamily="34" charset="0"/>
              </a:rPr>
              <a:t> – 2 386,2 тыс. рублей;                                                                                                                            Капитальный ремонт сетей</a:t>
            </a:r>
            <a:r>
              <a:rPr kumimoji="0" lang="ru-RU" sz="900" b="1" i="0" u="none" strike="noStrike" cap="none" normalizeH="0" dirty="0" smtClean="0">
                <a:ln>
                  <a:noFill/>
                </a:ln>
                <a:effectLst/>
                <a:latin typeface="Times New Roman" pitchFamily="18" charset="0"/>
                <a:cs typeface="Arial" pitchFamily="34" charset="0"/>
              </a:rPr>
              <a:t>  городского округа Верхний Тагил </a:t>
            </a:r>
            <a:r>
              <a:rPr kumimoji="0" lang="ru-RU" sz="900" b="1" i="0" u="none" strike="noStrike" cap="none" normalizeH="0" baseline="0" dirty="0" smtClean="0">
                <a:ln>
                  <a:noFill/>
                </a:ln>
                <a:effectLst/>
                <a:latin typeface="Times New Roman" pitchFamily="18" charset="0"/>
                <a:cs typeface="Arial" pitchFamily="34" charset="0"/>
              </a:rPr>
              <a:t>–  </a:t>
            </a:r>
            <a:r>
              <a:rPr lang="ru-RU" sz="900" b="1" dirty="0" smtClean="0">
                <a:latin typeface="Times New Roman" pitchFamily="18" charset="0"/>
                <a:cs typeface="Arial" pitchFamily="34" charset="0"/>
              </a:rPr>
              <a:t>9 700</a:t>
            </a:r>
            <a:r>
              <a:rPr kumimoji="0" lang="ru-RU" sz="900" b="1" i="0" u="none" strike="noStrike" cap="none" normalizeH="0" baseline="0" dirty="0" smtClean="0">
                <a:ln>
                  <a:noFill/>
                </a:ln>
                <a:effectLst/>
                <a:latin typeface="Times New Roman" pitchFamily="18" charset="0"/>
                <a:cs typeface="Arial" pitchFamily="34" charset="0"/>
              </a:rPr>
              <a:t>,0 тыс. рублей;                                                                                                                                     Тех. обслуживание теплового счетчика, </a:t>
            </a:r>
            <a:r>
              <a:rPr kumimoji="0" lang="ru-RU" sz="900" b="1" i="0" u="none" strike="noStrike" cap="none" normalizeH="0" dirty="0" smtClean="0">
                <a:ln>
                  <a:noFill/>
                </a:ln>
                <a:effectLst/>
                <a:latin typeface="Times New Roman" pitchFamily="18" charset="0"/>
                <a:cs typeface="Arial" pitchFamily="34" charset="0"/>
              </a:rPr>
              <a:t>счетчика </a:t>
            </a:r>
            <a:r>
              <a:rPr kumimoji="0" lang="ru-RU" sz="900" b="1" i="0" u="none" strike="noStrike" cap="none" normalizeH="0" dirty="0" err="1" smtClean="0">
                <a:ln>
                  <a:noFill/>
                </a:ln>
                <a:effectLst/>
                <a:latin typeface="Times New Roman" pitchFamily="18" charset="0"/>
                <a:cs typeface="Arial" pitchFamily="34" charset="0"/>
              </a:rPr>
              <a:t>хол</a:t>
            </a:r>
            <a:r>
              <a:rPr kumimoji="0" lang="ru-RU" sz="900" b="1" i="0" u="none" strike="noStrike" cap="none" normalizeH="0" dirty="0" smtClean="0">
                <a:ln>
                  <a:noFill/>
                </a:ln>
                <a:effectLst/>
                <a:latin typeface="Times New Roman" pitchFamily="18" charset="0"/>
                <a:cs typeface="Arial" pitchFamily="34" charset="0"/>
              </a:rPr>
              <a:t>. и гор. воды </a:t>
            </a:r>
            <a:r>
              <a:rPr kumimoji="0" lang="ru-RU" sz="900" b="1" i="0" u="none" strike="noStrike" cap="none" normalizeH="0" baseline="0" dirty="0" smtClean="0">
                <a:ln>
                  <a:noFill/>
                </a:ln>
                <a:effectLst/>
                <a:latin typeface="Times New Roman" pitchFamily="18" charset="0"/>
                <a:cs typeface="Arial" pitchFamily="34" charset="0"/>
              </a:rPr>
              <a:t>– </a:t>
            </a:r>
            <a:r>
              <a:rPr lang="ru-RU" sz="900" b="1" dirty="0" smtClean="0">
                <a:latin typeface="Times New Roman" pitchFamily="18" charset="0"/>
                <a:cs typeface="Arial" pitchFamily="34" charset="0"/>
              </a:rPr>
              <a:t>50</a:t>
            </a:r>
            <a:r>
              <a:rPr kumimoji="0" lang="ru-RU" sz="900" b="1" i="0" u="none" strike="noStrike" cap="none" normalizeH="0" baseline="0" dirty="0" smtClean="0">
                <a:ln>
                  <a:noFill/>
                </a:ln>
                <a:effectLst/>
                <a:latin typeface="Times New Roman" pitchFamily="18" charset="0"/>
                <a:cs typeface="Arial" pitchFamily="34" charset="0"/>
              </a:rPr>
              <a:t>,0 тыс. рублей;                                                                                               </a:t>
            </a:r>
          </a:p>
          <a:p>
            <a:pPr marL="0" marR="0" lvl="0" indent="0" defTabSz="914400" rtl="0" eaLnBrk="1" fontAlgn="base" latinLnBrk="0" hangingPunct="1">
              <a:lnSpc>
                <a:spcPct val="100000"/>
              </a:lnSpc>
              <a:spcBef>
                <a:spcPct val="0"/>
              </a:spcBef>
              <a:buClrTx/>
              <a:buSzTx/>
              <a:buFontTx/>
              <a:buNone/>
              <a:tabLst/>
            </a:pPr>
            <a:r>
              <a:rPr kumimoji="0" lang="ru-RU" sz="900" b="1" i="0" u="none" strike="noStrike" cap="none" normalizeH="0" baseline="0" dirty="0" smtClean="0">
                <a:ln>
                  <a:noFill/>
                </a:ln>
                <a:effectLst/>
                <a:latin typeface="Times New Roman" pitchFamily="18" charset="0"/>
                <a:cs typeface="Arial" pitchFamily="34" charset="0"/>
              </a:rPr>
              <a:t> Актуализация схемы</a:t>
            </a:r>
            <a:r>
              <a:rPr kumimoji="0" lang="ru-RU" sz="900" b="1" i="0" u="none" strike="noStrike" cap="none" normalizeH="0" dirty="0" smtClean="0">
                <a:ln>
                  <a:noFill/>
                </a:ln>
                <a:effectLst/>
                <a:latin typeface="Times New Roman" pitchFamily="18" charset="0"/>
                <a:cs typeface="Arial" pitchFamily="34" charset="0"/>
              </a:rPr>
              <a:t> теплоснабжения </a:t>
            </a:r>
            <a:r>
              <a:rPr kumimoji="0" lang="ru-RU" sz="900" b="1" i="0" u="none" strike="noStrike" cap="none" normalizeH="0" baseline="0" dirty="0" smtClean="0">
                <a:ln>
                  <a:noFill/>
                </a:ln>
                <a:effectLst/>
                <a:latin typeface="Times New Roman" pitchFamily="18" charset="0"/>
                <a:cs typeface="Arial" pitchFamily="34" charset="0"/>
              </a:rPr>
              <a:t>– 250 тыс. рублей;                                                                                                                                                         Функционирование Вечного огня на мемориале Воинской</a:t>
            </a:r>
            <a:r>
              <a:rPr kumimoji="0" lang="ru-RU" sz="900" b="1" i="0" u="none" strike="noStrike" cap="none" normalizeH="0" dirty="0" smtClean="0">
                <a:ln>
                  <a:noFill/>
                </a:ln>
                <a:effectLst/>
                <a:latin typeface="Times New Roman" pitchFamily="18" charset="0"/>
                <a:cs typeface="Arial" pitchFamily="34" charset="0"/>
              </a:rPr>
              <a:t> славы </a:t>
            </a:r>
            <a:r>
              <a:rPr kumimoji="0" lang="ru-RU" sz="900" b="1" i="0" u="none" strike="noStrike" cap="none" normalizeH="0" baseline="0" dirty="0" smtClean="0">
                <a:ln>
                  <a:noFill/>
                </a:ln>
                <a:effectLst/>
                <a:latin typeface="Times New Roman" pitchFamily="18" charset="0"/>
                <a:cs typeface="Arial" pitchFamily="34" charset="0"/>
              </a:rPr>
              <a:t>–</a:t>
            </a:r>
            <a:r>
              <a:rPr lang="ru-RU" sz="900" b="1" dirty="0" smtClean="0">
                <a:latin typeface="Times New Roman" pitchFamily="18" charset="0"/>
                <a:cs typeface="Arial" pitchFamily="34" charset="0"/>
              </a:rPr>
              <a:t>30</a:t>
            </a:r>
            <a:r>
              <a:rPr kumimoji="0" lang="ru-RU" sz="900" b="1" i="0" u="none" strike="noStrike" cap="none" normalizeH="0" baseline="0" dirty="0" smtClean="0">
                <a:ln>
                  <a:noFill/>
                </a:ln>
                <a:effectLst/>
                <a:latin typeface="Times New Roman" pitchFamily="18" charset="0"/>
                <a:cs typeface="Arial" pitchFamily="34" charset="0"/>
              </a:rPr>
              <a:t>,0 тыс. рублей;</a:t>
            </a:r>
          </a:p>
          <a:p>
            <a:pPr marL="0" marR="0" lvl="0" indent="0" defTabSz="914400" rtl="0" eaLnBrk="1" fontAlgn="base" latinLnBrk="0" hangingPunct="1">
              <a:lnSpc>
                <a:spcPct val="100000"/>
              </a:lnSpc>
              <a:spcBef>
                <a:spcPct val="0"/>
              </a:spcBef>
              <a:buClrTx/>
              <a:buSzTx/>
              <a:buFontTx/>
              <a:buNone/>
              <a:tabLst/>
            </a:pPr>
            <a:r>
              <a:rPr lang="ru-RU" sz="900" b="1" dirty="0" smtClean="0">
                <a:latin typeface="Times New Roman" pitchFamily="18" charset="0"/>
                <a:cs typeface="Arial" pitchFamily="34" charset="0"/>
              </a:rPr>
              <a:t>Реконструкция уличного освещения – 550,0 тыс. рублей;</a:t>
            </a:r>
          </a:p>
          <a:p>
            <a:pPr marL="0" marR="0" lvl="0" indent="0" defTabSz="914400" rtl="0" eaLnBrk="1" fontAlgn="base" latinLnBrk="0" hangingPunct="1">
              <a:lnSpc>
                <a:spcPct val="100000"/>
              </a:lnSpc>
              <a:spcBef>
                <a:spcPct val="0"/>
              </a:spcBef>
              <a:buClrTx/>
              <a:buSzTx/>
              <a:buFontTx/>
              <a:buNone/>
              <a:tabLst/>
            </a:pPr>
            <a:r>
              <a:rPr lang="ru-RU" sz="900" b="1" dirty="0" smtClean="0">
                <a:latin typeface="Times New Roman" pitchFamily="18" charset="0"/>
                <a:cs typeface="Arial" pitchFamily="34" charset="0"/>
              </a:rPr>
              <a:t>Разработка </a:t>
            </a:r>
            <a:r>
              <a:rPr lang="ru-RU" sz="900" b="1" dirty="0" err="1" smtClean="0">
                <a:latin typeface="Times New Roman" pitchFamily="18" charset="0"/>
                <a:cs typeface="Arial" pitchFamily="34" charset="0"/>
              </a:rPr>
              <a:t>топливно</a:t>
            </a:r>
            <a:r>
              <a:rPr lang="ru-RU" sz="900" b="1" dirty="0" smtClean="0">
                <a:latin typeface="Times New Roman" pitchFamily="18" charset="0"/>
                <a:cs typeface="Arial" pitchFamily="34" charset="0"/>
              </a:rPr>
              <a:t> – энергетического баланса – 50,0 тыс. рублей;</a:t>
            </a:r>
          </a:p>
          <a:p>
            <a:pPr lvl="0" fontAlgn="base">
              <a:spcBef>
                <a:spcPct val="0"/>
              </a:spcBef>
            </a:pPr>
            <a:r>
              <a:rPr lang="ru-RU" sz="900" b="1" dirty="0" smtClean="0">
                <a:latin typeface="Times New Roman" pitchFamily="18" charset="0"/>
                <a:cs typeface="Arial" pitchFamily="34" charset="0"/>
              </a:rPr>
              <a:t>Приобретение  коммунальной спец. техники, в т.ч. для обслуживания инженерных коммуникаций, ликвидации аварийных ситуаций  – 11 645,0 тыс. рублей;</a:t>
            </a:r>
          </a:p>
          <a:p>
            <a:pPr lvl="0" fontAlgn="base">
              <a:spcBef>
                <a:spcPct val="0"/>
              </a:spcBef>
            </a:pPr>
            <a:r>
              <a:rPr lang="ru-RU" sz="900" b="1" dirty="0" smtClean="0">
                <a:latin typeface="Times New Roman" pitchFamily="18" charset="0"/>
                <a:cs typeface="Arial" pitchFamily="34" charset="0"/>
              </a:rPr>
              <a:t>Предоставление муниципальной гарантии -  3 000,0 тыс. рублей;</a:t>
            </a:r>
          </a:p>
          <a:p>
            <a:pPr fontAlgn="base">
              <a:spcBef>
                <a:spcPct val="0"/>
              </a:spcBef>
            </a:pPr>
            <a:r>
              <a:rPr lang="ru-RU" sz="900" b="1" dirty="0" smtClean="0">
                <a:latin typeface="Times New Roman" pitchFamily="18" charset="0"/>
                <a:cs typeface="Arial" pitchFamily="34" charset="0"/>
              </a:rPr>
              <a:t>Частичное освобождение от оплаты за коммунальные услуги  9 440,0 тыс. рублей </a:t>
            </a:r>
            <a:endParaRPr lang="ru-RU" sz="1600" dirty="0" smtClean="0">
              <a:latin typeface="Arial" pitchFamily="34" charset="0"/>
              <a:cs typeface="Arial" pitchFamily="34" charset="0"/>
            </a:endParaRPr>
          </a:p>
          <a:p>
            <a:pPr lvl="0" fontAlgn="base">
              <a:spcBef>
                <a:spcPct val="0"/>
              </a:spcBef>
            </a:pPr>
            <a:endParaRPr lang="ru-RU" sz="900" b="1" dirty="0" smtClean="0">
              <a:latin typeface="Times New Roman" pitchFamily="18" charset="0"/>
              <a:cs typeface="Arial" pitchFamily="34" charset="0"/>
            </a:endParaRPr>
          </a:p>
          <a:p>
            <a:pPr lvl="0" fontAlgn="base">
              <a:spcBef>
                <a:spcPct val="0"/>
              </a:spcBef>
            </a:pPr>
            <a:endParaRPr lang="ru-RU" sz="900" b="1" dirty="0" smtClean="0">
              <a:latin typeface="Times New Roman" pitchFamily="18" charset="0"/>
              <a:cs typeface="Arial" pitchFamily="34" charset="0"/>
            </a:endParaRPr>
          </a:p>
          <a:p>
            <a:pPr lvl="0" fontAlgn="base">
              <a:spcBef>
                <a:spcPct val="0"/>
              </a:spcBef>
            </a:pPr>
            <a:endParaRPr lang="ru-RU" sz="900" b="1" dirty="0" smtClean="0">
              <a:latin typeface="Times New Roman" pitchFamily="18" charset="0"/>
              <a:cs typeface="Arial" pitchFamily="34" charset="0"/>
            </a:endParaRPr>
          </a:p>
          <a:p>
            <a:pPr lvl="0" fontAlgn="base">
              <a:spcBef>
                <a:spcPct val="0"/>
              </a:spcBef>
            </a:pPr>
            <a:endParaRPr lang="ru-RU" sz="900" b="1" dirty="0" smtClean="0">
              <a:latin typeface="Times New Roman" pitchFamily="18" charset="0"/>
              <a:cs typeface="Arial" pitchFamily="34" charset="0"/>
            </a:endParaRPr>
          </a:p>
          <a:p>
            <a:pPr marL="0" marR="0" lvl="0" indent="0" defTabSz="914400" rtl="0" eaLnBrk="1" fontAlgn="base" latinLnBrk="0" hangingPunct="1">
              <a:lnSpc>
                <a:spcPct val="100000"/>
              </a:lnSpc>
              <a:spcBef>
                <a:spcPct val="0"/>
              </a:spcBef>
              <a:buClrTx/>
              <a:buSzTx/>
              <a:buFontTx/>
              <a:buNone/>
              <a:tabLst/>
            </a:pPr>
            <a:endParaRPr kumimoji="0" lang="ru-RU" sz="9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29" name="Rectangle 1"/>
          <p:cNvSpPr>
            <a:spLocks noChangeArrowheads="1"/>
          </p:cNvSpPr>
          <p:nvPr/>
        </p:nvSpPr>
        <p:spPr bwMode="auto">
          <a:xfrm>
            <a:off x="0" y="142852"/>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4">
                    <a:lumMod val="75000"/>
                  </a:schemeClr>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Образование</a:t>
            </a:r>
            <a:endParaRPr kumimoji="0" lang="ru-RU" sz="1800" b="0" i="0" u="none" strike="noStrike" cap="none" normalizeH="0" baseline="0" dirty="0" smtClean="0">
              <a:ln>
                <a:noFill/>
              </a:ln>
              <a:solidFill>
                <a:schemeClr val="accent4">
                  <a:lumMod val="75000"/>
                </a:schemeClr>
              </a:solidFill>
              <a:effectLst/>
              <a:latin typeface="Times New Roman" pitchFamily="18" charset="0"/>
              <a:cs typeface="Times New Roman" pitchFamily="18" charset="0"/>
            </a:endParaRPr>
          </a:p>
        </p:txBody>
      </p:sp>
      <p:sp>
        <p:nvSpPr>
          <p:cNvPr id="124931" name="Rectangle 3"/>
          <p:cNvSpPr>
            <a:spLocks noChangeArrowheads="1"/>
          </p:cNvSpPr>
          <p:nvPr/>
        </p:nvSpPr>
        <p:spPr bwMode="auto">
          <a:xfrm>
            <a:off x="2714612" y="928670"/>
            <a:ext cx="6297643" cy="1071570"/>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Arial" pitchFamily="34" charset="0"/>
              </a:rPr>
              <a:t>Всего по городскому округу Верхний Тагил:</a:t>
            </a:r>
          </a:p>
          <a:p>
            <a:pPr marL="0" marR="0" lvl="0" indent="0" algn="ctr" defTabSz="914400" rtl="0" eaLnBrk="1" fontAlgn="base" latinLnBrk="0" hangingPunct="1">
              <a:lnSpc>
                <a:spcPct val="100000"/>
              </a:lnSpc>
              <a:spcBef>
                <a:spcPct val="0"/>
              </a:spcBef>
              <a:spcAft>
                <a:spcPts val="1000"/>
              </a:spcAft>
              <a:buClrTx/>
              <a:buSzTx/>
              <a:buFontTx/>
              <a:buNone/>
              <a:tabLst/>
            </a:pPr>
            <a:r>
              <a:rPr lang="ru-RU" sz="1200" b="1" dirty="0" smtClean="0">
                <a:latin typeface="Times New Roman" pitchFamily="18" charset="0"/>
                <a:cs typeface="Arial" pitchFamily="34" charset="0"/>
              </a:rPr>
              <a:t>2</a:t>
            </a:r>
            <a:r>
              <a:rPr kumimoji="0" lang="ru-RU" sz="1200" b="1" i="0" u="none" strike="noStrike" cap="none" normalizeH="0" baseline="0" dirty="0" smtClean="0">
                <a:ln>
                  <a:noFill/>
                </a:ln>
                <a:solidFill>
                  <a:schemeClr val="tx1"/>
                </a:solidFill>
                <a:effectLst/>
                <a:latin typeface="Times New Roman" pitchFamily="18" charset="0"/>
                <a:cs typeface="Arial" pitchFamily="34" charset="0"/>
              </a:rPr>
              <a:t> детских сада, </a:t>
            </a:r>
            <a:r>
              <a:rPr lang="ru-RU" sz="1200" b="1" dirty="0" smtClean="0">
                <a:latin typeface="Times New Roman" pitchFamily="18" charset="0"/>
                <a:cs typeface="Arial" pitchFamily="34" charset="0"/>
              </a:rPr>
              <a:t>3</a:t>
            </a:r>
            <a:r>
              <a:rPr kumimoji="0" lang="ru-RU" sz="1200" b="1" i="0" u="none" strike="noStrike" cap="none" normalizeH="0" baseline="0" dirty="0" smtClean="0">
                <a:ln>
                  <a:noFill/>
                </a:ln>
                <a:solidFill>
                  <a:schemeClr val="tx1"/>
                </a:solidFill>
                <a:effectLst/>
                <a:latin typeface="Times New Roman" pitchFamily="18" charset="0"/>
                <a:cs typeface="Arial" pitchFamily="34" charset="0"/>
              </a:rPr>
              <a:t> школы, Детская школа искусств, Детско-юношеский центр, Управление образования, Центр хозяйственно- эксплуатационного обслуживания</a:t>
            </a:r>
            <a:r>
              <a:rPr lang="ru-RU" sz="1200" b="1" dirty="0" smtClean="0">
                <a:latin typeface="Times New Roman" pitchFamily="18" charset="0"/>
                <a:cs typeface="Arial" pitchFamily="34" charset="0"/>
              </a:rPr>
              <a:t>, создание «Яхт клуба», оздоровительная кампания</a:t>
            </a:r>
            <a:endParaRPr kumimoji="0" lang="ru-RU" sz="12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24932" name="Rectangle 4"/>
          <p:cNvSpPr>
            <a:spLocks noChangeArrowheads="1"/>
          </p:cNvSpPr>
          <p:nvPr/>
        </p:nvSpPr>
        <p:spPr bwMode="auto">
          <a:xfrm>
            <a:off x="142844" y="2643182"/>
            <a:ext cx="8858312"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 разделу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«Образование»</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реализуется  несколько муниципальных программ для обеспечения деятельности образовательных учреждений.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бюджете на 2023 год предусмотрено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454</a:t>
            </a:r>
            <a:r>
              <a:rPr kumimoji="0" lang="ru-RU" sz="14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239,8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 рублей, из них:</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реализацию муниципальной программы «Развитие системы образования в  городском округе Верхний Тагил  на 2021-2026 гг.»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394 546,2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 рублей (обеспечение деятельности детских садов, школ, оздоровительная кампания);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реализацию муниципальной программы «Обеспечение общественной безопасности на территории ГО       Верхний </a:t>
            </a:r>
            <a:r>
              <a:rPr lang="ru-RU" sz="900" dirty="0" smtClean="0">
                <a:latin typeface="Arial" pitchFamily="34" charset="0"/>
                <a:ea typeface="Times New Roman" pitchFamily="18" charset="0"/>
                <a:cs typeface="Arial" pitchFamily="34"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Тагил на 2021-2026гг.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571,3</a:t>
            </a:r>
            <a:r>
              <a:rPr kumimoji="0" lang="ru-RU" sz="14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тыс. рублей (мероприятия);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реализацию муниципальной программы «Развитие культуры и искусства в ГО Верхний Тагил на </a:t>
            </a: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2020-2025гг.»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27 737,5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 рублей  (обеспечение деятельности Детской школы искусств и мероприятия);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реализацию муниципальной программы «Развитие физической  культуры, спорта и молодежной политики в ГО Верхний Тагил на 2020-2025гг.»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31 295,8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тыс.рублей (обеспечение деятельности Детско-юношеского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центра, создание  «Яхт клуба» и   мероприятия) </a:t>
            </a:r>
          </a:p>
          <a:p>
            <a:pPr lvl="0" algn="just" eaLnBrk="0" fontAlgn="base" hangingPunct="0">
              <a:spcBef>
                <a:spcPct val="0"/>
              </a:spcBef>
              <a:spcAft>
                <a:spcPct val="0"/>
              </a:spcAft>
              <a:tabLst>
                <a:tab pos="3105150" algn="l"/>
              </a:tabLst>
            </a:pPr>
            <a:r>
              <a:rPr lang="ru-RU" sz="1400" dirty="0" smtClean="0">
                <a:latin typeface="Times New Roman" pitchFamily="18" charset="0"/>
                <a:cs typeface="Times New Roman" pitchFamily="18" charset="0"/>
              </a:rPr>
              <a:t>- на реализацию </a:t>
            </a:r>
            <a:r>
              <a:rPr lang="ru-RU" sz="1400" dirty="0" smtClean="0">
                <a:latin typeface="Times New Roman" pitchFamily="18" charset="0"/>
                <a:ea typeface="Times New Roman" pitchFamily="18" charset="0"/>
                <a:cs typeface="Times New Roman" pitchFamily="18" charset="0"/>
              </a:rPr>
              <a:t>муниципальной программы «Обеспечение рационального и безопасного природопользования в городском округе Верхний Тагил на 2020-2025гг.»   - </a:t>
            </a:r>
            <a:r>
              <a:rPr lang="ru-RU" sz="1400" b="1" dirty="0" smtClean="0">
                <a:latin typeface="Times New Roman" pitchFamily="18" charset="0"/>
                <a:ea typeface="Times New Roman" pitchFamily="18" charset="0"/>
                <a:cs typeface="Times New Roman" pitchFamily="18" charset="0"/>
              </a:rPr>
              <a:t>89,0 </a:t>
            </a:r>
            <a:r>
              <a:rPr lang="ru-RU" sz="1400" dirty="0" smtClean="0">
                <a:latin typeface="Times New Roman" pitchFamily="18" charset="0"/>
                <a:ea typeface="Times New Roman" pitchFamily="18" charset="0"/>
                <a:cs typeface="Times New Roman" pitchFamily="18" charset="0"/>
              </a:rPr>
              <a:t>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Рисунок 6" descr="C:\Users\User\Desktop\1.jpg"/>
          <p:cNvPicPr/>
          <p:nvPr/>
        </p:nvPicPr>
        <p:blipFill>
          <a:blip r:embed="rId3" cstate="print"/>
          <a:srcRect/>
          <a:stretch>
            <a:fillRect/>
          </a:stretch>
        </p:blipFill>
        <p:spPr bwMode="auto">
          <a:xfrm>
            <a:off x="142844" y="785794"/>
            <a:ext cx="2388983" cy="1495423"/>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5" name="AutoShape 1"/>
          <p:cNvSpPr>
            <a:spLocks noChangeArrowheads="1"/>
          </p:cNvSpPr>
          <p:nvPr/>
        </p:nvSpPr>
        <p:spPr bwMode="auto">
          <a:xfrm>
            <a:off x="357158" y="428604"/>
            <a:ext cx="3125788" cy="5191125"/>
          </a:xfrm>
          <a:prstGeom prst="rightArrowCallout">
            <a:avLst>
              <a:gd name="adj1" fmla="val 41519"/>
              <a:gd name="adj2" fmla="val 41519"/>
              <a:gd name="adj3" fmla="val 16667"/>
              <a:gd name="adj4" fmla="val 66667"/>
            </a:avLst>
          </a:prstGeom>
          <a:solidFill>
            <a:schemeClr val="accent4">
              <a:lumMod val="60000"/>
              <a:lumOff val="40000"/>
            </a:schemeClr>
          </a:soli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Муниципальной программой «Развитие системы образования в городском округе Верхний Тагил на 2021-2026гг. в бюджете </a:t>
            </a:r>
          </a:p>
          <a:p>
            <a:pPr marL="0" marR="0" lvl="0" indent="0" algn="ctr" defTabSz="914400" rtl="0" eaLnBrk="1" fontAlgn="base" latinLnBrk="0" hangingPunct="1">
              <a:lnSpc>
                <a:spcPct val="100000"/>
              </a:lnSpc>
              <a:spcBef>
                <a:spcPct val="0"/>
              </a:spcBef>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на 2023 год предусматриваются средства в объеме</a:t>
            </a:r>
          </a:p>
          <a:p>
            <a:pPr marL="0" marR="0" lvl="0" indent="0" algn="ctr" defTabSz="914400" rtl="0" eaLnBrk="1" fontAlgn="base" latinLnBrk="0" hangingPunct="1">
              <a:lnSpc>
                <a:spcPct val="100000"/>
              </a:lnSpc>
              <a:spcBef>
                <a:spcPct val="0"/>
              </a:spcBef>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Arial" pitchFamily="34" charset="0"/>
              </a:rPr>
              <a:t>394 546,2 </a:t>
            </a:r>
            <a:r>
              <a:rPr kumimoji="0" lang="ru-RU" sz="1600" b="0" i="0" u="none" strike="noStrike" cap="none" normalizeH="0" baseline="0" dirty="0" smtClean="0">
                <a:ln>
                  <a:noFill/>
                </a:ln>
                <a:solidFill>
                  <a:schemeClr val="tx1"/>
                </a:solidFill>
                <a:effectLst/>
                <a:latin typeface="Times New Roman" pitchFamily="18" charset="0"/>
                <a:cs typeface="Arial" pitchFamily="34" charset="0"/>
              </a:rPr>
              <a:t>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06" name="AutoShape 2"/>
          <p:cNvSpPr>
            <a:spLocks noChangeArrowheads="1"/>
          </p:cNvSpPr>
          <p:nvPr/>
        </p:nvSpPr>
        <p:spPr bwMode="auto">
          <a:xfrm>
            <a:off x="3643306" y="357166"/>
            <a:ext cx="5284787" cy="582613"/>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развитие сети дошкольных образовательных учреждений   </a:t>
            </a:r>
          </a:p>
          <a:p>
            <a:pPr marL="0" marR="0" lvl="0" indent="0" algn="ctr" defTabSz="914400" rtl="0" eaLnBrk="1" fontAlgn="base" latinLnBrk="0" hangingPunct="1">
              <a:lnSpc>
                <a:spcPct val="100000"/>
              </a:lnSpc>
              <a:spcBef>
                <a:spcPct val="0"/>
              </a:spcBef>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(детские сады) предусмотрено  139 038,6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08" name="AutoShape 4"/>
          <p:cNvSpPr>
            <a:spLocks noChangeArrowheads="1"/>
          </p:cNvSpPr>
          <p:nvPr/>
        </p:nvSpPr>
        <p:spPr bwMode="auto">
          <a:xfrm>
            <a:off x="3643306" y="1142984"/>
            <a:ext cx="5286375" cy="542925"/>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обеспечение спортивных площадок оборудованием  в муниципальных общеобразовательных организациях (школа № 8) </a:t>
            </a:r>
            <a:r>
              <a:rPr kumimoji="0" lang="ru-RU" sz="1100" b="1" i="0" u="none" strike="noStrike" cap="none" normalizeH="0" dirty="0" smtClean="0">
                <a:ln>
                  <a:noFill/>
                </a:ln>
                <a:solidFill>
                  <a:schemeClr val="tx1"/>
                </a:solidFill>
                <a:effectLst/>
                <a:latin typeface="Calibri" pitchFamily="34" charset="0"/>
                <a:cs typeface="Arial" pitchFamily="34" charset="0"/>
              </a:rPr>
              <a:t> 23 843,7</a:t>
            </a:r>
            <a:r>
              <a:rPr kumimoji="0" lang="ru-RU" sz="1100" b="1" i="0" u="none" strike="noStrike" cap="none" normalizeH="0" baseline="0" dirty="0" smtClean="0">
                <a:ln>
                  <a:noFill/>
                </a:ln>
                <a:solidFill>
                  <a:schemeClr val="tx1"/>
                </a:solidFill>
                <a:effectLst/>
                <a:latin typeface="Calibri" pitchFamily="34" charset="0"/>
                <a:cs typeface="Arial" pitchFamily="34" charset="0"/>
              </a:rPr>
              <a:t> тыс.рулей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09" name="AutoShape 5"/>
          <p:cNvSpPr>
            <a:spLocks noChangeArrowheads="1"/>
          </p:cNvSpPr>
          <p:nvPr/>
        </p:nvSpPr>
        <p:spPr bwMode="auto">
          <a:xfrm>
            <a:off x="3643306" y="1928802"/>
            <a:ext cx="5286375" cy="563562"/>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развитие системы образования в городском округе Верхний Тагил (школы)  предусмотрено   133 620,5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10" name="AutoShape 6"/>
          <p:cNvSpPr>
            <a:spLocks noChangeArrowheads="1"/>
          </p:cNvSpPr>
          <p:nvPr/>
        </p:nvSpPr>
        <p:spPr bwMode="auto">
          <a:xfrm>
            <a:off x="3643306" y="2714620"/>
            <a:ext cx="5286375" cy="573087"/>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ru-RU" sz="1100" b="1" dirty="0" smtClean="0">
                <a:latin typeface="Calibri" pitchFamily="34" charset="0"/>
                <a:cs typeface="Arial" pitchFamily="34" charset="0"/>
              </a:rPr>
              <a:t>На совершенствование организации  питания  учащихся в общеобразовательных учреждениях городского округа Верхний Тагил 11 395,0 </a:t>
            </a:r>
            <a:r>
              <a:rPr kumimoji="0" lang="ru-RU" sz="1100" b="1" i="0" u="none" strike="noStrike" cap="none" normalizeH="0" baseline="0" dirty="0" smtClean="0">
                <a:ln>
                  <a:noFill/>
                </a:ln>
                <a:solidFill>
                  <a:schemeClr val="tx1"/>
                </a:solidFill>
                <a:effectLst/>
                <a:latin typeface="Calibri" pitchFamily="34" charset="0"/>
                <a:cs typeface="Arial" pitchFamily="34" charset="0"/>
              </a:rPr>
              <a:t>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11" name="AutoShape 7"/>
          <p:cNvSpPr>
            <a:spLocks noChangeArrowheads="1"/>
          </p:cNvSpPr>
          <p:nvPr/>
        </p:nvSpPr>
        <p:spPr bwMode="auto">
          <a:xfrm>
            <a:off x="3714744" y="4286256"/>
            <a:ext cx="5235575" cy="512763"/>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методическое и информационное обеспечение реализации данной программы предусмотрено 4 976,5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12" name="AutoShape 8"/>
          <p:cNvSpPr>
            <a:spLocks noChangeArrowheads="1"/>
          </p:cNvSpPr>
          <p:nvPr/>
        </p:nvSpPr>
        <p:spPr bwMode="auto">
          <a:xfrm>
            <a:off x="3714744" y="5000636"/>
            <a:ext cx="5235575" cy="531812"/>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транспортное и хозяйственное обеспечение реализации программы предусмотрено  71 072,3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AutoShape 6"/>
          <p:cNvSpPr>
            <a:spLocks noChangeArrowheads="1"/>
          </p:cNvSpPr>
          <p:nvPr/>
        </p:nvSpPr>
        <p:spPr bwMode="auto">
          <a:xfrm>
            <a:off x="3714744" y="3500438"/>
            <a:ext cx="5286375" cy="573087"/>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обеспечение отдыха, оздоровление и занятость детей и подростков в летний период предусмотрено 10 599,6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
          <p:cNvSpPr>
            <a:spLocks noChangeArrowheads="1"/>
          </p:cNvSpPr>
          <p:nvPr/>
        </p:nvSpPr>
        <p:spPr bwMode="auto">
          <a:xfrm>
            <a:off x="357158" y="428605"/>
            <a:ext cx="3214710" cy="5214973"/>
          </a:xfrm>
          <a:prstGeom prst="rightArrowCallout">
            <a:avLst>
              <a:gd name="adj1" fmla="val 41519"/>
              <a:gd name="adj2" fmla="val 41519"/>
              <a:gd name="adj3" fmla="val 16667"/>
              <a:gd name="adj4" fmla="val 66667"/>
            </a:avLst>
          </a:prstGeom>
          <a:solidFill>
            <a:schemeClr val="accent4">
              <a:lumMod val="60000"/>
              <a:lumOff val="40000"/>
            </a:schemeClr>
          </a:soli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Муниципальной программой «Обеспечение общественной безопасности на территории  городского округа Верхний Тагил на 2021-2026гг.»  в бюджете на 2023 год предусматриваются средства в объеме</a:t>
            </a:r>
          </a:p>
          <a:p>
            <a:pPr marL="0" marR="0" lvl="0" indent="0" algn="ctr" defTabSz="914400" rtl="0" eaLnBrk="1" fontAlgn="base" latinLnBrk="0" hangingPunct="1">
              <a:lnSpc>
                <a:spcPct val="100000"/>
              </a:lnSpc>
              <a:spcBef>
                <a:spcPct val="0"/>
              </a:spcBef>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Arial" pitchFamily="34" charset="0"/>
              </a:rPr>
              <a:t>571,3 </a:t>
            </a:r>
            <a:r>
              <a:rPr kumimoji="0" lang="ru-RU" sz="1600" b="0" i="0" u="none" strike="noStrike" cap="none" normalizeH="0" baseline="0" dirty="0" smtClean="0">
                <a:ln>
                  <a:noFill/>
                </a:ln>
                <a:solidFill>
                  <a:schemeClr val="tx1"/>
                </a:solidFill>
                <a:effectLst/>
                <a:latin typeface="Times New Roman" pitchFamily="18" charset="0"/>
                <a:cs typeface="Arial" pitchFamily="34" charset="0"/>
              </a:rPr>
              <a:t>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AutoShape 2"/>
          <p:cNvSpPr>
            <a:spLocks noChangeArrowheads="1"/>
          </p:cNvSpPr>
          <p:nvPr/>
        </p:nvSpPr>
        <p:spPr bwMode="auto">
          <a:xfrm>
            <a:off x="4143372" y="500042"/>
            <a:ext cx="4214842" cy="1000132"/>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lvl="0" algn="ctr" fontAlgn="base">
              <a:spcBef>
                <a:spcPct val="0"/>
              </a:spcBef>
            </a:pPr>
            <a:r>
              <a:rPr lang="ru-RU" sz="1100" b="1" dirty="0" smtClean="0">
                <a:latin typeface="Calibri" pitchFamily="34" charset="0"/>
                <a:cs typeface="Arial" pitchFamily="34" charset="0"/>
              </a:rPr>
              <a:t>на организацию иммунопрофилактики работников муниципальных учреждений образования, культуры, спорта по ограничению распространения  социально значимых инфекций среди населения 295,8 тыс</a:t>
            </a:r>
            <a:r>
              <a:rPr kumimoji="0" lang="ru-RU" sz="1100" b="1" i="0" u="none" strike="noStrike" cap="none" normalizeH="0" baseline="0" dirty="0" smtClean="0">
                <a:ln>
                  <a:noFill/>
                </a:ln>
                <a:solidFill>
                  <a:schemeClr val="tx1"/>
                </a:solidFill>
                <a:effectLst/>
                <a:latin typeface="Calibri" pitchFamily="34" charset="0"/>
                <a:cs typeface="Arial" pitchFamily="34" charset="0"/>
              </a:rPr>
              <a:t>.рублей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AutoShape 2"/>
          <p:cNvSpPr>
            <a:spLocks noChangeArrowheads="1"/>
          </p:cNvSpPr>
          <p:nvPr/>
        </p:nvSpPr>
        <p:spPr bwMode="auto">
          <a:xfrm>
            <a:off x="4286248" y="2071678"/>
            <a:ext cx="4071966" cy="2214578"/>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lvl="0" algn="ctr" fontAlgn="base">
              <a:spcBef>
                <a:spcPct val="0"/>
              </a:spcBef>
            </a:pPr>
            <a:r>
              <a:rPr lang="ru-RU" sz="1100" b="1" dirty="0" smtClean="0">
                <a:latin typeface="Calibri" pitchFamily="34" charset="0"/>
                <a:cs typeface="Arial" pitchFamily="34" charset="0"/>
              </a:rPr>
              <a:t> на организацию мероприятий среди подростков, молодежи и населения в возрасте от 18 лет по вопросам профилактики заболеваний ВИЧ-инфекцией и туберкулезом: - приобретение информационных стендов в СОШ; - распространение опыта педагогов образовательных организаций через публикацию статей; - спортивно-массовые и культурно-массовые мероприятия, направленные на формирование здорового образа жизни среди населения 270,0 тыс</a:t>
            </a:r>
            <a:r>
              <a:rPr kumimoji="0" lang="ru-RU" sz="1100" b="1" i="0" u="none" strike="noStrike" cap="none" normalizeH="0" baseline="0" dirty="0" smtClean="0">
                <a:ln>
                  <a:noFill/>
                </a:ln>
                <a:solidFill>
                  <a:schemeClr val="tx1"/>
                </a:solidFill>
                <a:effectLst/>
                <a:latin typeface="Calibri" pitchFamily="34" charset="0"/>
                <a:cs typeface="Arial" pitchFamily="34" charset="0"/>
              </a:rPr>
              <a:t>.рублей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AutoShape 2"/>
          <p:cNvSpPr>
            <a:spLocks noChangeArrowheads="1"/>
          </p:cNvSpPr>
          <p:nvPr/>
        </p:nvSpPr>
        <p:spPr bwMode="auto">
          <a:xfrm>
            <a:off x="4286248" y="4786322"/>
            <a:ext cx="4000528" cy="857256"/>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lvl="0" algn="ctr" fontAlgn="base">
              <a:spcBef>
                <a:spcPct val="0"/>
              </a:spcBef>
            </a:pPr>
            <a:endParaRPr lang="ru-RU" sz="1100" b="1" dirty="0" smtClean="0">
              <a:latin typeface="Calibri" pitchFamily="34" charset="0"/>
              <a:cs typeface="Arial" pitchFamily="34" charset="0"/>
            </a:endParaRPr>
          </a:p>
          <a:p>
            <a:pPr lvl="0" algn="ctr" fontAlgn="base">
              <a:spcBef>
                <a:spcPct val="0"/>
              </a:spcBef>
            </a:pPr>
            <a:r>
              <a:rPr lang="ru-RU" sz="1100" b="1" dirty="0" smtClean="0">
                <a:latin typeface="Calibri" pitchFamily="34" charset="0"/>
                <a:cs typeface="Arial" pitchFamily="34" charset="0"/>
              </a:rPr>
              <a:t>на профилактику правонарушений несовершеннолетних и молодежи  5,5 тыс</a:t>
            </a:r>
            <a:r>
              <a:rPr kumimoji="0" lang="ru-RU" sz="1100" b="1" i="0" u="none" strike="noStrike" cap="none" normalizeH="0" baseline="0" dirty="0" smtClean="0">
                <a:ln>
                  <a:noFill/>
                </a:ln>
                <a:solidFill>
                  <a:schemeClr val="tx1"/>
                </a:solidFill>
                <a:effectLst/>
                <a:latin typeface="Calibri" pitchFamily="34" charset="0"/>
                <a:cs typeface="Arial" pitchFamily="34" charset="0"/>
              </a:rPr>
              <a:t>.рублей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57158" y="214290"/>
            <a:ext cx="8456642" cy="784225"/>
          </a:xfrm>
          <a:prstGeom prst="rect">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dist="107763" dir="13500000"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20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Arial" pitchFamily="34" charset="0"/>
              </a:rPr>
              <a:t>Межбюджетные трансферты</a:t>
            </a:r>
            <a:r>
              <a:rPr kumimoji="0" lang="ru-RU" sz="2000" b="0" i="0" u="none" strike="noStrike" cap="none" normalizeH="0" baseline="0" dirty="0" smtClean="0">
                <a:ln>
                  <a:noFill/>
                </a:ln>
                <a:solidFill>
                  <a:schemeClr val="tx1"/>
                </a:solidFill>
                <a:effectLst/>
                <a:latin typeface="Times New Roman" pitchFamily="18" charset="0"/>
                <a:cs typeface="Arial" pitchFamily="34" charset="0"/>
              </a:rPr>
              <a:t> -  денежные средства, направляемые из одного уровня бюджетной системы в другой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Таблица 2"/>
          <p:cNvGraphicFramePr>
            <a:graphicFrameLocks noGrp="1"/>
          </p:cNvGraphicFramePr>
          <p:nvPr/>
        </p:nvGraphicFramePr>
        <p:xfrm>
          <a:off x="571472" y="1285860"/>
          <a:ext cx="8143932" cy="4565538"/>
        </p:xfrm>
        <a:graphic>
          <a:graphicData uri="http://schemas.openxmlformats.org/drawingml/2006/table">
            <a:tbl>
              <a:tblPr/>
              <a:tblGrid>
                <a:gridCol w="4136218"/>
                <a:gridCol w="4007714"/>
              </a:tblGrid>
              <a:tr h="948177">
                <a:tc>
                  <a:txBody>
                    <a:bodyPr/>
                    <a:lstStyle/>
                    <a:p>
                      <a:pPr algn="ctr">
                        <a:spcAft>
                          <a:spcPts val="0"/>
                        </a:spcAft>
                      </a:pPr>
                      <a:r>
                        <a:rPr lang="ru-RU" sz="1600" b="1" dirty="0">
                          <a:latin typeface="Times New Roman"/>
                          <a:ea typeface="Times New Roman"/>
                          <a:cs typeface="Times New Roman"/>
                        </a:rPr>
                        <a:t>Виды межбюджетных трансфертов</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algn="ctr">
                        <a:spcAft>
                          <a:spcPts val="0"/>
                        </a:spcAft>
                      </a:pPr>
                      <a:r>
                        <a:rPr lang="ru-RU" sz="1600" b="1" dirty="0">
                          <a:latin typeface="Times New Roman"/>
                          <a:ea typeface="Times New Roman"/>
                          <a:cs typeface="Times New Roman"/>
                        </a:rPr>
                        <a:t>Определение</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948177">
                <a:tc>
                  <a:txBody>
                    <a:bodyPr/>
                    <a:lstStyle/>
                    <a:p>
                      <a:pPr algn="ctr">
                        <a:spcAft>
                          <a:spcPts val="0"/>
                        </a:spcAft>
                      </a:pPr>
                      <a:r>
                        <a:rPr lang="ru-RU" sz="1600" b="1" dirty="0">
                          <a:latin typeface="Times New Roman"/>
                          <a:ea typeface="Times New Roman"/>
                          <a:cs typeface="Times New Roman"/>
                        </a:rPr>
                        <a:t>Дотации (лат. «</a:t>
                      </a:r>
                      <a:r>
                        <a:rPr lang="en-US" sz="1600" b="1" dirty="0">
                          <a:latin typeface="Times New Roman"/>
                          <a:ea typeface="Times New Roman"/>
                          <a:cs typeface="Times New Roman"/>
                        </a:rPr>
                        <a:t>Dotatio</a:t>
                      </a:r>
                      <a:r>
                        <a:rPr lang="ru-RU" sz="1600" b="1" dirty="0">
                          <a:latin typeface="Times New Roman"/>
                          <a:ea typeface="Times New Roman"/>
                          <a:cs typeface="Times New Roman"/>
                        </a:rPr>
                        <a:t>»</a:t>
                      </a:r>
                      <a:r>
                        <a:rPr lang="en-US" sz="1600" b="1" dirty="0">
                          <a:latin typeface="Times New Roman"/>
                          <a:ea typeface="Times New Roman"/>
                          <a:cs typeface="Times New Roman"/>
                        </a:rPr>
                        <a:t> - дар, пожертвование</a:t>
                      </a:r>
                      <a:r>
                        <a:rPr lang="ru-RU" sz="1600" b="1" dirty="0">
                          <a:latin typeface="Times New Roman"/>
                          <a:ea typeface="Times New Roman"/>
                          <a:cs typeface="Times New Roman"/>
                        </a:rPr>
                        <a:t>)</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a:spcAft>
                          <a:spcPts val="0"/>
                        </a:spcAft>
                      </a:pPr>
                      <a:r>
                        <a:rPr lang="ru-RU" sz="1600" dirty="0">
                          <a:latin typeface="Times New Roman"/>
                          <a:ea typeface="Times New Roman"/>
                          <a:cs typeface="Times New Roman"/>
                        </a:rPr>
                        <a:t>Безвозмездная помощь государства</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r>
              <a:tr h="1246918">
                <a:tc>
                  <a:txBody>
                    <a:bodyPr/>
                    <a:lstStyle/>
                    <a:p>
                      <a:pPr algn="ctr">
                        <a:spcAft>
                          <a:spcPts val="0"/>
                        </a:spcAft>
                      </a:pPr>
                      <a:r>
                        <a:rPr lang="ru-RU" sz="1600" b="1" dirty="0">
                          <a:latin typeface="Times New Roman"/>
                          <a:ea typeface="Times New Roman"/>
                          <a:cs typeface="Times New Roman"/>
                        </a:rPr>
                        <a:t>Субвенции (лат. «</a:t>
                      </a:r>
                      <a:r>
                        <a:rPr lang="en-US" sz="1600" b="1" dirty="0">
                          <a:latin typeface="Times New Roman"/>
                          <a:ea typeface="Times New Roman"/>
                          <a:cs typeface="Times New Roman"/>
                        </a:rPr>
                        <a:t>Subvenire</a:t>
                      </a:r>
                      <a:r>
                        <a:rPr lang="ru-RU" sz="1600" b="1" dirty="0">
                          <a:latin typeface="Times New Roman"/>
                          <a:ea typeface="Times New Roman"/>
                          <a:cs typeface="Times New Roman"/>
                        </a:rPr>
                        <a:t>»</a:t>
                      </a:r>
                      <a:r>
                        <a:rPr lang="en-US" sz="1600" b="1" dirty="0">
                          <a:latin typeface="Times New Roman"/>
                          <a:ea typeface="Times New Roman"/>
                          <a:cs typeface="Times New Roman"/>
                        </a:rPr>
                        <a:t> - приходит на помощь</a:t>
                      </a:r>
                      <a:r>
                        <a:rPr lang="ru-RU" sz="1600" b="1" dirty="0">
                          <a:latin typeface="Times New Roman"/>
                          <a:ea typeface="Times New Roman"/>
                          <a:cs typeface="Times New Roman"/>
                        </a:rPr>
                        <a:t>)</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algn="ctr">
                        <a:spcAft>
                          <a:spcPts val="0"/>
                        </a:spcAft>
                      </a:pPr>
                      <a:r>
                        <a:rPr lang="ru-RU" sz="1600" dirty="0">
                          <a:latin typeface="Times New Roman"/>
                          <a:ea typeface="Times New Roman"/>
                          <a:cs typeface="Times New Roman"/>
                        </a:rPr>
                        <a:t>Предоставляются на финансирование «переданных» другими публично-правовыми образованиями </a:t>
                      </a:r>
                      <a:r>
                        <a:rPr lang="ru-RU" sz="1600" dirty="0" smtClean="0">
                          <a:latin typeface="Times New Roman"/>
                          <a:ea typeface="Times New Roman"/>
                          <a:cs typeface="Times New Roman"/>
                        </a:rPr>
                        <a:t>полномочий</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1422266">
                <a:tc>
                  <a:txBody>
                    <a:bodyPr/>
                    <a:lstStyle/>
                    <a:p>
                      <a:pPr algn="ctr">
                        <a:spcAft>
                          <a:spcPts val="0"/>
                        </a:spcAft>
                      </a:pPr>
                      <a:r>
                        <a:rPr lang="ru-RU" sz="1600" b="1" dirty="0">
                          <a:latin typeface="Times New Roman"/>
                          <a:ea typeface="Times New Roman"/>
                          <a:cs typeface="Times New Roman"/>
                        </a:rPr>
                        <a:t>Субсидии (лат. «</a:t>
                      </a:r>
                      <a:r>
                        <a:rPr lang="en-US" sz="1600" b="1" dirty="0">
                          <a:latin typeface="Times New Roman"/>
                          <a:ea typeface="Times New Roman"/>
                          <a:cs typeface="Times New Roman"/>
                        </a:rPr>
                        <a:t>Subsidium</a:t>
                      </a:r>
                      <a:r>
                        <a:rPr lang="ru-RU" sz="1600" b="1" dirty="0">
                          <a:latin typeface="Times New Roman"/>
                          <a:ea typeface="Times New Roman"/>
                          <a:cs typeface="Times New Roman"/>
                        </a:rPr>
                        <a:t>»</a:t>
                      </a:r>
                      <a:r>
                        <a:rPr lang="en-US" sz="1600" b="1" dirty="0">
                          <a:latin typeface="Times New Roman"/>
                          <a:ea typeface="Times New Roman"/>
                          <a:cs typeface="Times New Roman"/>
                        </a:rPr>
                        <a:t> - </a:t>
                      </a:r>
                      <a:r>
                        <a:rPr lang="ru-RU" sz="1600" b="1" dirty="0">
                          <a:latin typeface="Times New Roman"/>
                          <a:ea typeface="Times New Roman"/>
                          <a:cs typeface="Times New Roman"/>
                        </a:rPr>
                        <a:t>поддержка)</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a:spcAft>
                          <a:spcPts val="0"/>
                        </a:spcAft>
                      </a:pPr>
                      <a:r>
                        <a:rPr lang="ru-RU" sz="1600" dirty="0">
                          <a:effectLst>
                            <a:outerShdw blurRad="50800" dist="38100" algn="tr" rotWithShape="0">
                              <a:prstClr val="black">
                                <a:alpha val="40000"/>
                              </a:prstClr>
                            </a:outerShdw>
                          </a:effectLst>
                          <a:latin typeface="Times New Roman"/>
                          <a:ea typeface="Times New Roman"/>
                          <a:cs typeface="Times New Roman"/>
                        </a:rPr>
                        <a:t>Предоставляются на условиях долевого софинансирования расходов других бюджетов</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357158" y="500042"/>
            <a:ext cx="3786214" cy="3000396"/>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lvl="0" algn="ctr" fontAlgn="base">
              <a:spcBef>
                <a:spcPct val="0"/>
              </a:spcBef>
            </a:pPr>
            <a:r>
              <a:rPr lang="ru-RU" sz="1200" b="1" dirty="0" smtClean="0">
                <a:cs typeface="Arial" pitchFamily="34" charset="0"/>
              </a:rPr>
              <a:t>В рамках муниципальной программы «Обеспечение рационального и безопасного природопользования в городском округе Верхний Тагил на 2020-2025гг.»  в бюджете  ГО на 2023 год предусмотрены  средства в объеме</a:t>
            </a:r>
          </a:p>
          <a:p>
            <a:pPr lvl="0" algn="ctr" fontAlgn="base">
              <a:spcBef>
                <a:spcPct val="0"/>
              </a:spcBef>
            </a:pPr>
            <a:r>
              <a:rPr lang="ru-RU" sz="1200" b="1" i="1" u="sng" dirty="0" smtClean="0">
                <a:cs typeface="Arial" pitchFamily="34" charset="0"/>
              </a:rPr>
              <a:t>89,0 тыс.рублей  </a:t>
            </a:r>
            <a:r>
              <a:rPr lang="ru-RU" sz="1200" dirty="0" smtClean="0">
                <a:cs typeface="Arial" pitchFamily="34" charset="0"/>
              </a:rPr>
              <a:t>на  проведение экологической акции «Марш Парков», международной акции "Сад памяти", участие в экологических  окружных, областных мероприятиях, </a:t>
            </a:r>
          </a:p>
          <a:p>
            <a:pPr lvl="0" algn="ctr" fontAlgn="base">
              <a:spcBef>
                <a:spcPct val="0"/>
              </a:spcBef>
            </a:pPr>
            <a:r>
              <a:rPr lang="ru-RU" sz="1200" dirty="0" smtClean="0">
                <a:cs typeface="Arial" pitchFamily="34" charset="0"/>
              </a:rPr>
              <a:t>слетах, конкурсах, фестивалях, организация городских конкурсов, финансовая поддержка работы экологических кружков</a:t>
            </a:r>
          </a:p>
        </p:txBody>
      </p:sp>
      <p:sp>
        <p:nvSpPr>
          <p:cNvPr id="4" name="AutoShape 2"/>
          <p:cNvSpPr>
            <a:spLocks noChangeArrowheads="1"/>
          </p:cNvSpPr>
          <p:nvPr/>
        </p:nvSpPr>
        <p:spPr bwMode="auto">
          <a:xfrm>
            <a:off x="1071538" y="4143380"/>
            <a:ext cx="7143800" cy="2214578"/>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lvl="0" algn="just" eaLnBrk="0" fontAlgn="base" hangingPunct="0">
              <a:spcBef>
                <a:spcPct val="0"/>
              </a:spcBef>
              <a:spcAft>
                <a:spcPct val="0"/>
              </a:spcAft>
              <a:tabLst>
                <a:tab pos="3105150" algn="l"/>
              </a:tabLst>
            </a:pPr>
            <a:endParaRPr lang="ru-RU" sz="1100" b="1" dirty="0" smtClean="0">
              <a:cs typeface="Arial" pitchFamily="34" charset="0"/>
            </a:endParaRPr>
          </a:p>
          <a:p>
            <a:pPr lvl="0" algn="just" eaLnBrk="0" fontAlgn="base" hangingPunct="0">
              <a:spcBef>
                <a:spcPct val="0"/>
              </a:spcBef>
              <a:spcAft>
                <a:spcPct val="0"/>
              </a:spcAft>
              <a:tabLst>
                <a:tab pos="3105150" algn="l"/>
              </a:tabLst>
            </a:pPr>
            <a:r>
              <a:rPr lang="ru-RU" sz="1100" b="1" dirty="0" smtClean="0">
                <a:cs typeface="Arial" pitchFamily="34" charset="0"/>
              </a:rPr>
              <a:t>        </a:t>
            </a:r>
            <a:r>
              <a:rPr lang="ru-RU" sz="1200" b="1" dirty="0" smtClean="0">
                <a:cs typeface="Arial" pitchFamily="34" charset="0"/>
              </a:rPr>
              <a:t>В рамках муниципальной программы «</a:t>
            </a:r>
            <a:r>
              <a:rPr lang="ru-RU" sz="1200" b="1" dirty="0" smtClean="0">
                <a:ea typeface="Times New Roman" pitchFamily="18" charset="0"/>
                <a:cs typeface="Times New Roman" pitchFamily="18" charset="0"/>
              </a:rPr>
              <a:t>Развитие культуры и искусства в ГО Верхний Тагил на 2020-2025гг.»</a:t>
            </a:r>
            <a:r>
              <a:rPr lang="ru-RU" sz="1200" b="1" dirty="0" smtClean="0">
                <a:cs typeface="Arial" pitchFamily="34" charset="0"/>
              </a:rPr>
              <a:t> в бюджете  ГО на 2023 год предусмотрены  средства в объеме  </a:t>
            </a:r>
            <a:r>
              <a:rPr lang="ru-RU" sz="1200" b="1" i="1" u="sng" dirty="0" smtClean="0">
                <a:cs typeface="Arial" pitchFamily="34" charset="0"/>
              </a:rPr>
              <a:t>27 737,5 тыс.рублей </a:t>
            </a:r>
            <a:r>
              <a:rPr lang="ru-RU" sz="1200" b="1" dirty="0" smtClean="0">
                <a:cs typeface="Arial" pitchFamily="34" charset="0"/>
              </a:rPr>
              <a:t>, из них:</a:t>
            </a:r>
          </a:p>
          <a:p>
            <a:pPr marL="228600" lvl="0" indent="-228600" algn="just" eaLnBrk="0" fontAlgn="base" hangingPunct="0">
              <a:spcBef>
                <a:spcPct val="0"/>
              </a:spcBef>
              <a:spcAft>
                <a:spcPct val="0"/>
              </a:spcAft>
              <a:buFont typeface="+mj-lt"/>
              <a:buAutoNum type="arabicPeriod"/>
              <a:tabLst>
                <a:tab pos="3105150" algn="l"/>
              </a:tabLst>
            </a:pPr>
            <a:r>
              <a:rPr lang="ru-RU" sz="1200" dirty="0" smtClean="0">
                <a:cs typeface="Arial" pitchFamily="34" charset="0"/>
              </a:rPr>
              <a:t>На обеспечение деятельности МАУ ДО «детская школа искусств» – 21 756,2 тыс.рублей;</a:t>
            </a:r>
          </a:p>
          <a:p>
            <a:pPr marL="228600" lvl="0" indent="-228600" algn="just" eaLnBrk="0" fontAlgn="base" hangingPunct="0">
              <a:spcBef>
                <a:spcPct val="0"/>
              </a:spcBef>
              <a:spcAft>
                <a:spcPct val="0"/>
              </a:spcAft>
              <a:buFont typeface="+mj-lt"/>
              <a:buAutoNum type="arabicPeriod"/>
              <a:tabLst>
                <a:tab pos="3105150" algn="l"/>
              </a:tabLst>
            </a:pPr>
            <a:r>
              <a:rPr lang="ru-RU" sz="1200" dirty="0" smtClean="0">
                <a:cs typeface="Arial" pitchFamily="34" charset="0"/>
              </a:rPr>
              <a:t>На оснащение образовательных учреждений в сфере культуры музыкальными инструментами, оборудованием и учебными материалами  - 5 969,0 тыс.рублей;</a:t>
            </a:r>
          </a:p>
          <a:p>
            <a:pPr marL="228600" lvl="0" indent="-228600" algn="just" eaLnBrk="0" fontAlgn="base" hangingPunct="0">
              <a:spcBef>
                <a:spcPct val="0"/>
              </a:spcBef>
              <a:spcAft>
                <a:spcPct val="0"/>
              </a:spcAft>
              <a:buFont typeface="+mj-lt"/>
              <a:buAutoNum type="arabicPeriod"/>
              <a:tabLst>
                <a:tab pos="3105150" algn="l"/>
              </a:tabLst>
            </a:pPr>
            <a:r>
              <a:rPr lang="ru-RU" sz="1200" dirty="0" smtClean="0">
                <a:cs typeface="Arial" pitchFamily="34" charset="0"/>
              </a:rPr>
              <a:t>На проведение массовых культурно - </a:t>
            </a:r>
            <a:r>
              <a:rPr lang="ru-RU" sz="1200" dirty="0" err="1" smtClean="0">
                <a:cs typeface="Arial" pitchFamily="34" charset="0"/>
              </a:rPr>
              <a:t>досуговых</a:t>
            </a:r>
            <a:r>
              <a:rPr lang="ru-RU" sz="1200" dirty="0" smtClean="0">
                <a:cs typeface="Arial" pitchFamily="34" charset="0"/>
              </a:rPr>
              <a:t> мероприятий для жителей ГО Верхний Тагил (выпускники) – 12,3 тыс.рублей.</a:t>
            </a:r>
          </a:p>
        </p:txBody>
      </p:sp>
      <p:sp>
        <p:nvSpPr>
          <p:cNvPr id="5" name="AutoShape 2"/>
          <p:cNvSpPr>
            <a:spLocks noChangeArrowheads="1"/>
          </p:cNvSpPr>
          <p:nvPr/>
        </p:nvSpPr>
        <p:spPr bwMode="auto">
          <a:xfrm>
            <a:off x="4786314" y="571480"/>
            <a:ext cx="3929090" cy="2928958"/>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lvl="0" algn="just" fontAlgn="base">
              <a:spcBef>
                <a:spcPct val="0"/>
              </a:spcBef>
            </a:pPr>
            <a:r>
              <a:rPr lang="ru-RU" sz="1200" b="1" dirty="0" smtClean="0">
                <a:cs typeface="Arial" pitchFamily="34" charset="0"/>
              </a:rPr>
              <a:t>          В рамках муниципальной программы </a:t>
            </a:r>
            <a:r>
              <a:rPr lang="ru-RU" sz="1200" b="1" dirty="0" smtClean="0">
                <a:ea typeface="Times New Roman" pitchFamily="18" charset="0"/>
                <a:cs typeface="Times New Roman" pitchFamily="18" charset="0"/>
              </a:rPr>
              <a:t>«Развитие физической  культуры, спорта и молодежной политики в ГО Верхний Тагил на 2020-2025гг.» </a:t>
            </a:r>
            <a:r>
              <a:rPr lang="ru-RU" sz="1200" b="1" dirty="0" smtClean="0">
                <a:cs typeface="Arial" pitchFamily="34" charset="0"/>
              </a:rPr>
              <a:t>в бюджете  ГО на 2023 год предусмотрены  средства в объеме   </a:t>
            </a:r>
            <a:r>
              <a:rPr lang="ru-RU" sz="1200" b="1" i="1" u="sng" dirty="0" smtClean="0">
                <a:cs typeface="Arial" pitchFamily="34" charset="0"/>
              </a:rPr>
              <a:t>31 295,8 тыс.рублей</a:t>
            </a:r>
            <a:r>
              <a:rPr lang="ru-RU" sz="1200" b="1" dirty="0" smtClean="0">
                <a:cs typeface="Arial" pitchFamily="34" charset="0"/>
              </a:rPr>
              <a:t>, из них:</a:t>
            </a:r>
          </a:p>
          <a:p>
            <a:pPr lvl="0" algn="just" fontAlgn="base">
              <a:spcBef>
                <a:spcPct val="0"/>
              </a:spcBef>
            </a:pPr>
            <a:endParaRPr lang="ru-RU" sz="1200" b="1" dirty="0" smtClean="0">
              <a:cs typeface="Arial" pitchFamily="34" charset="0"/>
            </a:endParaRPr>
          </a:p>
          <a:p>
            <a:pPr marL="228600" lvl="0" indent="-228600" algn="just" fontAlgn="base">
              <a:spcBef>
                <a:spcPct val="0"/>
              </a:spcBef>
              <a:buFont typeface="+mj-lt"/>
              <a:buAutoNum type="arabicPeriod"/>
            </a:pPr>
            <a:r>
              <a:rPr lang="ru-RU" sz="1200" dirty="0" smtClean="0">
                <a:cs typeface="Arial" pitchFamily="34" charset="0"/>
              </a:rPr>
              <a:t>На обеспечение деятельности  МАУ ДО «Детско-юношеский центр» – 12 745,4 тыс.рублей;</a:t>
            </a:r>
          </a:p>
          <a:p>
            <a:pPr marL="228600" lvl="0" indent="-228600" algn="just" fontAlgn="base">
              <a:spcBef>
                <a:spcPct val="0"/>
              </a:spcBef>
              <a:buFont typeface="+mj-lt"/>
              <a:buAutoNum type="arabicPeriod"/>
            </a:pPr>
            <a:r>
              <a:rPr lang="ru-RU" sz="1200" dirty="0" smtClean="0">
                <a:cs typeface="Arial" pitchFamily="34" charset="0"/>
              </a:rPr>
              <a:t>На создание направления дополнительного образования "Яхт-клуб« – 18 000,5 тыс.рублей;</a:t>
            </a:r>
          </a:p>
          <a:p>
            <a:pPr marL="228600" lvl="0" indent="-228600" algn="just" fontAlgn="base">
              <a:spcBef>
                <a:spcPct val="0"/>
              </a:spcBef>
              <a:buFont typeface="+mj-lt"/>
              <a:buAutoNum type="arabicPeriod"/>
            </a:pPr>
            <a:r>
              <a:rPr lang="ru-RU" sz="1200" dirty="0" smtClean="0">
                <a:cs typeface="Arial" pitchFamily="34" charset="0"/>
              </a:rPr>
              <a:t>На проведение культурно-массовых мероприятий  - 549,9 тыс.рублей</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1" name="Rectangle 1"/>
          <p:cNvSpPr>
            <a:spLocks noChangeArrowheads="1"/>
          </p:cNvSpPr>
          <p:nvPr/>
        </p:nvSpPr>
        <p:spPr bwMode="auto">
          <a:xfrm>
            <a:off x="4214810" y="142852"/>
            <a:ext cx="242889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accent4">
                    <a:lumMod val="75000"/>
                  </a:schemeClr>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Культура</a:t>
            </a: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22882" name="AutoShape 2"/>
          <p:cNvSpPr>
            <a:spLocks noChangeArrowheads="1"/>
          </p:cNvSpPr>
          <p:nvPr/>
        </p:nvSpPr>
        <p:spPr bwMode="auto">
          <a:xfrm>
            <a:off x="3500430" y="714356"/>
            <a:ext cx="5429288" cy="2643206"/>
          </a:xfrm>
          <a:prstGeom prst="wave">
            <a:avLst>
              <a:gd name="adj1" fmla="val 13005"/>
              <a:gd name="adj2" fmla="val 0"/>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По разделу «Культура» реализуется несколько            муниципальных программ для обеспечения деятельности учреждений культуры</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2884" name="Rectangle 4"/>
          <p:cNvSpPr>
            <a:spLocks noChangeArrowheads="1"/>
          </p:cNvSpPr>
          <p:nvPr/>
        </p:nvSpPr>
        <p:spPr bwMode="auto">
          <a:xfrm>
            <a:off x="142844" y="3286124"/>
            <a:ext cx="857256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3497263" algn="l"/>
              </a:tabLst>
            </a:pPr>
            <a:r>
              <a:rPr lang="ru-RU" sz="1400" dirty="0" smtClean="0">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tab pos="3497263" algn="l"/>
              </a:tabLst>
            </a:pPr>
            <a:r>
              <a:rPr lang="ru-RU" sz="1400" dirty="0" smtClean="0">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бюджете на 2023 год предусмотрены средства в объеме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51 299,6</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тыс.рублей, в том числе:</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4972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реализацию муниципальной программы «Обеспечение общественной безопасности на территории </a:t>
            </a:r>
          </a:p>
          <a:p>
            <a:pPr lvl="0" algn="just" eaLnBrk="0" fontAlgn="base" hangingPunct="0">
              <a:spcBef>
                <a:spcPct val="0"/>
              </a:spcBef>
              <a:spcAft>
                <a:spcPct val="0"/>
              </a:spcAft>
              <a:tabLst>
                <a:tab pos="34972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ГО Верхний Тагил на 2021-2026гг.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59,6</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тыс. рублей </a:t>
            </a:r>
            <a:r>
              <a:rPr lang="ru-RU" sz="1400" dirty="0" smtClean="0">
                <a:latin typeface="Times New Roman" pitchFamily="18" charset="0"/>
                <a:ea typeface="Times New Roman" pitchFamily="18" charset="0"/>
                <a:cs typeface="Times New Roman" pitchFamily="18" charset="0"/>
              </a:rPr>
              <a:t>(на организацию иммунопрофилактики работников муниципальных учреждений культуры по ограничению распространения  социально значимых инфекций среди населения; на организацию мероприятий среди подростков, молодежи и населения в возрасте от 18 лет по вопросам профилактики заболеваний ВИЧ-инфекцией и туберкулезом: спортивно-массовые и культурно-массовые мероприятия, направленные на формирование здорового образа жизни среди населения</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4972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реализацию муниципальной программы «Развитие культуры и искусства в ГО Верхний Тагил</a:t>
            </a:r>
          </a:p>
          <a:p>
            <a:pPr marL="0" marR="0" lvl="0" indent="0" algn="just" defTabSz="914400" rtl="0" eaLnBrk="0" fontAlgn="base" latinLnBrk="0" hangingPunct="0">
              <a:lnSpc>
                <a:spcPct val="100000"/>
              </a:lnSpc>
              <a:spcBef>
                <a:spcPct val="0"/>
              </a:spcBef>
              <a:spcAft>
                <a:spcPct val="0"/>
              </a:spcAft>
              <a:buClrTx/>
              <a:buSzTx/>
              <a:buFontTx/>
              <a:buNone/>
              <a:tabLst>
                <a:tab pos="34972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 2020-2025гг.»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51</a:t>
            </a:r>
            <a:r>
              <a:rPr kumimoji="0" lang="ru-RU" sz="14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240,0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 рублей (обеспечение деятельности учреждений культуры);</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4972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Рисунок 5" descr="C:\Users\User\Desktop\hello_html_m3e59dab7.png"/>
          <p:cNvPicPr/>
          <p:nvPr/>
        </p:nvPicPr>
        <p:blipFill>
          <a:blip r:embed="rId2"/>
          <a:srcRect/>
          <a:stretch>
            <a:fillRect/>
          </a:stretch>
        </p:blipFill>
        <p:spPr bwMode="auto">
          <a:xfrm>
            <a:off x="285720" y="357166"/>
            <a:ext cx="2857520" cy="2928958"/>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7" name="AutoShape 1"/>
          <p:cNvSpPr>
            <a:spLocks noChangeArrowheads="1"/>
          </p:cNvSpPr>
          <p:nvPr/>
        </p:nvSpPr>
        <p:spPr bwMode="auto">
          <a:xfrm>
            <a:off x="285720" y="428604"/>
            <a:ext cx="2786082" cy="5708650"/>
          </a:xfrm>
          <a:prstGeom prst="homePlate">
            <a:avLst>
              <a:gd name="adj" fmla="val 25000"/>
            </a:avLst>
          </a:prstGeom>
          <a:solidFill>
            <a:srgbClr val="4BACC6"/>
          </a:solidFill>
          <a:ln w="127000" cmpd="dbl">
            <a:solidFill>
              <a:srgbClr val="4BACC6"/>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Муниципальной программой «Развитие культуры и искусства в городском округе Верхний Тагил на </a:t>
            </a:r>
          </a:p>
          <a:p>
            <a:pPr marL="0" marR="0" lvl="0" indent="0" algn="ctr" defTabSz="914400" rtl="0" eaLnBrk="1" fontAlgn="base" latinLnBrk="0" hangingPunct="1">
              <a:lnSpc>
                <a:spcPct val="100000"/>
              </a:lnSpc>
              <a:spcBef>
                <a:spcPct val="0"/>
              </a:spcBef>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2020-2025 гг. в бюджете </a:t>
            </a:r>
          </a:p>
          <a:p>
            <a:pPr marL="0" marR="0" lvl="0" indent="0" algn="ctr" defTabSz="914400" rtl="0" eaLnBrk="1" fontAlgn="base" latinLnBrk="0" hangingPunct="1">
              <a:lnSpc>
                <a:spcPct val="100000"/>
              </a:lnSpc>
              <a:spcBef>
                <a:spcPct val="0"/>
              </a:spcBef>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на 2023 год предусматриваются средства в объеме</a:t>
            </a:r>
          </a:p>
          <a:p>
            <a:pPr marL="0" marR="0" lvl="0" indent="0" algn="ctr" defTabSz="914400" rtl="0" eaLnBrk="1" fontAlgn="base" latinLnBrk="0" hangingPunct="1">
              <a:lnSpc>
                <a:spcPct val="100000"/>
              </a:lnSpc>
              <a:spcBef>
                <a:spcPct val="0"/>
              </a:spcBef>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Arial" pitchFamily="34" charset="0"/>
              </a:rPr>
              <a:t>51 240,0 </a:t>
            </a:r>
            <a:r>
              <a:rPr kumimoji="0" lang="ru-RU" sz="1600" b="0" i="0" u="none" strike="noStrike" cap="none" normalizeH="0" baseline="0" dirty="0" smtClean="0">
                <a:ln>
                  <a:noFill/>
                </a:ln>
                <a:solidFill>
                  <a:schemeClr val="tx1"/>
                </a:solidFill>
                <a:effectLst/>
                <a:latin typeface="Times New Roman" pitchFamily="18" charset="0"/>
                <a:cs typeface="Arial" pitchFamily="34" charset="0"/>
              </a:rPr>
              <a:t>тыс.рублей</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58" name="AutoShape 2"/>
          <p:cNvSpPr>
            <a:spLocks noChangeArrowheads="1"/>
          </p:cNvSpPr>
          <p:nvPr/>
        </p:nvSpPr>
        <p:spPr bwMode="auto">
          <a:xfrm>
            <a:off x="3786182" y="214290"/>
            <a:ext cx="5124450" cy="522287"/>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обеспечение деятельности казенного учреждения «Централизованная бухгалтерия» предусмотрено – 5 146,6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59" name="AutoShape 3"/>
          <p:cNvSpPr>
            <a:spLocks noChangeArrowheads="1"/>
          </p:cNvSpPr>
          <p:nvPr/>
        </p:nvSpPr>
        <p:spPr bwMode="auto">
          <a:xfrm>
            <a:off x="3786182" y="857232"/>
            <a:ext cx="5124450" cy="493713"/>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обеспечение деятельности автономного учреждения «</a:t>
            </a:r>
            <a:r>
              <a:rPr kumimoji="0" lang="ru-RU" sz="1100" b="1" i="0" u="none" strike="noStrike" cap="none" normalizeH="0" baseline="0" dirty="0" err="1" smtClean="0">
                <a:ln>
                  <a:noFill/>
                </a:ln>
                <a:solidFill>
                  <a:schemeClr val="tx1"/>
                </a:solidFill>
                <a:effectLst/>
                <a:latin typeface="Calibri" pitchFamily="34" charset="0"/>
                <a:cs typeface="Arial" pitchFamily="34" charset="0"/>
              </a:rPr>
              <a:t>Павленковская</a:t>
            </a:r>
            <a:r>
              <a:rPr kumimoji="0" lang="ru-RU" sz="1100" b="1" i="0" u="none" strike="noStrike" cap="none" normalizeH="0" baseline="0" dirty="0" smtClean="0">
                <a:ln>
                  <a:noFill/>
                </a:ln>
                <a:solidFill>
                  <a:schemeClr val="tx1"/>
                </a:solidFill>
                <a:effectLst/>
                <a:latin typeface="Calibri" pitchFamily="34" charset="0"/>
                <a:cs typeface="Arial" pitchFamily="34" charset="0"/>
              </a:rPr>
              <a:t> библиотека» предусмотрено  6 886,0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60" name="AutoShape 4"/>
          <p:cNvSpPr>
            <a:spLocks noChangeArrowheads="1"/>
          </p:cNvSpPr>
          <p:nvPr/>
        </p:nvSpPr>
        <p:spPr bwMode="auto">
          <a:xfrm>
            <a:off x="3786182" y="1500174"/>
            <a:ext cx="5126037" cy="661988"/>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обеспечение деятельности автономного учреждения «Верхнетагильский городской</a:t>
            </a:r>
            <a:r>
              <a:rPr kumimoji="0" lang="ru-RU" sz="1100" b="0" i="0" u="none" strike="noStrike" cap="none" normalizeH="0" baseline="0" dirty="0" smtClean="0">
                <a:ln>
                  <a:noFill/>
                </a:ln>
                <a:solidFill>
                  <a:schemeClr val="tx1"/>
                </a:solidFill>
                <a:effectLst/>
                <a:latin typeface="Calibri" pitchFamily="34" charset="0"/>
                <a:cs typeface="Arial" pitchFamily="34" charset="0"/>
              </a:rPr>
              <a:t> </a:t>
            </a:r>
            <a:r>
              <a:rPr kumimoji="0" lang="ru-RU" sz="1100" b="1" i="0" u="none" strike="noStrike" cap="none" normalizeH="0" baseline="0" dirty="0" smtClean="0">
                <a:ln>
                  <a:noFill/>
                </a:ln>
                <a:solidFill>
                  <a:schemeClr val="tx1"/>
                </a:solidFill>
                <a:effectLst/>
                <a:latin typeface="Calibri" pitchFamily="34" charset="0"/>
                <a:cs typeface="Arial" pitchFamily="34" charset="0"/>
              </a:rPr>
              <a:t>историко-краеведческий музей» предусмотрено  - 5 473,1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61" name="AutoShape 5"/>
          <p:cNvSpPr>
            <a:spLocks noChangeArrowheads="1"/>
          </p:cNvSpPr>
          <p:nvPr/>
        </p:nvSpPr>
        <p:spPr bwMode="auto">
          <a:xfrm>
            <a:off x="3786182" y="2357430"/>
            <a:ext cx="5126037" cy="533400"/>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обеспечение деятельности автономного учреждения «Городской дворец культуры» предусмотрено  - 18 115,6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62" name="AutoShape 6"/>
          <p:cNvSpPr>
            <a:spLocks noChangeArrowheads="1"/>
          </p:cNvSpPr>
          <p:nvPr/>
        </p:nvSpPr>
        <p:spPr bwMode="auto">
          <a:xfrm>
            <a:off x="3786182" y="3071810"/>
            <a:ext cx="5126037" cy="503238"/>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обеспечение деятельности бюджетного учреждения «Сельский культурно-спортивный комплекс»  предусмотрено – 9 163,7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64" name="AutoShape 8"/>
          <p:cNvSpPr>
            <a:spLocks noChangeArrowheads="1"/>
          </p:cNvSpPr>
          <p:nvPr/>
        </p:nvSpPr>
        <p:spPr bwMode="auto">
          <a:xfrm>
            <a:off x="3786182" y="3714752"/>
            <a:ext cx="5126037" cy="719138"/>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обеспечение деятельности казенного учреждения «Управление культуры, спорта и молодежной политики» предусмотрено 3 664,5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65" name="AutoShape 9"/>
          <p:cNvSpPr>
            <a:spLocks noChangeArrowheads="1"/>
          </p:cNvSpPr>
          <p:nvPr/>
        </p:nvSpPr>
        <p:spPr bwMode="auto">
          <a:xfrm>
            <a:off x="3786182" y="4572008"/>
            <a:ext cx="5126037" cy="479425"/>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проведение мероприятий в сфере культуры предусмотрено – 2 566,2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66" name="AutoShape 10"/>
          <p:cNvSpPr>
            <a:spLocks noChangeArrowheads="1"/>
          </p:cNvSpPr>
          <p:nvPr/>
        </p:nvSpPr>
        <p:spPr bwMode="auto">
          <a:xfrm>
            <a:off x="3786182" y="5214950"/>
            <a:ext cx="5126037" cy="357190"/>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комплектование книжных фондов предусмотрено – </a:t>
            </a:r>
            <a:r>
              <a:rPr lang="ru-RU" sz="1100" b="1" dirty="0" smtClean="0">
                <a:latin typeface="Calibri" pitchFamily="34" charset="0"/>
                <a:cs typeface="Arial" pitchFamily="34" charset="0"/>
              </a:rPr>
              <a:t>91,7 </a:t>
            </a:r>
            <a:r>
              <a:rPr kumimoji="0" lang="ru-RU" sz="1100" b="1" i="0" u="none" strike="noStrike" cap="none" normalizeH="0" baseline="0" dirty="0" smtClean="0">
                <a:ln>
                  <a:noFill/>
                </a:ln>
                <a:solidFill>
                  <a:schemeClr val="tx1"/>
                </a:solidFill>
                <a:effectLst/>
                <a:latin typeface="Calibri" pitchFamily="34" charset="0"/>
                <a:cs typeface="Arial" pitchFamily="34" charset="0"/>
              </a:rPr>
              <a:t> тыс.рублей;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67" name="AutoShape 11"/>
          <p:cNvSpPr>
            <a:spLocks noChangeArrowheads="1"/>
          </p:cNvSpPr>
          <p:nvPr/>
        </p:nvSpPr>
        <p:spPr bwMode="auto">
          <a:xfrm>
            <a:off x="3714744" y="5715016"/>
            <a:ext cx="5214974" cy="1000132"/>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lang="ru-RU" sz="1100" b="1" dirty="0" smtClean="0">
                <a:latin typeface="Calibri" pitchFamily="34" charset="0"/>
                <a:cs typeface="Arial" pitchFamily="34" charset="0"/>
              </a:rPr>
              <a:t>На информатизацию муниципальных музеев, в том числе приобретение компьютерного оборудования и лицензионного программного обеспечения, подключение музеев к сети "Интернет" , на модернизацию государственных и муниципальных общедоступных библиотек предусмотрено </a:t>
            </a:r>
            <a:r>
              <a:rPr kumimoji="0" lang="ru-RU" sz="1100" b="1" i="0" u="none" strike="noStrike" cap="none" normalizeH="0" baseline="0" dirty="0" smtClean="0">
                <a:ln>
                  <a:noFill/>
                </a:ln>
                <a:solidFill>
                  <a:schemeClr val="tx1"/>
                </a:solidFill>
                <a:effectLst/>
                <a:latin typeface="Calibri" pitchFamily="34" charset="0"/>
                <a:cs typeface="Arial" pitchFamily="34" charset="0"/>
              </a:rPr>
              <a:t>– 132,6 тыс.рулей</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0833" name="Picture 1" descr="социал"/>
          <p:cNvPicPr>
            <a:picLocks noChangeAspect="1" noChangeArrowheads="1"/>
          </p:cNvPicPr>
          <p:nvPr/>
        </p:nvPicPr>
        <p:blipFill>
          <a:blip r:embed="rId2"/>
          <a:srcRect/>
          <a:stretch>
            <a:fillRect/>
          </a:stretch>
        </p:blipFill>
        <p:spPr bwMode="auto">
          <a:xfrm>
            <a:off x="285720" y="0"/>
            <a:ext cx="8858280" cy="2582863"/>
          </a:xfrm>
          <a:prstGeom prst="rect">
            <a:avLst/>
          </a:prstGeom>
          <a:noFill/>
          <a:ln w="9525">
            <a:noFill/>
            <a:miter lim="800000"/>
            <a:headEnd/>
            <a:tailEnd/>
          </a:ln>
        </p:spPr>
      </p:pic>
      <p:sp>
        <p:nvSpPr>
          <p:cNvPr id="120834" name="Rectangle 2"/>
          <p:cNvSpPr>
            <a:spLocks noChangeArrowheads="1"/>
          </p:cNvSpPr>
          <p:nvPr/>
        </p:nvSpPr>
        <p:spPr bwMode="auto">
          <a:xfrm>
            <a:off x="214282" y="3143248"/>
            <a:ext cx="878687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 разделу «Социальная политика»  в бюджете на 2023 год общий объем планируемых средств предусмотрен в размере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51 509,4 тыс. рублей</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том числе:</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пенсионное обеспечение муниципальных </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служащих 2 634,9тыс. рублей;</a:t>
            </a:r>
            <a:endParaRPr kumimoji="0" lang="ru-RU" sz="9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 на выплату гарантий муниципальным служащим 110,9 тыс. рублей;</a:t>
            </a:r>
            <a:endParaRPr kumimoji="0" lang="ru-RU" sz="9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 на выплаты «Почетным гражданам» городского округа Верхний Тагил 144,0 тыс. рублей;</a:t>
            </a:r>
            <a:endParaRPr kumimoji="0" lang="ru-RU" sz="9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 на поддержку некоммерческих организаций (Совет ветеранов) </a:t>
            </a:r>
            <a:r>
              <a:rPr lang="ru-RU" sz="1400" dirty="0" smtClean="0">
                <a:latin typeface="Times New Roman" pitchFamily="18" charset="0"/>
                <a:ea typeface="Times New Roman" pitchFamily="18" charset="0"/>
                <a:cs typeface="Times New Roman" pitchFamily="18" charset="0"/>
              </a:rPr>
              <a:t>200,0</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тыс. рублей;</a:t>
            </a:r>
          </a:p>
          <a:p>
            <a:pPr lvl="0" eaLnBrk="0" fontAlgn="base" hangingPunct="0">
              <a:spcBef>
                <a:spcPct val="0"/>
              </a:spcBef>
              <a:spcAft>
                <a:spcPct val="0"/>
              </a:spcAft>
              <a:tabLst>
                <a:tab pos="1508125" algn="l"/>
              </a:tabLst>
            </a:pPr>
            <a:r>
              <a:rPr lang="ru-RU" sz="900" dirty="0" smtClean="0">
                <a:latin typeface="Arial" pitchFamily="34" charset="0"/>
                <a:cs typeface="Arial" pitchFamily="34" charset="0"/>
              </a:rPr>
              <a:t>                                               </a:t>
            </a:r>
            <a:r>
              <a:rPr lang="ru-RU" sz="1400" dirty="0" smtClean="0">
                <a:latin typeface="Times New Roman" pitchFamily="18" charset="0"/>
                <a:cs typeface="Times New Roman" pitchFamily="18" charset="0"/>
              </a:rPr>
              <a:t>- на подвоз пациентов в больницу 110,0 тыс. рублей;</a:t>
            </a:r>
            <a:endParaRPr kumimoji="0" lang="ru-RU" sz="14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lang="ru-RU" sz="1400" dirty="0" smtClean="0">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на выплату субсидии 48 309,6</a:t>
            </a:r>
            <a:r>
              <a:rPr kumimoji="0" lang="ru-RU" sz="1400" b="0" i="0" u="none" strike="noStrike" cap="none" normalizeH="0" dirty="0" smtClean="0">
                <a:ln>
                  <a:noFill/>
                </a:ln>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тыс. рублей</a:t>
            </a: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09" name="Rectangle 1"/>
          <p:cNvSpPr>
            <a:spLocks noChangeArrowheads="1"/>
          </p:cNvSpPr>
          <p:nvPr/>
        </p:nvSpPr>
        <p:spPr bwMode="auto">
          <a:xfrm>
            <a:off x="2786050" y="214290"/>
            <a:ext cx="364221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4">
                    <a:lumMod val="75000"/>
                  </a:schemeClr>
                </a:solidFill>
                <a:effectLst>
                  <a:outerShdw blurRad="38100" dist="38100" dir="2700000" algn="tl">
                    <a:srgbClr val="C0C0C0"/>
                  </a:outerShdw>
                </a:effectLst>
                <a:latin typeface="Times New Roman" pitchFamily="18" charset="0"/>
                <a:ea typeface="Times New Roman" pitchFamily="18" charset="0"/>
                <a:cs typeface="Times New Roman" pitchFamily="18" charset="0"/>
              </a:rPr>
              <a:t>Физическая культура и спорт</a:t>
            </a: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19810" name="Rectangle 2"/>
          <p:cNvSpPr>
            <a:spLocks noChangeArrowheads="1"/>
          </p:cNvSpPr>
          <p:nvPr/>
        </p:nvSpPr>
        <p:spPr bwMode="auto">
          <a:xfrm>
            <a:off x="214282" y="785794"/>
            <a:ext cx="8572560" cy="37394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 разделу «Физическая культура и спорт» реализуется несколько муниципальных программ,    в том  числе обеспечение деятельности «Спортивно- оздоровительного комплекса».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3105150" algn="l"/>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бюджете на 2023 год предусмотрены расходы в размере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12 395,2</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тыс.рублей, из них:</a:t>
            </a:r>
          </a:p>
          <a:p>
            <a:pPr marL="0" marR="0" lvl="0" indent="449263"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реализацию муниципальной программы «Развитие физической  культуры, спорта и молодежной политики в ГО  Верхний Тагил на 2020-2025гг.»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12 324,2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 рублей, в том числе:</a:t>
            </a:r>
          </a:p>
          <a:p>
            <a:pPr marL="0" marR="0" lvl="0" indent="449263"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1.на обеспечение деятельности автономного  учреждения «Спортивно-оздоровительного комплекса      6 418,2 тыс.рублей;</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449263" algn="just" defTabSz="914400" rtl="0" eaLnBrk="0" fontAlgn="base" latinLnBrk="0" hangingPunct="0">
              <a:lnSpc>
                <a:spcPct val="100000"/>
              </a:lnSpc>
              <a:spcBef>
                <a:spcPct val="0"/>
              </a:spcBef>
              <a:spcAft>
                <a:spcPct val="0"/>
              </a:spcAft>
              <a:buClrTx/>
              <a:buSzTx/>
              <a:buFontTx/>
              <a:buNone/>
              <a:tabLst>
                <a:tab pos="3105150" algn="l"/>
              </a:tabLst>
            </a:pPr>
            <a:r>
              <a:rPr lang="ru-RU" sz="1400" i="1" dirty="0" smtClean="0">
                <a:latin typeface="Times New Roman" pitchFamily="18" charset="0"/>
                <a:ea typeface="Times New Roman" pitchFamily="18" charset="0"/>
                <a:cs typeface="Times New Roman" pitchFamily="18" charset="0"/>
              </a:rPr>
              <a:t>2. на ремонт крыши здания Спортивно-оздоровительного комплекса 4 106,3 тыс.рублей;</a:t>
            </a:r>
          </a:p>
          <a:p>
            <a:pPr lvl="0" indent="449263" algn="just" eaLnBrk="0" fontAlgn="base" hangingPunct="0">
              <a:spcBef>
                <a:spcPct val="0"/>
              </a:spcBef>
              <a:spcAft>
                <a:spcPct val="0"/>
              </a:spcAft>
              <a:tabLst>
                <a:tab pos="3105150" algn="l"/>
              </a:tabLst>
            </a:pPr>
            <a:r>
              <a:rPr lang="ru-RU" sz="1400" i="1" dirty="0" smtClean="0">
                <a:latin typeface="Times New Roman" pitchFamily="18" charset="0"/>
                <a:ea typeface="Times New Roman" pitchFamily="18" charset="0"/>
                <a:cs typeface="Times New Roman" pitchFamily="18" charset="0"/>
              </a:rPr>
              <a:t>3. на проведение спортивно-массовых мероприятий  778,5 тыс.рублей;</a:t>
            </a:r>
          </a:p>
          <a:p>
            <a:pPr lvl="0" indent="449263" algn="just" eaLnBrk="0" fontAlgn="base" hangingPunct="0">
              <a:spcBef>
                <a:spcPct val="0"/>
              </a:spcBef>
              <a:spcAft>
                <a:spcPct val="0"/>
              </a:spcAft>
              <a:tabLst>
                <a:tab pos="3105150" algn="l"/>
              </a:tabLst>
            </a:pPr>
            <a:r>
              <a:rPr lang="ru-RU" sz="1400" i="1" dirty="0" smtClean="0">
                <a:latin typeface="Times New Roman" pitchFamily="18" charset="0"/>
                <a:ea typeface="Times New Roman" pitchFamily="18" charset="0"/>
                <a:cs typeface="Times New Roman" pitchFamily="18" charset="0"/>
              </a:rPr>
              <a:t>4.на создание спортивных площадок для занятий уличной гимнастикой 846,3 тыс.рублей  (в п.Половинный) ;</a:t>
            </a:r>
          </a:p>
          <a:p>
            <a:pPr lvl="0" indent="449263" algn="just" eaLnBrk="0" fontAlgn="base" hangingPunct="0">
              <a:spcBef>
                <a:spcPct val="0"/>
              </a:spcBef>
              <a:spcAft>
                <a:spcPct val="0"/>
              </a:spcAft>
              <a:tabLst>
                <a:tab pos="3105150" algn="l"/>
              </a:tabLst>
            </a:pPr>
            <a:r>
              <a:rPr lang="ru-RU" sz="1400" i="1" dirty="0" smtClean="0">
                <a:latin typeface="Times New Roman" pitchFamily="18" charset="0"/>
                <a:ea typeface="Times New Roman" pitchFamily="18" charset="0"/>
                <a:cs typeface="Times New Roman" pitchFamily="18" charset="0"/>
              </a:rPr>
              <a:t>5. на реализацию мер по поэтапному внедрению Всероссийского физкультурно-спортивного комплекса "Готов к труду и обороне" (ГТО) 174,9 тыс.рублей.</a:t>
            </a:r>
            <a:endParaRPr lang="ru-RU" sz="1400" dirty="0" smtClean="0">
              <a:latin typeface="Times New Roman" pitchFamily="18" charset="0"/>
              <a:ea typeface="Times New Roman" pitchFamily="18" charset="0"/>
              <a:cs typeface="Times New Roman" pitchFamily="18" charset="0"/>
            </a:endParaRPr>
          </a:p>
          <a:p>
            <a:pPr lvl="0" indent="449263" algn="just" eaLnBrk="0" fontAlgn="base" hangingPunct="0">
              <a:spcBef>
                <a:spcPct val="0"/>
              </a:spcBef>
              <a:spcAft>
                <a:spcPct val="0"/>
              </a:spcAft>
              <a:tabLst>
                <a:tab pos="3105150" algn="l"/>
              </a:tabLst>
            </a:pPr>
            <a:r>
              <a:rPr lang="ru-RU" sz="1400" dirty="0" smtClean="0">
                <a:latin typeface="Times New Roman" pitchFamily="18" charset="0"/>
                <a:ea typeface="Times New Roman" pitchFamily="18" charset="0"/>
                <a:cs typeface="Times New Roman" pitchFamily="18" charset="0"/>
              </a:rPr>
              <a:t>- на реализацию муниципальной программы «Обеспечение общественной безопасности на территории ГО  Верхний Тагил на 2021-2026гг.» </a:t>
            </a:r>
            <a:r>
              <a:rPr lang="ru-RU" sz="1400" b="1" dirty="0" smtClean="0">
                <a:latin typeface="Times New Roman" pitchFamily="18" charset="0"/>
                <a:ea typeface="Times New Roman" pitchFamily="18" charset="0"/>
                <a:cs typeface="Times New Roman" pitchFamily="18" charset="0"/>
              </a:rPr>
              <a:t>- 71,0 </a:t>
            </a:r>
            <a:r>
              <a:rPr lang="ru-RU" sz="1400" dirty="0" smtClean="0">
                <a:latin typeface="Times New Roman" pitchFamily="18" charset="0"/>
                <a:ea typeface="Times New Roman" pitchFamily="18" charset="0"/>
                <a:cs typeface="Times New Roman" pitchFamily="18" charset="0"/>
              </a:rPr>
              <a:t>тыс. рублей</a:t>
            </a:r>
          </a:p>
          <a:p>
            <a:pPr marL="0" marR="0" lvl="0" indent="449263" algn="just" defTabSz="914400" rtl="0" eaLnBrk="0" fontAlgn="base" latinLnBrk="0" hangingPunct="0">
              <a:lnSpc>
                <a:spcPct val="100000"/>
              </a:lnSpc>
              <a:spcBef>
                <a:spcPct val="0"/>
              </a:spcBef>
              <a:spcAft>
                <a:spcPct val="0"/>
              </a:spcAft>
              <a:buClrTx/>
              <a:buSzTx/>
              <a:buFontTx/>
              <a:buNone/>
              <a:tabLst>
                <a:tab pos="310515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9811" name="Рисунок 1" descr="C:\Users\User\Desktop\images.jpg"/>
          <p:cNvPicPr>
            <a:picLocks noChangeAspect="1" noChangeArrowheads="1"/>
          </p:cNvPicPr>
          <p:nvPr/>
        </p:nvPicPr>
        <p:blipFill>
          <a:blip r:embed="rId2"/>
          <a:srcRect/>
          <a:stretch>
            <a:fillRect/>
          </a:stretch>
        </p:blipFill>
        <p:spPr bwMode="auto">
          <a:xfrm>
            <a:off x="642910" y="4572008"/>
            <a:ext cx="2143140" cy="1844097"/>
          </a:xfrm>
          <a:prstGeom prst="rect">
            <a:avLst/>
          </a:prstGeom>
          <a:noFill/>
          <a:ln w="9525">
            <a:noFill/>
            <a:miter lim="800000"/>
            <a:headEnd/>
            <a:tailEnd/>
          </a:ln>
        </p:spPr>
      </p:pic>
      <p:pic>
        <p:nvPicPr>
          <p:cNvPr id="119812" name="Рисунок 2" descr="C:\Users\User\Desktop\bfd12bd25adacaf4dc58abc8fb27fc41.jpg"/>
          <p:cNvPicPr>
            <a:picLocks noChangeAspect="1" noChangeArrowheads="1"/>
          </p:cNvPicPr>
          <p:nvPr/>
        </p:nvPicPr>
        <p:blipFill>
          <a:blip r:embed="rId3" cstate="print"/>
          <a:srcRect/>
          <a:stretch>
            <a:fillRect/>
          </a:stretch>
        </p:blipFill>
        <p:spPr bwMode="auto">
          <a:xfrm>
            <a:off x="3500430" y="4572008"/>
            <a:ext cx="1641472" cy="1832809"/>
          </a:xfrm>
          <a:prstGeom prst="rect">
            <a:avLst/>
          </a:prstGeom>
          <a:noFill/>
          <a:ln w="9525">
            <a:noFill/>
            <a:miter lim="800000"/>
            <a:headEnd/>
            <a:tailEnd/>
          </a:ln>
        </p:spPr>
      </p:pic>
      <p:pic>
        <p:nvPicPr>
          <p:cNvPr id="119813" name="Рисунок 3" descr="C:\Users\User\Desktop\695014cb51c1c9eb617df089a6e578cd.jpg"/>
          <p:cNvPicPr>
            <a:picLocks noChangeAspect="1" noChangeArrowheads="1"/>
          </p:cNvPicPr>
          <p:nvPr/>
        </p:nvPicPr>
        <p:blipFill>
          <a:blip r:embed="rId4"/>
          <a:srcRect/>
          <a:stretch>
            <a:fillRect/>
          </a:stretch>
        </p:blipFill>
        <p:spPr bwMode="auto">
          <a:xfrm>
            <a:off x="5857884" y="4500570"/>
            <a:ext cx="2603496" cy="1878423"/>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89" name="Rectangle 1"/>
          <p:cNvSpPr>
            <a:spLocks noChangeArrowheads="1"/>
          </p:cNvSpPr>
          <p:nvPr/>
        </p:nvSpPr>
        <p:spPr bwMode="auto">
          <a:xfrm>
            <a:off x="0" y="0"/>
            <a:ext cx="9144000"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Муниципальный долг городского округа Верхний Тагил</a:t>
            </a:r>
            <a:endParaRPr kumimoji="0" lang="ru-RU" sz="20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на 01.01.2023 года</a:t>
            </a:r>
            <a:endParaRPr kumimoji="0" lang="ru-RU" sz="20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graphicFrame>
        <p:nvGraphicFramePr>
          <p:cNvPr id="3" name="Таблица 2"/>
          <p:cNvGraphicFramePr>
            <a:graphicFrameLocks noGrp="1"/>
          </p:cNvGraphicFramePr>
          <p:nvPr/>
        </p:nvGraphicFramePr>
        <p:xfrm>
          <a:off x="500034" y="1000108"/>
          <a:ext cx="8215371" cy="2786083"/>
        </p:xfrm>
        <a:graphic>
          <a:graphicData uri="http://schemas.openxmlformats.org/drawingml/2006/table">
            <a:tbl>
              <a:tblPr/>
              <a:tblGrid>
                <a:gridCol w="1570896"/>
                <a:gridCol w="1570341"/>
                <a:gridCol w="1570896"/>
                <a:gridCol w="1751619"/>
                <a:gridCol w="1751619"/>
              </a:tblGrid>
              <a:tr h="737493">
                <a:tc rowSpan="2">
                  <a:txBody>
                    <a:bodyPr/>
                    <a:lstStyle/>
                    <a:p>
                      <a:pPr algn="ctr">
                        <a:spcAft>
                          <a:spcPts val="0"/>
                        </a:spcAft>
                      </a:pPr>
                      <a:r>
                        <a:rPr lang="ru-RU" sz="1600" b="1" dirty="0">
                          <a:latin typeface="Times New Roman"/>
                          <a:ea typeface="Times New Roman"/>
                          <a:cs typeface="Times New Roman"/>
                        </a:rPr>
                        <a:t>Отчетная дата</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rowSpan="2">
                  <a:txBody>
                    <a:bodyPr/>
                    <a:lstStyle/>
                    <a:p>
                      <a:pPr algn="ctr">
                        <a:spcAft>
                          <a:spcPts val="0"/>
                        </a:spcAft>
                      </a:pPr>
                      <a:r>
                        <a:rPr lang="ru-RU" sz="1600" b="1" dirty="0">
                          <a:latin typeface="Times New Roman"/>
                          <a:ea typeface="Times New Roman"/>
                          <a:cs typeface="Times New Roman"/>
                        </a:rPr>
                        <a:t>Сумма обязательств (руб.)</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gridSpan="3">
                  <a:txBody>
                    <a:bodyPr/>
                    <a:lstStyle/>
                    <a:p>
                      <a:pPr algn="ctr">
                        <a:spcAft>
                          <a:spcPts val="0"/>
                        </a:spcAft>
                      </a:pPr>
                      <a:r>
                        <a:rPr lang="ru-RU" sz="1600" b="1" dirty="0">
                          <a:latin typeface="Times New Roman"/>
                          <a:ea typeface="Times New Roman"/>
                          <a:cs typeface="Times New Roman"/>
                        </a:rPr>
                        <a:t>В том числе по видам  обязательств (руб.)</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hMerge="1">
                  <a:txBody>
                    <a:bodyPr/>
                    <a:lstStyle/>
                    <a:p>
                      <a:endParaRPr lang="ru-RU"/>
                    </a:p>
                  </a:txBody>
                  <a:tcPr/>
                </a:tc>
                <a:tc hMerge="1">
                  <a:txBody>
                    <a:bodyPr/>
                    <a:lstStyle/>
                    <a:p>
                      <a:endParaRPr lang="ru-RU"/>
                    </a:p>
                  </a:txBody>
                  <a:tcPr/>
                </a:tc>
              </a:tr>
              <a:tr h="1266401">
                <a:tc vMerge="1">
                  <a:txBody>
                    <a:bodyPr/>
                    <a:lstStyle/>
                    <a:p>
                      <a:endParaRPr lang="ru-RU"/>
                    </a:p>
                  </a:txBody>
                  <a:tcPr/>
                </a:tc>
                <a:tc vMerge="1">
                  <a:txBody>
                    <a:bodyPr/>
                    <a:lstStyle/>
                    <a:p>
                      <a:endParaRPr lang="ru-RU"/>
                    </a:p>
                  </a:txBody>
                  <a:tcPr/>
                </a:tc>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a:latin typeface="Times New Roman"/>
                          <a:ea typeface="Times New Roman"/>
                          <a:cs typeface="Times New Roman"/>
                        </a:rPr>
                        <a:t>Кредиты</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a:latin typeface="Times New Roman"/>
                          <a:ea typeface="Times New Roman"/>
                          <a:cs typeface="Times New Roman"/>
                        </a:rPr>
                        <a:t>Гарантии</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a:latin typeface="Times New Roman"/>
                          <a:ea typeface="Times New Roman"/>
                          <a:cs typeface="Times New Roman"/>
                        </a:rPr>
                        <a:t>Бюджетные кредиты (руб.)</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782189">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smtClean="0">
                          <a:latin typeface="Times New Roman"/>
                          <a:ea typeface="Times New Roman"/>
                          <a:cs typeface="Times New Roman"/>
                        </a:rPr>
                        <a:t>01.01.2023</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smtClean="0">
                          <a:latin typeface="Times New Roman"/>
                          <a:ea typeface="Times New Roman"/>
                          <a:cs typeface="Times New Roman"/>
                        </a:rPr>
                        <a:t>3 007 060,32</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a:latin typeface="Times New Roman"/>
                          <a:ea typeface="Times New Roman"/>
                          <a:cs typeface="Times New Roman"/>
                        </a:rPr>
                        <a:t>0</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a:latin typeface="Times New Roman"/>
                          <a:ea typeface="Times New Roman"/>
                          <a:cs typeface="Times New Roman"/>
                        </a:rPr>
                        <a:t>0</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smtClean="0">
                          <a:latin typeface="Times New Roman"/>
                          <a:ea typeface="Times New Roman"/>
                          <a:cs typeface="Times New Roman"/>
                        </a:rPr>
                        <a:t>3 007 060,32</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r>
            </a:tbl>
          </a:graphicData>
        </a:graphic>
      </p:graphicFrame>
      <p:pic>
        <p:nvPicPr>
          <p:cNvPr id="140290" name="Picture 2" descr="51prodazha_zadolzhennosti"/>
          <p:cNvPicPr>
            <a:picLocks noChangeAspect="1" noChangeArrowheads="1"/>
          </p:cNvPicPr>
          <p:nvPr/>
        </p:nvPicPr>
        <p:blipFill>
          <a:blip r:embed="rId2"/>
          <a:srcRect/>
          <a:stretch>
            <a:fillRect/>
          </a:stretch>
        </p:blipFill>
        <p:spPr bwMode="auto">
          <a:xfrm>
            <a:off x="2071670" y="3857628"/>
            <a:ext cx="4240213" cy="275272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65" name="Rectangle 1"/>
          <p:cNvSpPr>
            <a:spLocks noChangeArrowheads="1"/>
          </p:cNvSpPr>
          <p:nvPr/>
        </p:nvSpPr>
        <p:spPr bwMode="auto">
          <a:xfrm>
            <a:off x="714348" y="428604"/>
            <a:ext cx="7944227" cy="141577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tabLst>
                <a:tab pos="4286250" algn="l"/>
                <a:tab pos="5029200" algn="l"/>
              </a:tabLst>
            </a:pPr>
            <a:r>
              <a:rPr kumimoji="0" lang="ru-RU" sz="20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«Бюджет для граждан </a:t>
            </a:r>
            <a:r>
              <a:rPr lang="ru-RU" sz="2000" b="1" dirty="0" smtClean="0">
                <a:solidFill>
                  <a:schemeClr val="accent4">
                    <a:lumMod val="75000"/>
                  </a:schemeClr>
                </a:solidFill>
                <a:latin typeface="Times New Roman" pitchFamily="18" charset="0"/>
                <a:ea typeface="Times New Roman" pitchFamily="18" charset="0"/>
                <a:cs typeface="Times New Roman" pitchFamily="18" charset="0"/>
              </a:rPr>
              <a:t>к проекту </a:t>
            </a:r>
            <a:r>
              <a:rPr lang="ru-RU" sz="2000" b="1" dirty="0" smtClean="0">
                <a:solidFill>
                  <a:schemeClr val="accent4">
                    <a:lumMod val="75000"/>
                  </a:schemeClr>
                </a:solidFill>
                <a:effectLst>
                  <a:outerShdw blurRad="38100" dist="38100" dir="2700000" algn="tl">
                    <a:srgbClr val="C0C0C0"/>
                  </a:outerShdw>
                </a:effectLst>
                <a:latin typeface="Times New Roman" pitchFamily="18" charset="0"/>
                <a:ea typeface="Times New Roman" pitchFamily="18" charset="0"/>
                <a:cs typeface="Times New Roman" pitchFamily="18" charset="0"/>
              </a:rPr>
              <a:t>решения Думы городского округа</a:t>
            </a:r>
            <a:endParaRPr lang="ru-RU" sz="2000" dirty="0" smtClean="0">
              <a:solidFill>
                <a:schemeClr val="accent4">
                  <a:lumMod val="75000"/>
                </a:schemeClr>
              </a:solidFill>
              <a:latin typeface="Arial" pitchFamily="34" charset="0"/>
              <a:cs typeface="Arial" pitchFamily="34" charset="0"/>
            </a:endParaRPr>
          </a:p>
          <a:p>
            <a:pPr lvl="0" algn="ctr" eaLnBrk="0" fontAlgn="base" hangingPunct="0">
              <a:spcBef>
                <a:spcPct val="0"/>
              </a:spcBef>
              <a:spcAft>
                <a:spcPct val="0"/>
              </a:spcAft>
              <a:tabLst>
                <a:tab pos="4286250" algn="l"/>
                <a:tab pos="5029200" algn="l"/>
              </a:tabLst>
            </a:pPr>
            <a:r>
              <a:rPr lang="ru-RU" sz="2000" b="1" dirty="0" smtClean="0">
                <a:solidFill>
                  <a:schemeClr val="accent4">
                    <a:lumMod val="75000"/>
                  </a:schemeClr>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Верхний Тагил  «О бюджете городского округа </a:t>
            </a:r>
            <a:endParaRPr lang="ru-RU" sz="2000" dirty="0" smtClean="0">
              <a:solidFill>
                <a:schemeClr val="accent4">
                  <a:lumMod val="75000"/>
                </a:schemeClr>
              </a:solidFill>
              <a:latin typeface="Arial" pitchFamily="34" charset="0"/>
              <a:cs typeface="Arial" pitchFamily="34" charset="0"/>
            </a:endParaRPr>
          </a:p>
          <a:p>
            <a:pPr lvl="0" algn="ctr" eaLnBrk="0" fontAlgn="base" hangingPunct="0">
              <a:spcBef>
                <a:spcPct val="0"/>
              </a:spcBef>
              <a:spcAft>
                <a:spcPct val="0"/>
              </a:spcAft>
              <a:tabLst>
                <a:tab pos="4286250" algn="l"/>
                <a:tab pos="5029200" algn="l"/>
              </a:tabLst>
            </a:pPr>
            <a:r>
              <a:rPr lang="ru-RU" sz="2000" b="1" dirty="0" smtClean="0">
                <a:solidFill>
                  <a:schemeClr val="accent4">
                    <a:lumMod val="75000"/>
                  </a:schemeClr>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Верхний Тагил на 2023 год и плановый период 2024 и 2025 годов»</a:t>
            </a:r>
          </a:p>
          <a:p>
            <a:pPr lvl="0" algn="ctr" eaLnBrk="0" fontAlgn="base" hangingPunct="0">
              <a:spcBef>
                <a:spcPct val="0"/>
              </a:spcBef>
              <a:spcAft>
                <a:spcPct val="0"/>
              </a:spcAft>
              <a:tabLst>
                <a:tab pos="4286250" algn="l"/>
                <a:tab pos="5029200" algn="l"/>
              </a:tabLst>
            </a:pPr>
            <a:endParaRPr lang="ru-RU" sz="800" dirty="0" smtClean="0">
              <a:solidFill>
                <a:schemeClr val="accent4">
                  <a:lumMod val="75000"/>
                </a:schemeClr>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105150" algn="l"/>
              </a:tabLst>
            </a:pP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39266" name="Rectangle 2"/>
          <p:cNvSpPr>
            <a:spLocks noChangeArrowheads="1"/>
          </p:cNvSpPr>
          <p:nvPr/>
        </p:nvSpPr>
        <p:spPr bwMode="auto">
          <a:xfrm>
            <a:off x="571472" y="1357298"/>
            <a:ext cx="7929618" cy="24314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105150" algn="l"/>
              </a:tabLst>
            </a:pPr>
            <a:endParaRPr kumimoji="0" lang="ru-RU" sz="18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3105150" algn="l"/>
              </a:tabLst>
            </a:pPr>
            <a:endParaRPr lang="ru-RU" b="1" dirty="0" smtClean="0">
              <a:solidFill>
                <a:schemeClr val="accent4">
                  <a:lumMod val="75000"/>
                </a:schemeClr>
              </a:solidFill>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3105150" algn="l"/>
              </a:tabLst>
            </a:pPr>
            <a:endParaRPr kumimoji="0" lang="ru-RU" sz="14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3105150" algn="l"/>
              </a:tabLst>
            </a:pPr>
            <a:endParaRPr lang="ru-RU" sz="1400" b="1" dirty="0" smtClean="0">
              <a:solidFill>
                <a:schemeClr val="accent4">
                  <a:lumMod val="75000"/>
                </a:schemeClr>
              </a:solidFill>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3105150" algn="l"/>
              </a:tabLst>
            </a:pPr>
            <a:r>
              <a:rPr kumimoji="0" lang="ru-RU" sz="14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Сведения о разработчике бюджета:</a:t>
            </a:r>
            <a:endParaRPr kumimoji="0" lang="ru-RU" sz="1400" b="1"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05150" algn="l"/>
              </a:tabLst>
            </a:pPr>
            <a:r>
              <a:rPr kumimoji="0" lang="ru-RU" sz="14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Финансовый отдел администрации городского округа Верхний Тагил</a:t>
            </a:r>
            <a:endParaRPr kumimoji="0" lang="ru-RU" sz="1400" b="1"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05150" algn="l"/>
              </a:tabLst>
            </a:pPr>
            <a:r>
              <a:rPr kumimoji="0" lang="ru-RU" sz="14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Телефоны:</a:t>
            </a:r>
            <a:endParaRPr kumimoji="0" lang="ru-RU" sz="1400" b="1"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05150" algn="l"/>
              </a:tabLst>
            </a:pPr>
            <a:r>
              <a:rPr kumimoji="0" lang="ru-RU" sz="14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          - 8 (34357) 2-00-72 – ведущий специалист, главный специалист</a:t>
            </a:r>
            <a:endParaRPr kumimoji="0" lang="ru-RU" sz="1400" b="1"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05150" algn="l"/>
              </a:tabLst>
            </a:pPr>
            <a:r>
              <a:rPr kumimoji="0" lang="ru-RU" sz="14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Электронный адрес (</a:t>
            </a:r>
            <a:r>
              <a:rPr kumimoji="0" lang="en-US" sz="14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e</a:t>
            </a:r>
            <a:r>
              <a:rPr kumimoji="0" lang="ru-RU" sz="14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a:t>
            </a:r>
            <a:r>
              <a:rPr kumimoji="0" lang="en-US" sz="14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mail</a:t>
            </a:r>
            <a:r>
              <a:rPr kumimoji="0" lang="ru-RU" sz="14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 </a:t>
            </a:r>
            <a:r>
              <a:rPr kumimoji="0" lang="ru-RU" sz="14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fo57@yandex.ru</a:t>
            </a:r>
            <a:endParaRPr kumimoji="0" lang="ru-RU" sz="1400" b="1"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05150" algn="l"/>
              </a:tabLst>
            </a:pPr>
            <a:endParaRPr kumimoji="0" lang="ru-RU" sz="1800" b="1"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2857488" y="285728"/>
            <a:ext cx="5857916" cy="400110"/>
          </a:xfrm>
          <a:prstGeom prst="rect">
            <a:avLst/>
          </a:prstGeom>
        </p:spPr>
        <p:txBody>
          <a:bodyPr wrap="square">
            <a:spAutoFit/>
          </a:bodyPr>
          <a:lstStyle/>
          <a:p>
            <a:r>
              <a:rPr lang="ru-RU" sz="2000" b="1" i="1" u="sng" dirty="0">
                <a:solidFill>
                  <a:srgbClr val="7030A0"/>
                </a:solidFill>
                <a:latin typeface="Times New Roman" pitchFamily="18" charset="0"/>
                <a:cs typeface="Times New Roman" pitchFamily="18" charset="0"/>
              </a:rPr>
              <a:t>Что такое бюджет? Какие бывают бюджеты?</a:t>
            </a:r>
            <a:endParaRPr lang="ru-RU" sz="2000" dirty="0">
              <a:solidFill>
                <a:srgbClr val="7030A0"/>
              </a:solidFill>
              <a:latin typeface="Times New Roman" pitchFamily="18" charset="0"/>
              <a:cs typeface="Times New Roman" pitchFamily="18" charset="0"/>
            </a:endParaRPr>
          </a:p>
        </p:txBody>
      </p:sp>
      <p:pic>
        <p:nvPicPr>
          <p:cNvPr id="78850" name="Рисунок 2" descr="C:\Users\User\Desktop\fb4402242_7521794.jpg"/>
          <p:cNvPicPr>
            <a:picLocks noChangeAspect="1" noChangeArrowheads="1"/>
          </p:cNvPicPr>
          <p:nvPr/>
        </p:nvPicPr>
        <p:blipFill>
          <a:blip r:embed="rId2"/>
          <a:srcRect/>
          <a:stretch>
            <a:fillRect/>
          </a:stretch>
        </p:blipFill>
        <p:spPr bwMode="auto">
          <a:xfrm>
            <a:off x="285720" y="285729"/>
            <a:ext cx="2071702" cy="1294814"/>
          </a:xfrm>
          <a:prstGeom prst="rect">
            <a:avLst/>
          </a:prstGeom>
          <a:noFill/>
          <a:ln w="9525">
            <a:noFill/>
            <a:miter lim="800000"/>
            <a:headEnd/>
            <a:tailEnd/>
          </a:ln>
        </p:spPr>
      </p:pic>
      <p:sp>
        <p:nvSpPr>
          <p:cNvPr id="4" name="Прямоугольник 3"/>
          <p:cNvSpPr/>
          <p:nvPr/>
        </p:nvSpPr>
        <p:spPr>
          <a:xfrm>
            <a:off x="2357422" y="857232"/>
            <a:ext cx="6500858" cy="369332"/>
          </a:xfrm>
          <a:prstGeom prst="rect">
            <a:avLst/>
          </a:prstGeom>
        </p:spPr>
        <p:txBody>
          <a:bodyPr wrap="square">
            <a:spAutoFit/>
          </a:bodyPr>
          <a:lstStyle/>
          <a:p>
            <a:r>
              <a:rPr lang="ru-RU" b="1" dirty="0">
                <a:solidFill>
                  <a:srgbClr val="0070C0"/>
                </a:solidFill>
                <a:latin typeface="Times New Roman" pitchFamily="18" charset="0"/>
                <a:cs typeface="Times New Roman" pitchFamily="18" charset="0"/>
              </a:rPr>
              <a:t>Бюджет</a:t>
            </a:r>
            <a:r>
              <a:rPr lang="ru-RU" dirty="0">
                <a:solidFill>
                  <a:srgbClr val="0070C0"/>
                </a:solidFill>
                <a:latin typeface="Times New Roman" pitchFamily="18" charset="0"/>
                <a:cs typeface="Times New Roman" pitchFamily="18" charset="0"/>
              </a:rPr>
              <a:t> – это план доходов и расходов на определенный период</a:t>
            </a:r>
          </a:p>
        </p:txBody>
      </p:sp>
      <p:sp>
        <p:nvSpPr>
          <p:cNvPr id="78851" name="AutoShape 3"/>
          <p:cNvSpPr>
            <a:spLocks noChangeArrowheads="1"/>
          </p:cNvSpPr>
          <p:nvPr/>
        </p:nvSpPr>
        <p:spPr bwMode="auto">
          <a:xfrm>
            <a:off x="3357554" y="1357298"/>
            <a:ext cx="3697287" cy="476250"/>
          </a:xfrm>
          <a:prstGeom prst="roundRect">
            <a:avLst>
              <a:gd name="adj" fmla="val 16667"/>
            </a:avLst>
          </a:prstGeom>
          <a:solidFill>
            <a:schemeClr val="accent1">
              <a:lumMod val="60000"/>
              <a:lumOff val="40000"/>
            </a:schemeClr>
          </a:solidFill>
          <a:ln w="38100">
            <a:solidFill>
              <a:srgbClr val="F2F2F2"/>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Arial" pitchFamily="34" charset="0"/>
              </a:rPr>
              <a:t>Какие бывают бюджеты?</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52" name="AutoShape 4"/>
          <p:cNvSpPr>
            <a:spLocks noChangeArrowheads="1"/>
          </p:cNvSpPr>
          <p:nvPr/>
        </p:nvSpPr>
        <p:spPr bwMode="auto">
          <a:xfrm>
            <a:off x="2500298" y="1643050"/>
            <a:ext cx="684213" cy="492125"/>
          </a:xfrm>
          <a:prstGeom prst="curvedRightArrow">
            <a:avLst>
              <a:gd name="adj1" fmla="val 20000"/>
              <a:gd name="adj2" fmla="val 40000"/>
              <a:gd name="adj3" fmla="val 46344"/>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endParaRPr lang="ru-RU"/>
          </a:p>
        </p:txBody>
      </p:sp>
      <p:sp>
        <p:nvSpPr>
          <p:cNvPr id="78853" name="AutoShape 5"/>
          <p:cNvSpPr>
            <a:spLocks noChangeArrowheads="1"/>
          </p:cNvSpPr>
          <p:nvPr/>
        </p:nvSpPr>
        <p:spPr bwMode="auto">
          <a:xfrm>
            <a:off x="7500958" y="1643050"/>
            <a:ext cx="733425" cy="431800"/>
          </a:xfrm>
          <a:prstGeom prst="curvedLeftArrow">
            <a:avLst>
              <a:gd name="adj1" fmla="val 20000"/>
              <a:gd name="adj2" fmla="val 40000"/>
              <a:gd name="adj3" fmla="val 56618"/>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endParaRPr lang="ru-RU"/>
          </a:p>
        </p:txBody>
      </p:sp>
      <p:sp>
        <p:nvSpPr>
          <p:cNvPr id="78854" name="AutoShape 6"/>
          <p:cNvSpPr>
            <a:spLocks noChangeArrowheads="1"/>
          </p:cNvSpPr>
          <p:nvPr/>
        </p:nvSpPr>
        <p:spPr bwMode="auto">
          <a:xfrm>
            <a:off x="500034" y="2357430"/>
            <a:ext cx="3078169" cy="582613"/>
          </a:xfrm>
          <a:prstGeom prst="roundRect">
            <a:avLst>
              <a:gd name="adj" fmla="val 16667"/>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Arial" pitchFamily="34" charset="0"/>
              </a:rPr>
              <a:t>Бюджеты семей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55" name="AutoShape 7"/>
          <p:cNvSpPr>
            <a:spLocks noChangeArrowheads="1"/>
          </p:cNvSpPr>
          <p:nvPr/>
        </p:nvSpPr>
        <p:spPr bwMode="auto">
          <a:xfrm>
            <a:off x="5929322" y="2285992"/>
            <a:ext cx="3054350" cy="552450"/>
          </a:xfrm>
          <a:prstGeom prst="roundRect">
            <a:avLst>
              <a:gd name="adj" fmla="val 16667"/>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Arial" pitchFamily="34" charset="0"/>
              </a:rPr>
              <a:t>Бюджеты организаций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56" name="AutoShape 8"/>
          <p:cNvSpPr>
            <a:spLocks noChangeArrowheads="1"/>
          </p:cNvSpPr>
          <p:nvPr/>
        </p:nvSpPr>
        <p:spPr bwMode="auto">
          <a:xfrm>
            <a:off x="4786314" y="2000240"/>
            <a:ext cx="301625" cy="612775"/>
          </a:xfrm>
          <a:prstGeom prst="downArrow">
            <a:avLst>
              <a:gd name="adj1" fmla="val 50000"/>
              <a:gd name="adj2" fmla="val 50789"/>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eaVert" wrap="square" lIns="91440" tIns="45720" rIns="91440" bIns="45720" numCol="1" anchor="t" anchorCtr="0" compatLnSpc="1">
            <a:prstTxWarp prst="textNoShape">
              <a:avLst/>
            </a:prstTxWarp>
          </a:bodyPr>
          <a:lstStyle/>
          <a:p>
            <a:endParaRPr lang="ru-RU"/>
          </a:p>
        </p:txBody>
      </p:sp>
      <p:sp>
        <p:nvSpPr>
          <p:cNvPr id="78858" name="AutoShape 10"/>
          <p:cNvSpPr>
            <a:spLocks noChangeArrowheads="1"/>
          </p:cNvSpPr>
          <p:nvPr/>
        </p:nvSpPr>
        <p:spPr bwMode="auto">
          <a:xfrm>
            <a:off x="3286116" y="3000372"/>
            <a:ext cx="3478213" cy="723900"/>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Arial" pitchFamily="34" charset="0"/>
              </a:rPr>
              <a:t>Бюджеты публично-правовых образований</a:t>
            </a:r>
            <a:r>
              <a:rPr kumimoji="0" lang="ru-RU" sz="1800" b="1" i="0" u="none" strike="noStrike" cap="none" normalizeH="0" baseline="0" dirty="0" smtClean="0">
                <a:ln>
                  <a:noFill/>
                </a:ln>
                <a:solidFill>
                  <a:schemeClr val="tx1"/>
                </a:solidFill>
                <a:effectLst/>
                <a:latin typeface="Calibri" pitchFamily="34"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59" name="AutoShape 11"/>
          <p:cNvSpPr>
            <a:spLocks noChangeArrowheads="1"/>
          </p:cNvSpPr>
          <p:nvPr/>
        </p:nvSpPr>
        <p:spPr bwMode="auto">
          <a:xfrm>
            <a:off x="857224" y="4500570"/>
            <a:ext cx="1938338" cy="2181225"/>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Российской Федерации</a:t>
            </a:r>
            <a:r>
              <a:rPr kumimoji="0" lang="ru-RU" sz="1400" b="0" i="0" u="none" strike="noStrike" cap="none" normalizeH="0" baseline="0" dirty="0" smtClean="0">
                <a:ln>
                  <a:noFill/>
                </a:ln>
                <a:solidFill>
                  <a:schemeClr val="tx1"/>
                </a:solidFill>
                <a:effectLst/>
                <a:latin typeface="Times New Roman" pitchFamily="18" charset="0"/>
                <a:cs typeface="Arial" pitchFamily="34" charset="0"/>
              </a:rPr>
              <a:t> (федеральный бюджет, бюджеты государственных внебюджетных фондов Российской Федерации)</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60" name="AutoShape 12"/>
          <p:cNvSpPr>
            <a:spLocks noChangeArrowheads="1"/>
          </p:cNvSpPr>
          <p:nvPr/>
        </p:nvSpPr>
        <p:spPr bwMode="auto">
          <a:xfrm>
            <a:off x="3857620" y="4572008"/>
            <a:ext cx="2271713" cy="2071702"/>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Субъектов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Российской Федерации</a:t>
            </a:r>
            <a:r>
              <a:rPr kumimoji="0" lang="ru-RU" sz="1400" b="0" i="0" u="none" strike="noStrike" cap="none" normalizeH="0" baseline="0" dirty="0" smtClean="0">
                <a:ln>
                  <a:noFill/>
                </a:ln>
                <a:solidFill>
                  <a:schemeClr val="tx1"/>
                </a:solidFill>
                <a:effectLst/>
                <a:latin typeface="Times New Roman" pitchFamily="18" charset="0"/>
                <a:cs typeface="Arial" pitchFamily="34" charset="0"/>
              </a:rPr>
              <a:t> (региональные бюджеты, бюджеты территориальных фондов обязательного медицинского страхования)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61" name="AutoShape 13"/>
          <p:cNvSpPr>
            <a:spLocks noChangeArrowheads="1"/>
          </p:cNvSpPr>
          <p:nvPr/>
        </p:nvSpPr>
        <p:spPr bwMode="auto">
          <a:xfrm>
            <a:off x="7000892" y="4500570"/>
            <a:ext cx="1857388" cy="2143140"/>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Муниципальных образований</a:t>
            </a:r>
            <a:r>
              <a:rPr kumimoji="0" lang="ru-RU" sz="1400" b="0" i="0" u="none" strike="noStrike" cap="none" normalizeH="0" baseline="0" dirty="0" smtClean="0">
                <a:ln>
                  <a:noFill/>
                </a:ln>
                <a:solidFill>
                  <a:schemeClr val="tx1"/>
                </a:solidFill>
                <a:effectLst/>
                <a:latin typeface="Times New Roman" pitchFamily="18" charset="0"/>
                <a:cs typeface="Arial" pitchFamily="34" charset="0"/>
              </a:rPr>
              <a:t> (местные бюджеты)</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62" name="AutoShape 14"/>
          <p:cNvSpPr>
            <a:spLocks noChangeArrowheads="1"/>
          </p:cNvSpPr>
          <p:nvPr/>
        </p:nvSpPr>
        <p:spPr bwMode="auto">
          <a:xfrm rot="3161082">
            <a:off x="2634693" y="3697541"/>
            <a:ext cx="400050" cy="895350"/>
          </a:xfrm>
          <a:prstGeom prst="downArrow">
            <a:avLst>
              <a:gd name="adj1" fmla="val 50000"/>
              <a:gd name="adj2" fmla="val 55952"/>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eaVert" wrap="square" lIns="91440" tIns="45720" rIns="91440" bIns="45720" numCol="1" anchor="t" anchorCtr="0" compatLnSpc="1">
            <a:prstTxWarp prst="textNoShape">
              <a:avLst/>
            </a:prstTxWarp>
          </a:bodyPr>
          <a:lstStyle/>
          <a:p>
            <a:endParaRPr lang="ru-RU"/>
          </a:p>
        </p:txBody>
      </p:sp>
      <p:sp>
        <p:nvSpPr>
          <p:cNvPr id="78863" name="AutoShape 15"/>
          <p:cNvSpPr>
            <a:spLocks noChangeArrowheads="1"/>
          </p:cNvSpPr>
          <p:nvPr/>
        </p:nvSpPr>
        <p:spPr bwMode="auto">
          <a:xfrm>
            <a:off x="4857752" y="4000504"/>
            <a:ext cx="261938" cy="431800"/>
          </a:xfrm>
          <a:prstGeom prst="downArrow">
            <a:avLst>
              <a:gd name="adj1" fmla="val 50000"/>
              <a:gd name="adj2" fmla="val 41212"/>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eaVert" wrap="square" lIns="91440" tIns="45720" rIns="91440" bIns="45720" numCol="1" anchor="t" anchorCtr="0" compatLnSpc="1">
            <a:prstTxWarp prst="textNoShape">
              <a:avLst/>
            </a:prstTxWarp>
          </a:bodyPr>
          <a:lstStyle/>
          <a:p>
            <a:endParaRPr lang="ru-RU"/>
          </a:p>
        </p:txBody>
      </p:sp>
      <p:sp>
        <p:nvSpPr>
          <p:cNvPr id="78864" name="AutoShape 16"/>
          <p:cNvSpPr>
            <a:spLocks noChangeArrowheads="1"/>
          </p:cNvSpPr>
          <p:nvPr/>
        </p:nvSpPr>
        <p:spPr bwMode="auto">
          <a:xfrm rot="18348930">
            <a:off x="6988002" y="3687792"/>
            <a:ext cx="431434" cy="757237"/>
          </a:xfrm>
          <a:prstGeom prst="downArrow">
            <a:avLst>
              <a:gd name="adj1" fmla="val 50000"/>
              <a:gd name="adj2" fmla="val 41989"/>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eaVert"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3" name="Rectangle 1"/>
          <p:cNvSpPr>
            <a:spLocks noChangeArrowheads="1"/>
          </p:cNvSpPr>
          <p:nvPr/>
        </p:nvSpPr>
        <p:spPr bwMode="auto">
          <a:xfrm>
            <a:off x="142844" y="142852"/>
            <a:ext cx="8880506" cy="785818"/>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sng" strike="noStrike" cap="none" normalizeH="0" baseline="0" dirty="0" smtClean="0">
                <a:ln>
                  <a:noFill/>
                </a:ln>
                <a:solidFill>
                  <a:schemeClr val="tx1"/>
                </a:solidFill>
                <a:effectLst/>
                <a:latin typeface="Times New Roman" pitchFamily="18" charset="0"/>
                <a:cs typeface="Arial" pitchFamily="34" charset="0"/>
              </a:rPr>
              <a:t>НА ЧЕМ ОСНОВАНО  СОСТАВЛЕНИЕ ПРОЕКТА</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sng" strike="noStrike" cap="none" normalizeH="0" baseline="0" dirty="0" smtClean="0">
                <a:ln>
                  <a:noFill/>
                </a:ln>
                <a:solidFill>
                  <a:schemeClr val="tx1"/>
                </a:solidFill>
                <a:effectLst/>
                <a:latin typeface="Times New Roman" pitchFamily="18" charset="0"/>
                <a:cs typeface="Arial" pitchFamily="34" charset="0"/>
              </a:rPr>
              <a:t>БЮДЖЕТА ГОРОДСКОГО ОКРУГА</a:t>
            </a:r>
            <a:r>
              <a:rPr kumimoji="0" lang="ru-RU" sz="1800" b="1" i="0" u="sng" strike="noStrike" cap="none" normalizeH="0" dirty="0" smtClean="0">
                <a:ln>
                  <a:noFill/>
                </a:ln>
                <a:solidFill>
                  <a:schemeClr val="tx1"/>
                </a:solidFill>
                <a:effectLst/>
                <a:latin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0114" name="Рисунок 1" descr="C:\Users\User\Desktop\1.jpg"/>
          <p:cNvPicPr>
            <a:picLocks noChangeAspect="1" noChangeArrowheads="1"/>
          </p:cNvPicPr>
          <p:nvPr/>
        </p:nvPicPr>
        <p:blipFill>
          <a:blip r:embed="rId2" cstate="print"/>
          <a:srcRect/>
          <a:stretch>
            <a:fillRect/>
          </a:stretch>
        </p:blipFill>
        <p:spPr bwMode="auto">
          <a:xfrm>
            <a:off x="285720" y="1142984"/>
            <a:ext cx="1912602" cy="1143008"/>
          </a:xfrm>
          <a:prstGeom prst="rect">
            <a:avLst/>
          </a:prstGeom>
          <a:noFill/>
          <a:ln w="9525">
            <a:noFill/>
            <a:miter lim="800000"/>
            <a:headEnd/>
            <a:tailEnd/>
          </a:ln>
        </p:spPr>
      </p:pic>
      <p:pic>
        <p:nvPicPr>
          <p:cNvPr id="90115" name="Рисунок 2" descr="C:\Users\User\Desktop\8.jpg"/>
          <p:cNvPicPr>
            <a:picLocks noChangeAspect="1" noChangeArrowheads="1"/>
          </p:cNvPicPr>
          <p:nvPr/>
        </p:nvPicPr>
        <p:blipFill>
          <a:blip r:embed="rId3" cstate="print"/>
          <a:srcRect/>
          <a:stretch>
            <a:fillRect/>
          </a:stretch>
        </p:blipFill>
        <p:spPr bwMode="auto">
          <a:xfrm>
            <a:off x="285720" y="2428868"/>
            <a:ext cx="1882777" cy="1071570"/>
          </a:xfrm>
          <a:prstGeom prst="rect">
            <a:avLst/>
          </a:prstGeom>
          <a:noFill/>
          <a:ln w="9525">
            <a:noFill/>
            <a:miter lim="800000"/>
            <a:headEnd/>
            <a:tailEnd/>
          </a:ln>
        </p:spPr>
      </p:pic>
      <p:pic>
        <p:nvPicPr>
          <p:cNvPr id="90116" name="Рисунок 3" descr="C:\Users\User\Desktop\2.jpg"/>
          <p:cNvPicPr>
            <a:picLocks noChangeAspect="1" noChangeArrowheads="1"/>
          </p:cNvPicPr>
          <p:nvPr/>
        </p:nvPicPr>
        <p:blipFill>
          <a:blip r:embed="rId4" cstate="print"/>
          <a:srcRect/>
          <a:stretch>
            <a:fillRect/>
          </a:stretch>
        </p:blipFill>
        <p:spPr bwMode="auto">
          <a:xfrm>
            <a:off x="285720" y="3714752"/>
            <a:ext cx="1857388" cy="1143008"/>
          </a:xfrm>
          <a:prstGeom prst="rect">
            <a:avLst/>
          </a:prstGeom>
          <a:noFill/>
          <a:ln w="9525">
            <a:noFill/>
            <a:miter lim="800000"/>
            <a:headEnd/>
            <a:tailEnd/>
          </a:ln>
        </p:spPr>
      </p:pic>
      <p:pic>
        <p:nvPicPr>
          <p:cNvPr id="90117" name="Рисунок 4" descr="C:\Users\User\Desktop\20.jpg"/>
          <p:cNvPicPr>
            <a:picLocks noChangeAspect="1" noChangeArrowheads="1"/>
          </p:cNvPicPr>
          <p:nvPr/>
        </p:nvPicPr>
        <p:blipFill>
          <a:blip r:embed="rId5"/>
          <a:srcRect/>
          <a:stretch>
            <a:fillRect/>
          </a:stretch>
        </p:blipFill>
        <p:spPr bwMode="auto">
          <a:xfrm>
            <a:off x="357158" y="5143512"/>
            <a:ext cx="1857388" cy="1228726"/>
          </a:xfrm>
          <a:prstGeom prst="rect">
            <a:avLst/>
          </a:prstGeom>
          <a:noFill/>
          <a:ln w="9525">
            <a:noFill/>
            <a:miter lim="800000"/>
            <a:headEnd/>
            <a:tailEnd/>
          </a:ln>
        </p:spPr>
      </p:pic>
      <p:sp>
        <p:nvSpPr>
          <p:cNvPr id="90118" name="AutoShape 6"/>
          <p:cNvSpPr>
            <a:spLocks noChangeArrowheads="1"/>
          </p:cNvSpPr>
          <p:nvPr/>
        </p:nvSpPr>
        <p:spPr bwMode="auto">
          <a:xfrm>
            <a:off x="3071802" y="1214422"/>
            <a:ext cx="5365750" cy="642942"/>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ru-RU" sz="1400" b="1" dirty="0" smtClean="0">
                <a:latin typeface="Times New Roman" pitchFamily="18" charset="0"/>
                <a:cs typeface="Arial" pitchFamily="34" charset="0"/>
              </a:rPr>
              <a:t>БЮДЖЕТНОМ ПОСЛАНИИ                                                          ПРЕЗИДЕНТА  РОССИЙСКОЙ ФЕДЕРАЦИИ</a:t>
            </a:r>
            <a:endParaRPr lang="ru-RU" sz="1400" dirty="0" smtClean="0">
              <a:latin typeface="Arial" pitchFamily="34" charset="0"/>
              <a:cs typeface="Arial" pitchFamily="34" charset="0"/>
            </a:endParaRPr>
          </a:p>
        </p:txBody>
      </p:sp>
      <p:sp>
        <p:nvSpPr>
          <p:cNvPr id="90119" name="AutoShape 7"/>
          <p:cNvSpPr>
            <a:spLocks noChangeArrowheads="1"/>
          </p:cNvSpPr>
          <p:nvPr/>
        </p:nvSpPr>
        <p:spPr bwMode="auto">
          <a:xfrm>
            <a:off x="3143240" y="2500306"/>
            <a:ext cx="5365750" cy="673100"/>
          </a:xfrm>
          <a:prstGeom prst="roundRect">
            <a:avLst>
              <a:gd name="adj" fmla="val 16667"/>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ПРОГНОЗЕ СОЦИАЛЬНО-ЭКОНОМИЧЕСКОГО РАЗВИТИЯ ГОРОДСКОГО ОКРУГА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0120" name="AutoShape 8"/>
          <p:cNvSpPr>
            <a:spLocks noChangeArrowheads="1"/>
          </p:cNvSpPr>
          <p:nvPr/>
        </p:nvSpPr>
        <p:spPr bwMode="auto">
          <a:xfrm>
            <a:off x="3143240" y="3929066"/>
            <a:ext cx="5365750" cy="661987"/>
          </a:xfrm>
          <a:prstGeom prst="roundRect">
            <a:avLst>
              <a:gd name="adj" fmla="val 16667"/>
            </a:avLst>
          </a:prstGeom>
          <a:gradFill rotWithShape="0">
            <a:gsLst>
              <a:gs pos="0">
                <a:srgbClr val="92CDDC"/>
              </a:gs>
              <a:gs pos="50000">
                <a:srgbClr val="4BACC6"/>
              </a:gs>
              <a:gs pos="100000">
                <a:srgbClr val="92CDDC"/>
              </a:gs>
            </a:gsLst>
            <a:lin ang="5400000" scaled="1"/>
          </a:gradFill>
          <a:ln w="12700">
            <a:solidFill>
              <a:srgbClr val="4BACC6"/>
            </a:solidFill>
            <a:round/>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ОСНОВНЫХ НАПРАВЛЕНИЯХ                                           БЮДЖЕТНОЙ И НАЛОГОВОЙ ПОЛИТИКИ</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AutoShape 8"/>
          <p:cNvSpPr>
            <a:spLocks noChangeArrowheads="1"/>
          </p:cNvSpPr>
          <p:nvPr/>
        </p:nvSpPr>
        <p:spPr bwMode="auto">
          <a:xfrm>
            <a:off x="3143240" y="5357826"/>
            <a:ext cx="5365750" cy="661987"/>
          </a:xfrm>
          <a:prstGeom prst="roundRect">
            <a:avLst>
              <a:gd name="adj" fmla="val 16667"/>
            </a:avLst>
          </a:prstGeom>
          <a:gradFill rotWithShape="0">
            <a:gsLst>
              <a:gs pos="0">
                <a:srgbClr val="92CDDC"/>
              </a:gs>
              <a:gs pos="50000">
                <a:srgbClr val="4BACC6"/>
              </a:gs>
              <a:gs pos="100000">
                <a:srgbClr val="92CDDC"/>
              </a:gs>
            </a:gsLst>
            <a:lin ang="5400000" scaled="1"/>
          </a:gradFill>
          <a:ln w="12700">
            <a:solidFill>
              <a:srgbClr val="4BACC6"/>
            </a:solidFill>
            <a:round/>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МУНИЦИПАЛЬНЫХ ПРОГРАММАХ</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89" name="AutoShape 1"/>
          <p:cNvSpPr>
            <a:spLocks noChangeArrowheads="1"/>
          </p:cNvSpPr>
          <p:nvPr/>
        </p:nvSpPr>
        <p:spPr bwMode="auto">
          <a:xfrm>
            <a:off x="1714480" y="142852"/>
            <a:ext cx="5857916" cy="863600"/>
          </a:xfrm>
          <a:prstGeom prst="roundRect">
            <a:avLst>
              <a:gd name="adj" fmla="val 16667"/>
            </a:avLst>
          </a:prstGeom>
          <a:solidFill>
            <a:schemeClr val="accent4">
              <a:lumMod val="40000"/>
              <a:lumOff val="60000"/>
            </a:schemeClr>
          </a:soli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2000" b="1" i="0" u="none" strike="noStrike" cap="none" normalizeH="0" baseline="0" dirty="0" smtClean="0">
                <a:ln>
                  <a:noFill/>
                </a:ln>
                <a:solidFill>
                  <a:srgbClr val="5F497A"/>
                </a:solidFill>
                <a:effectLst/>
                <a:latin typeface="Times New Roman" pitchFamily="18" charset="0"/>
                <a:cs typeface="Arial" pitchFamily="34" charset="0"/>
              </a:rPr>
              <a:t>БЮДЖЕТНЫЙ ПРОЦЕСС</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dirty="0" smtClean="0">
                <a:ln>
                  <a:noFill/>
                </a:ln>
                <a:solidFill>
                  <a:srgbClr val="5F497A"/>
                </a:solidFill>
                <a:effectLst/>
                <a:latin typeface="Times New Roman" pitchFamily="18" charset="0"/>
                <a:cs typeface="Arial" pitchFamily="34" charset="0"/>
              </a:rPr>
              <a:t>ежегодное формирование и исполнение</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094" name="AutoShape 6"/>
          <p:cNvSpPr>
            <a:spLocks noChangeArrowheads="1"/>
          </p:cNvSpPr>
          <p:nvPr/>
        </p:nvSpPr>
        <p:spPr bwMode="auto">
          <a:xfrm>
            <a:off x="0" y="2857496"/>
            <a:ext cx="1647825" cy="1449388"/>
          </a:xfrm>
          <a:prstGeom prst="verticalScroll">
            <a:avLst>
              <a:gd name="adj" fmla="val 12500"/>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Составление проекта местного бюджета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090" name="AutoShape 2"/>
          <p:cNvSpPr>
            <a:spLocks noChangeArrowheads="1"/>
          </p:cNvSpPr>
          <p:nvPr/>
        </p:nvSpPr>
        <p:spPr bwMode="auto">
          <a:xfrm>
            <a:off x="1785918" y="2857496"/>
            <a:ext cx="1717675" cy="1449388"/>
          </a:xfrm>
          <a:prstGeom prst="verticalScroll">
            <a:avLst>
              <a:gd name="adj" fmla="val 12500"/>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Рассмотрение проекта местного бюджета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093" name="AutoShape 5"/>
          <p:cNvSpPr>
            <a:spLocks noChangeArrowheads="1"/>
          </p:cNvSpPr>
          <p:nvPr/>
        </p:nvSpPr>
        <p:spPr bwMode="auto">
          <a:xfrm>
            <a:off x="3714744" y="2857496"/>
            <a:ext cx="1727200" cy="1449388"/>
          </a:xfrm>
          <a:prstGeom prst="verticalScroll">
            <a:avLst>
              <a:gd name="adj" fmla="val 12500"/>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Утверждение проекта местного бюджета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091" name="AutoShape 3"/>
          <p:cNvSpPr>
            <a:spLocks noChangeArrowheads="1"/>
          </p:cNvSpPr>
          <p:nvPr/>
        </p:nvSpPr>
        <p:spPr bwMode="auto">
          <a:xfrm>
            <a:off x="5572132" y="2857496"/>
            <a:ext cx="1685925" cy="1449388"/>
          </a:xfrm>
          <a:prstGeom prst="verticalScroll">
            <a:avLst>
              <a:gd name="adj" fmla="val 12500"/>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Исполнение местного бюджета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092" name="AutoShape 4"/>
          <p:cNvSpPr>
            <a:spLocks noChangeArrowheads="1"/>
          </p:cNvSpPr>
          <p:nvPr/>
        </p:nvSpPr>
        <p:spPr bwMode="auto">
          <a:xfrm>
            <a:off x="7286644" y="2857496"/>
            <a:ext cx="1716088" cy="1449388"/>
          </a:xfrm>
          <a:prstGeom prst="verticalScroll">
            <a:avLst>
              <a:gd name="adj" fmla="val 12500"/>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5. Рассмотрение и утверждение отчета об исполнении местного бюджета</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89100" name="AutoShape 12"/>
          <p:cNvSpPr>
            <a:spLocks noChangeShapeType="1"/>
          </p:cNvSpPr>
          <p:nvPr/>
        </p:nvSpPr>
        <p:spPr bwMode="auto">
          <a:xfrm flipH="1">
            <a:off x="785786" y="2000240"/>
            <a:ext cx="1085850" cy="72390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89099" name="AutoShape 11"/>
          <p:cNvSpPr>
            <a:spLocks noChangeShapeType="1"/>
          </p:cNvSpPr>
          <p:nvPr/>
        </p:nvSpPr>
        <p:spPr bwMode="auto">
          <a:xfrm flipH="1">
            <a:off x="2928926" y="2000240"/>
            <a:ext cx="220662" cy="814387"/>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89098" name="AutoShape 10"/>
          <p:cNvSpPr>
            <a:spLocks noChangeShapeType="1"/>
          </p:cNvSpPr>
          <p:nvPr/>
        </p:nvSpPr>
        <p:spPr bwMode="auto">
          <a:xfrm>
            <a:off x="4572000" y="2000240"/>
            <a:ext cx="180975" cy="814387"/>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89097" name="AutoShape 9"/>
          <p:cNvSpPr>
            <a:spLocks noChangeShapeType="1"/>
          </p:cNvSpPr>
          <p:nvPr/>
        </p:nvSpPr>
        <p:spPr bwMode="auto">
          <a:xfrm>
            <a:off x="6072198" y="2000240"/>
            <a:ext cx="401637" cy="814387"/>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89096" name="AutoShape 8"/>
          <p:cNvSpPr>
            <a:spLocks noChangeShapeType="1"/>
          </p:cNvSpPr>
          <p:nvPr/>
        </p:nvSpPr>
        <p:spPr bwMode="auto">
          <a:xfrm>
            <a:off x="7143768" y="1928802"/>
            <a:ext cx="1004888" cy="773113"/>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89095" name="AutoShape 7"/>
          <p:cNvSpPr>
            <a:spLocks noChangeShapeType="1"/>
          </p:cNvSpPr>
          <p:nvPr/>
        </p:nvSpPr>
        <p:spPr bwMode="auto">
          <a:xfrm flipV="1">
            <a:off x="1357290" y="1785926"/>
            <a:ext cx="5880100" cy="5080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89101" name="Rectangle 13"/>
          <p:cNvSpPr>
            <a:spLocks noChangeArrowheads="1"/>
          </p:cNvSpPr>
          <p:nvPr/>
        </p:nvSpPr>
        <p:spPr bwMode="auto">
          <a:xfrm>
            <a:off x="357158" y="1285860"/>
            <a:ext cx="8358246"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600" b="1" i="0" u="none" strike="noStrike" cap="none" normalizeH="0" baseline="0" dirty="0" smtClean="0">
                <a:ln>
                  <a:noFill/>
                </a:ln>
                <a:solidFill>
                  <a:schemeClr val="accent4">
                    <a:lumMod val="75000"/>
                  </a:schemeClr>
                </a:solidFill>
                <a:latin typeface="Times New Roman" pitchFamily="18" charset="0"/>
                <a:ea typeface="Times New Roman" pitchFamily="18" charset="0"/>
                <a:cs typeface="Times New Roman" pitchFamily="18" charset="0"/>
              </a:rPr>
              <a:t>ЭТАПЫ БЮДЖЕТНОГО ПРОЦЕССА</a:t>
            </a:r>
            <a:endParaRPr kumimoji="0" lang="ru-RU" sz="900" b="0" i="0" u="none" strike="noStrike" cap="none" normalizeH="0" baseline="0" dirty="0" smtClean="0">
              <a:ln>
                <a:noFill/>
              </a:ln>
              <a:solidFill>
                <a:schemeClr val="accent4">
                  <a:lumMod val="75000"/>
                </a:schemeClr>
              </a:solidFill>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89102" name="Rectangle 1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03525" algn="l"/>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03525" algn="l"/>
              </a:tabLst>
            </a:pPr>
            <a:r>
              <a:rPr kumimoji="0" lang="ru-RU" sz="26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03525"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89108" name="Rectangle 20"/>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357158" y="0"/>
            <a:ext cx="8643998" cy="77867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ctr" defTabSz="914400" rtl="0" eaLnBrk="1" fontAlgn="base" latinLnBrk="0" hangingPunct="1">
              <a:lnSpc>
                <a:spcPct val="100000"/>
              </a:lnSpc>
              <a:spcBef>
                <a:spcPct val="0"/>
              </a:spcBef>
              <a:spcAft>
                <a:spcPct val="0"/>
              </a:spcAft>
              <a:buClrTx/>
              <a:buSzTx/>
              <a:buFontTx/>
              <a:buNone/>
              <a:tabLst>
                <a:tab pos="539750" algn="l"/>
              </a:tabLst>
            </a:pPr>
            <a:r>
              <a:rPr kumimoji="0" lang="ru-RU" sz="1600" b="1" i="1"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Основные направления бюджетной и налоговой политики на</a:t>
            </a:r>
            <a:r>
              <a:rPr kumimoji="0" lang="ru-RU" sz="16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 </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342900" algn="ctr" defTabSz="914400" rtl="0" eaLnBrk="0" fontAlgn="base" latinLnBrk="0" hangingPunct="0">
              <a:lnSpc>
                <a:spcPct val="100000"/>
              </a:lnSpc>
              <a:spcBef>
                <a:spcPct val="0"/>
              </a:spcBef>
              <a:spcAft>
                <a:spcPct val="0"/>
              </a:spcAft>
              <a:buClrTx/>
              <a:buSzTx/>
              <a:buFontTx/>
              <a:buNone/>
              <a:tabLst>
                <a:tab pos="539750" algn="l"/>
              </a:tabLst>
            </a:pPr>
            <a:r>
              <a:rPr kumimoji="0" lang="ru-RU" sz="1600" b="1" i="1"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территории городского округа Верхний Тагил на 2023 год и  плановый </a:t>
            </a:r>
          </a:p>
          <a:p>
            <a:pPr marL="0" marR="0" lvl="0" indent="342900" algn="ctr" defTabSz="914400" rtl="0" eaLnBrk="0" fontAlgn="base" latinLnBrk="0" hangingPunct="0">
              <a:lnSpc>
                <a:spcPct val="100000"/>
              </a:lnSpc>
              <a:spcBef>
                <a:spcPct val="0"/>
              </a:spcBef>
              <a:spcAft>
                <a:spcPct val="0"/>
              </a:spcAft>
              <a:buClrTx/>
              <a:buSzTx/>
              <a:buFontTx/>
              <a:buNone/>
              <a:tabLst>
                <a:tab pos="539750" algn="l"/>
              </a:tabLst>
            </a:pPr>
            <a:r>
              <a:rPr kumimoji="0" lang="ru-RU" sz="1600" b="1" i="1"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период 2024 и 2025 годов</a:t>
            </a:r>
          </a:p>
          <a:p>
            <a:pPr marL="0" marR="0" lvl="0" indent="342900" algn="ctr" defTabSz="914400" rtl="0" eaLnBrk="0" fontAlgn="base" latinLnBrk="0" hangingPunct="0">
              <a:lnSpc>
                <a:spcPct val="100000"/>
              </a:lnSpc>
              <a:spcBef>
                <a:spcPct val="0"/>
              </a:spcBef>
              <a:spcAft>
                <a:spcPct val="0"/>
              </a:spcAft>
              <a:buClrTx/>
              <a:buSzTx/>
              <a:buFontTx/>
              <a:buNone/>
              <a:tabLst>
                <a:tab pos="539750" algn="l"/>
              </a:tabLst>
            </a:pP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algn="just"/>
            <a:r>
              <a:rPr lang="ru-RU" sz="1100" dirty="0" smtClean="0">
                <a:latin typeface="Times New Roman" pitchFamily="18" charset="0"/>
                <a:cs typeface="Times New Roman" pitchFamily="18" charset="0"/>
              </a:rPr>
              <a:t>        Основные направления бюджетной и  налоговой политики городского округа Верхний Тагил на 2023 год и на плановый период 2024 и 2025 годов (далее – Основные направления) разработаны,  с учетом положений Указов Президента Российской Федерации от 7 мая 2018 года № 204 «О национальных целях и стратегических задачах развития Российской Федерации на период до 2024 года» и от 21 июля 2020 года № 474 «О национальных целях развития Российской Федерации на период до 2030 года», в соответствии со статьей 15 Положения о бюджетном процессе в городском округе Верхний Тагил, утвержденного решением Думы городского округа Верхний Тагил от 19.06.2014 года   № 28/2.</a:t>
            </a:r>
          </a:p>
          <a:p>
            <a:pPr algn="just"/>
            <a:r>
              <a:rPr lang="ru-RU" sz="1100" dirty="0" smtClean="0">
                <a:latin typeface="Times New Roman" pitchFamily="18" charset="0"/>
                <a:cs typeface="Times New Roman" pitchFamily="18" charset="0"/>
              </a:rPr>
              <a:t>        При подготовке Основных направлений  были учтены положения Стратегии социально-экономического развития городского округа Верхний Тагил на период до 2030 года, утвержденные решением Думы городского округа  Верхний Тагил от 14.12.2018г. № 27/3.</a:t>
            </a:r>
          </a:p>
          <a:p>
            <a:pPr algn="just"/>
            <a:endParaRPr lang="ru-RU" sz="1100" dirty="0" smtClean="0">
              <a:latin typeface="Times New Roman" pitchFamily="18" charset="0"/>
              <a:cs typeface="Times New Roman" pitchFamily="18" charset="0"/>
            </a:endParaRPr>
          </a:p>
          <a:p>
            <a:pPr marL="0" marR="0" lvl="0" indent="342900" algn="ctr" defTabSz="914400" rtl="0" eaLnBrk="0" fontAlgn="base" latinLnBrk="0" hangingPunct="0">
              <a:lnSpc>
                <a:spcPct val="100000"/>
              </a:lnSpc>
              <a:spcBef>
                <a:spcPct val="0"/>
              </a:spcBef>
              <a:spcAft>
                <a:spcPct val="0"/>
              </a:spcAft>
              <a:buClrTx/>
              <a:buSzTx/>
              <a:buFontTx/>
              <a:buNone/>
              <a:tabLst>
                <a:tab pos="539750" algn="l"/>
              </a:tabLst>
            </a:pPr>
            <a:r>
              <a:rPr kumimoji="0" lang="ru-RU" sz="1200" b="1"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rPr>
              <a:t>Основные направления налоговой политики городского округа Верхний Тагил на 2023 год и плановый </a:t>
            </a:r>
            <a:endParaRPr kumimoji="0" lang="ru-RU" sz="12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342900" algn="ctr" defTabSz="914400" rtl="0" eaLnBrk="0" fontAlgn="base" latinLnBrk="0" hangingPunct="0">
              <a:lnSpc>
                <a:spcPct val="100000"/>
              </a:lnSpc>
              <a:spcBef>
                <a:spcPct val="0"/>
              </a:spcBef>
              <a:spcAft>
                <a:spcPct val="0"/>
              </a:spcAft>
              <a:buClrTx/>
              <a:buSzTx/>
              <a:buFontTx/>
              <a:buNone/>
              <a:tabLst>
                <a:tab pos="539750" algn="l"/>
              </a:tabLst>
            </a:pPr>
            <a:r>
              <a:rPr kumimoji="0" lang="ru-RU" sz="1200" b="1"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rPr>
              <a:t>период 2024 и 2025 годов</a:t>
            </a:r>
          </a:p>
          <a:p>
            <a:pPr marL="0" marR="0" lvl="0" indent="342900" algn="ctr" defTabSz="914400" rtl="0" eaLnBrk="0" fontAlgn="base" latinLnBrk="0" hangingPunct="0">
              <a:lnSpc>
                <a:spcPct val="100000"/>
              </a:lnSpc>
              <a:spcBef>
                <a:spcPct val="0"/>
              </a:spcBef>
              <a:spcAft>
                <a:spcPct val="0"/>
              </a:spcAft>
              <a:buClrTx/>
              <a:buSzTx/>
              <a:buFontTx/>
              <a:buNone/>
              <a:tabLst>
                <a:tab pos="539750" algn="l"/>
              </a:tabLst>
            </a:pPr>
            <a:endParaRPr kumimoji="0" lang="ru-RU" sz="1200" b="1"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endParaRPr>
          </a:p>
          <a:p>
            <a:pPr hangingPunct="0"/>
            <a:r>
              <a:rPr lang="ru-RU" sz="1100" dirty="0" smtClean="0">
                <a:latin typeface="Times New Roman" pitchFamily="18" charset="0"/>
                <a:cs typeface="Times New Roman" pitchFamily="18" charset="0"/>
              </a:rPr>
              <a:t>      Основной задачей налоговой политики городского округа  Верхний Тагил является содействие достижению приоритетов социально-экономического развития, создание благоприятных условий для осуществления предпринимательской и инвестиционной деятельности как основных источников наполняемости бюджета городского округа  Верхний Тагил доходами. </a:t>
            </a:r>
          </a:p>
          <a:p>
            <a:r>
              <a:rPr lang="ru-RU" sz="1100" dirty="0" smtClean="0">
                <a:latin typeface="Times New Roman" pitchFamily="18" charset="0"/>
                <a:cs typeface="Times New Roman" pitchFamily="18" charset="0"/>
              </a:rPr>
              <a:t>      Основными  направлениями налоговой политики на 2023-2025 годы являются:</a:t>
            </a:r>
          </a:p>
          <a:p>
            <a:r>
              <a:rPr lang="ru-RU" sz="1100" dirty="0" smtClean="0">
                <a:latin typeface="Times New Roman" pitchFamily="18" charset="0"/>
                <a:cs typeface="Times New Roman" pitchFamily="18" charset="0"/>
              </a:rPr>
              <a:t>      1) в целях обеспечения комфортных экономических условий ведения предпринимательской деятельности совершенствование налогового законодательства;</a:t>
            </a:r>
          </a:p>
          <a:p>
            <a:r>
              <a:rPr lang="ru-RU" sz="1100" dirty="0" smtClean="0">
                <a:latin typeface="Times New Roman" pitchFamily="18" charset="0"/>
                <a:cs typeface="Times New Roman" pitchFamily="18" charset="0"/>
              </a:rPr>
              <a:t>      2) продолжение реализации эффективной, сбалансированной налоговой политики, обеспечивающей бюджетную, экономическую и социальную эффективность применения налоговых льгот, а также достижение конкретных показателей, на которые предоставленные льготы оказывают влияние;</a:t>
            </a:r>
          </a:p>
          <a:p>
            <a:r>
              <a:rPr lang="ru-RU" sz="1100" dirty="0" smtClean="0">
                <a:latin typeface="Times New Roman" pitchFamily="18" charset="0"/>
                <a:cs typeface="Times New Roman" pitchFamily="18" charset="0"/>
              </a:rPr>
              <a:t>      3) повышение уровня ответственности главных администраторов доходов бюджета городского округа  Верхний Тагил за качественное планирование и выполнение плановых назначений по доходам, урегулирование и снижение задолженности по обязательным платежам, обеспечение рационального и эффективного использования муниципального имущества;</a:t>
            </a:r>
          </a:p>
          <a:p>
            <a:r>
              <a:rPr lang="ru-RU" sz="1100" dirty="0" smtClean="0">
                <a:latin typeface="Times New Roman" pitchFamily="18" charset="0"/>
                <a:cs typeface="Times New Roman" pitchFamily="18" charset="0"/>
              </a:rPr>
              <a:t>      4) повышение результативности налоговых расходов, включая осуществление мероприятий в соответствии с постановлением Администрации городского округа Верхний Тагил от 01.09.2020 № 409 «Об утверждении Порядка формирования перечня налоговых расходов, правил формирования информации о нормативных, целевых и фискальных характеристиках налоговых расходов и порядка оценки эффективности налоговых расходов городского округа Верхний Тагил»;</a:t>
            </a:r>
          </a:p>
          <a:p>
            <a:r>
              <a:rPr lang="ru-RU" sz="1100" dirty="0" smtClean="0">
                <a:latin typeface="Times New Roman" pitchFamily="18" charset="0"/>
                <a:cs typeface="Times New Roman" pitchFamily="18" charset="0"/>
              </a:rPr>
              <a:t>      5) развитие предпринимательской и инвестиционной деятельности.</a:t>
            </a:r>
          </a:p>
          <a:p>
            <a:r>
              <a:rPr lang="ru-RU" sz="1100" dirty="0" smtClean="0">
                <a:latin typeface="Times New Roman" pitchFamily="18" charset="0"/>
                <a:cs typeface="Times New Roman" pitchFamily="18" charset="0"/>
              </a:rPr>
              <a:t>      Одним из  принципов эффективной и сбалансированной налоговой политики является проведение ежегодной оценки эффективности налоговых льгот и преференций, установленных решениями Думы городского округа Верхний Тагил.</a:t>
            </a:r>
          </a:p>
          <a:p>
            <a:r>
              <a:rPr lang="ru-RU" sz="1100" dirty="0" smtClean="0">
                <a:latin typeface="Times New Roman" pitchFamily="18" charset="0"/>
                <a:cs typeface="Times New Roman" pitchFamily="18" charset="0"/>
              </a:rPr>
              <a:t>       По итогам проведенной  оценки эффективности налоговых льгот и преференций за 2021 год налоговые льготы, которыми воспользовались налогоплательщики, признаны эффективными.</a:t>
            </a: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r>
              <a:rPr lang="ru-RU" sz="1100" b="1" dirty="0" smtClean="0">
                <a:latin typeface="Times New Roman" pitchFamily="18" charset="0"/>
                <a:cs typeface="Times New Roman" pitchFamily="18" charset="0"/>
              </a:rPr>
              <a:t> </a:t>
            </a:r>
            <a:endParaRPr lang="ru-RU" sz="1100" dirty="0" smtClean="0">
              <a:latin typeface="Times New Roman" pitchFamily="18" charset="0"/>
              <a:cs typeface="Times New Roman" pitchFamily="18" charset="0"/>
            </a:endParaRPr>
          </a:p>
          <a:p>
            <a:pPr algn="just"/>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1" name="Rectangle 1"/>
          <p:cNvSpPr>
            <a:spLocks noChangeArrowheads="1"/>
          </p:cNvSpPr>
          <p:nvPr/>
        </p:nvSpPr>
        <p:spPr bwMode="auto">
          <a:xfrm>
            <a:off x="0" y="0"/>
            <a:ext cx="8858280" cy="8771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1100" b="1"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tab pos="53975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0594" name="Rectangle 2"/>
          <p:cNvSpPr>
            <a:spLocks noChangeArrowheads="1"/>
          </p:cNvSpPr>
          <p:nvPr/>
        </p:nvSpPr>
        <p:spPr bwMode="auto">
          <a:xfrm>
            <a:off x="357158" y="1"/>
            <a:ext cx="8643998" cy="16158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100" dirty="0" smtClean="0">
                <a:latin typeface="Times New Roman" pitchFamily="18" charset="0"/>
                <a:cs typeface="Times New Roman" pitchFamily="18" charset="0"/>
              </a:rPr>
              <a:t>        Кроме того,  необходимо продолжить реализацию следующих мероприятий:</a:t>
            </a:r>
          </a:p>
          <a:p>
            <a:pPr algn="just"/>
            <a:r>
              <a:rPr lang="ru-RU" sz="1100" dirty="0" smtClean="0">
                <a:latin typeface="Times New Roman" pitchFamily="18" charset="0"/>
                <a:cs typeface="Times New Roman" pitchFamily="18" charset="0"/>
              </a:rPr>
              <a:t>-  улучшение качества администрирования доходов местного бюджета и повышение эффективности работы по снижению дебиторской задолженности по налоговым и неналоговым доходам в бюджет городского округа Верхний Тагил;</a:t>
            </a:r>
          </a:p>
          <a:p>
            <a:pPr algn="just"/>
            <a:r>
              <a:rPr lang="ru-RU" sz="1100" dirty="0" smtClean="0">
                <a:latin typeface="Times New Roman" pitchFamily="18" charset="0"/>
                <a:cs typeface="Times New Roman" pitchFamily="18" charset="0"/>
              </a:rPr>
              <a:t>- выявление неучтенных объектов недвижимости, уточнение сведений о правообладателях, стоимости и другой информации, влияющей на полноту и своевременность налогообложения юридических и физических лиц имущественными налогами; </a:t>
            </a:r>
          </a:p>
          <a:p>
            <a:pPr algn="just"/>
            <a:r>
              <a:rPr lang="ru-RU" sz="1100" dirty="0" smtClean="0">
                <a:latin typeface="Times New Roman" pitchFamily="18" charset="0"/>
                <a:cs typeface="Times New Roman" pitchFamily="18" charset="0"/>
              </a:rPr>
              <a:t>- проведение анализа возможностей увеличения поступлений доходов от использования муниципального имущества путем проведения инвентаризации имущества, выявления неиспользуемого (бесхозного) имущества и установления мер по перепрофилированию, продаже или предоставлению в аренду;</a:t>
            </a:r>
          </a:p>
          <a:p>
            <a:pPr algn="just"/>
            <a:r>
              <a:rPr lang="ru-RU" sz="1100" dirty="0" smtClean="0">
                <a:latin typeface="Times New Roman" pitchFamily="18" charset="0"/>
                <a:cs typeface="Times New Roman" pitchFamily="18" charset="0"/>
              </a:rPr>
              <a:t>- осуществление муниципального земельного контроля.</a:t>
            </a:r>
            <a:endParaRPr lang="ru-RU" sz="1100" dirty="0">
              <a:latin typeface="Times New Roman" pitchFamily="18" charset="0"/>
              <a:cs typeface="Times New Roman" pitchFamily="18" charset="0"/>
            </a:endParaRPr>
          </a:p>
        </p:txBody>
      </p:sp>
      <p:sp>
        <p:nvSpPr>
          <p:cNvPr id="7" name="TextBox 6"/>
          <p:cNvSpPr txBox="1"/>
          <p:nvPr/>
        </p:nvSpPr>
        <p:spPr>
          <a:xfrm>
            <a:off x="1357290" y="3000372"/>
            <a:ext cx="1714512" cy="369332"/>
          </a:xfrm>
          <a:prstGeom prst="rect">
            <a:avLst/>
          </a:prstGeom>
          <a:noFill/>
        </p:spPr>
        <p:txBody>
          <a:bodyPr wrap="square" rtlCol="0">
            <a:spAutoFit/>
          </a:bodyPr>
          <a:lstStyle/>
          <a:p>
            <a:endParaRPr lang="ru-RU" dirty="0"/>
          </a:p>
        </p:txBody>
      </p:sp>
      <p:sp>
        <p:nvSpPr>
          <p:cNvPr id="9" name="Прямоугольник 8"/>
          <p:cNvSpPr/>
          <p:nvPr/>
        </p:nvSpPr>
        <p:spPr>
          <a:xfrm>
            <a:off x="357158" y="1571612"/>
            <a:ext cx="8643998" cy="5878532"/>
          </a:xfrm>
          <a:prstGeom prst="rect">
            <a:avLst/>
          </a:prstGeom>
        </p:spPr>
        <p:txBody>
          <a:bodyPr wrap="square">
            <a:spAutoFit/>
          </a:bodyPr>
          <a:lstStyle/>
          <a:p>
            <a:pPr lvl="0" indent="342900" algn="ctr" fontAlgn="base">
              <a:spcBef>
                <a:spcPct val="0"/>
              </a:spcBef>
              <a:spcAft>
                <a:spcPct val="0"/>
              </a:spcAft>
            </a:pPr>
            <a:endParaRPr lang="ru-RU" sz="1200" b="1" dirty="0" smtClean="0">
              <a:solidFill>
                <a:schemeClr val="accent4">
                  <a:lumMod val="75000"/>
                </a:schemeClr>
              </a:solidFill>
              <a:latin typeface="Times New Roman" pitchFamily="18" charset="0"/>
              <a:ea typeface="Calibri" pitchFamily="34" charset="0"/>
              <a:cs typeface="Times New Roman" pitchFamily="18" charset="0"/>
            </a:endParaRPr>
          </a:p>
          <a:p>
            <a:pPr lvl="0" indent="342900" algn="ctr" fontAlgn="base">
              <a:spcBef>
                <a:spcPct val="0"/>
              </a:spcBef>
              <a:spcAft>
                <a:spcPct val="0"/>
              </a:spcAft>
            </a:pPr>
            <a:r>
              <a:rPr lang="ru-RU" sz="1200" b="1" dirty="0" smtClean="0">
                <a:solidFill>
                  <a:schemeClr val="accent4">
                    <a:lumMod val="75000"/>
                  </a:schemeClr>
                </a:solidFill>
                <a:latin typeface="Times New Roman" pitchFamily="18" charset="0"/>
                <a:ea typeface="Calibri" pitchFamily="34" charset="0"/>
                <a:cs typeface="Times New Roman" pitchFamily="18" charset="0"/>
              </a:rPr>
              <a:t>Подходы к формированию налоговых доходов бюджета городского округа Верхний Тагил</a:t>
            </a:r>
          </a:p>
          <a:p>
            <a:pPr algn="just"/>
            <a:r>
              <a:rPr lang="ru-RU" sz="1100" b="1" dirty="0" smtClean="0">
                <a:latin typeface="Times New Roman" pitchFamily="18" charset="0"/>
                <a:cs typeface="Times New Roman" pitchFamily="18" charset="0"/>
              </a:rPr>
              <a:t>    </a:t>
            </a:r>
          </a:p>
          <a:p>
            <a:pPr algn="ctr"/>
            <a:r>
              <a:rPr lang="ru-RU" sz="1100" b="1" dirty="0" smtClean="0">
                <a:latin typeface="Times New Roman" pitchFamily="18" charset="0"/>
                <a:cs typeface="Times New Roman" pitchFamily="18" charset="0"/>
              </a:rPr>
              <a:t>    1.Налог на доходы физических лиц</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В доход бюджета городского округа  Верхний Тагил  зачисление по налогу на доходы физических лиц в 2023 году планируется  по нормативу 81 процент, в том числе: 15 процентов - норматив отчислений в бюджеты городских округов в соответствии с Бюджетным  кодексом Российской Федерации; 1 процент - единый норматив отчислений в соответствии с Законом Свердловской области от 26 декабря 2011 года № 128-ОЗ «Об установлении единых нормативов отчислений в бюджеты муниципальных образований, расположенных на территории Свердловской области, от отдельных федеральных налогов, налогов, предусмотренных специальными налоговыми режимами, подлежащих зачислению в областной бюджет»; 65 процентов - дополнительный норматив, которым заменена дотация из областного бюджета на выравнивание бюджетной обеспеченности городских округов (Закон Свердловской области от 08 декабря 2021 года № 111-ОЗ «Об областном бюджете  на 2022 года и плановый период 2023 и 2024 годов»).</a:t>
            </a:r>
          </a:p>
          <a:p>
            <a:pPr algn="just"/>
            <a:r>
              <a:rPr lang="ru-RU" sz="1100" b="1" dirty="0" smtClean="0">
                <a:latin typeface="Times New Roman" pitchFamily="18" charset="0"/>
                <a:cs typeface="Times New Roman" pitchFamily="18" charset="0"/>
              </a:rPr>
              <a:t> </a:t>
            </a:r>
          </a:p>
          <a:p>
            <a:pPr algn="ctr"/>
            <a:r>
              <a:rPr lang="ru-RU" sz="1100" b="1" dirty="0" smtClean="0">
                <a:latin typeface="Times New Roman" pitchFamily="18" charset="0"/>
                <a:cs typeface="Times New Roman" pitchFamily="18" charset="0"/>
              </a:rPr>
              <a:t>   2.Акцизы по подакцизным товарам (продукции), производимым на территории Российской Федерации</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Поступления акцизов зависят от налоговых ставок, установленных в Налоговом кодексе РФ на соответствующий период, и от нормативов зачисления, установленных законодательством федерального и регионального уровня. Дифференцированный норматив зачисления доходов от  акцизов на нефтепродукты на 2023-2025 годы установлен в размере 0,08174%. </a:t>
            </a:r>
          </a:p>
          <a:p>
            <a:pPr algn="just"/>
            <a:r>
              <a:rPr lang="ru-RU" sz="1100" b="1" dirty="0" smtClean="0">
                <a:latin typeface="Times New Roman" pitchFamily="18" charset="0"/>
                <a:cs typeface="Times New Roman" pitchFamily="18" charset="0"/>
              </a:rPr>
              <a:t>  </a:t>
            </a:r>
          </a:p>
          <a:p>
            <a:pPr algn="ctr"/>
            <a:r>
              <a:rPr lang="ru-RU" sz="1100" b="1" dirty="0" smtClean="0">
                <a:latin typeface="Times New Roman" pitchFamily="18" charset="0"/>
                <a:cs typeface="Times New Roman" pitchFamily="18" charset="0"/>
              </a:rPr>
              <a:t>  3.Налог, взимаемый в связи с применением патентной системы налогообложения</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Норматив зачислений налога, взимаемого в связи с применением патентной системы налогообложения, в доходы  бюджета городского округа составляет 100%.</a:t>
            </a:r>
          </a:p>
          <a:p>
            <a:pPr algn="just"/>
            <a:r>
              <a:rPr lang="ru-RU" sz="1100" b="1" dirty="0" smtClean="0">
                <a:latin typeface="Times New Roman" pitchFamily="18" charset="0"/>
                <a:cs typeface="Times New Roman" pitchFamily="18" charset="0"/>
              </a:rPr>
              <a:t>  </a:t>
            </a:r>
          </a:p>
          <a:p>
            <a:pPr algn="ctr"/>
            <a:r>
              <a:rPr lang="ru-RU" sz="1100" b="1" dirty="0" smtClean="0">
                <a:latin typeface="Times New Roman" pitchFamily="18" charset="0"/>
                <a:cs typeface="Times New Roman" pitchFamily="18" charset="0"/>
              </a:rPr>
              <a:t>  4.Налог, взимаемый в связи с применением упрощенной системы налогообложения</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Дифференцированный норматив отчислений налога, взимаемого в связи с применением упрощенной системы налогообложения, в доходы бюджета городского округа Верхний Тагил составляет 65,1%.</a:t>
            </a:r>
          </a:p>
          <a:p>
            <a:pPr algn="just"/>
            <a:r>
              <a:rPr lang="ru-RU" sz="1100" dirty="0" smtClean="0">
                <a:latin typeface="Times New Roman" pitchFamily="18" charset="0"/>
                <a:cs typeface="Times New Roman" pitchFamily="18" charset="0"/>
              </a:rPr>
              <a:t>В плановом периоде темп роста поступлений налога, взимаемого в связи с применением упрощенной системы налогообложения в доходы бюджета городского округа планируется  в размере:  в 2024 году - 1,065%, в 2025 году – 1,053%.</a:t>
            </a:r>
            <a:r>
              <a:rPr lang="ru-RU" sz="1100" b="1" dirty="0" smtClean="0">
                <a:latin typeface="Times New Roman" pitchFamily="18" charset="0"/>
                <a:cs typeface="Times New Roman" pitchFamily="18" charset="0"/>
              </a:rPr>
              <a:t> </a:t>
            </a:r>
          </a:p>
          <a:p>
            <a:pPr algn="just"/>
            <a:r>
              <a:rPr lang="ru-RU" sz="1100" b="1" dirty="0" smtClean="0">
                <a:latin typeface="Times New Roman" pitchFamily="18" charset="0"/>
                <a:cs typeface="Times New Roman" pitchFamily="18" charset="0"/>
              </a:rPr>
              <a:t>    </a:t>
            </a:r>
          </a:p>
          <a:p>
            <a:pPr algn="just"/>
            <a:endParaRPr lang="ru-RU" sz="1100" dirty="0" smtClean="0">
              <a:latin typeface="Times New Roman" pitchFamily="18" charset="0"/>
              <a:cs typeface="Times New Roman" pitchFamily="18" charset="0"/>
            </a:endParaRPr>
          </a:p>
          <a:p>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lvl="0" indent="342900" algn="just" eaLnBrk="0" fontAlgn="base" hangingPunct="0">
              <a:spcBef>
                <a:spcPct val="0"/>
              </a:spcBef>
              <a:spcAft>
                <a:spcPct val="0"/>
              </a:spcAft>
            </a:pPr>
            <a:endParaRPr lang="ru-RU" sz="1100" b="1" dirty="0" smtClean="0">
              <a:solidFill>
                <a:prstClr val="black"/>
              </a:solidFill>
              <a:latin typeface="Times New Roman" pitchFamily="18" charset="0"/>
              <a:ea typeface="Calibri" pitchFamily="34" charset="0"/>
              <a:cs typeface="Times New Roman" pitchFamily="18" charset="0"/>
            </a:endParaRPr>
          </a:p>
          <a:p>
            <a:pPr lvl="0" indent="342900" algn="just" eaLnBrk="0" fontAlgn="base" hangingPunct="0">
              <a:spcBef>
                <a:spcPct val="0"/>
              </a:spcBef>
              <a:spcAft>
                <a:spcPct val="0"/>
              </a:spcAft>
            </a:pPr>
            <a:endParaRPr lang="ru-RU" sz="1100" dirty="0" smtClean="0">
              <a:solidFill>
                <a:prstClr val="black"/>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8634</TotalTime>
  <Words>7108</Words>
  <Application>Microsoft Office PowerPoint</Application>
  <PresentationFormat>Экран (4:3)</PresentationFormat>
  <Paragraphs>1712</Paragraphs>
  <Slides>46</Slides>
  <Notes>3</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46</vt:i4>
      </vt:variant>
    </vt:vector>
  </HeadingPairs>
  <TitlesOfParts>
    <vt:vector size="48" baseType="lpstr">
      <vt:lpstr>Тема Office</vt:lpstr>
      <vt:lpstr>Диаграмма</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908</cp:revision>
  <dcterms:created xsi:type="dcterms:W3CDTF">2018-08-27T07:33:06Z</dcterms:created>
  <dcterms:modified xsi:type="dcterms:W3CDTF">2022-11-29T02:52:07Z</dcterms:modified>
</cp:coreProperties>
</file>