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 id="275" r:id="rId18"/>
    <p:sldId id="276" r:id="rId19"/>
    <p:sldId id="277" r:id="rId20"/>
    <p:sldId id="278" r:id="rId21"/>
    <p:sldId id="279" r:id="rId22"/>
    <p:sldId id="280" r:id="rId23"/>
    <p:sldId id="281" r:id="rId24"/>
    <p:sldId id="299" r:id="rId25"/>
    <p:sldId id="282" r:id="rId26"/>
    <p:sldId id="283" r:id="rId27"/>
    <p:sldId id="270" r:id="rId28"/>
    <p:sldId id="271"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ACA1D3"/>
    <a:srgbClr val="6666FF"/>
    <a:srgbClr val="FFFFCC"/>
    <a:srgbClr val="CCFFFF"/>
    <a:srgbClr val="99CCFF"/>
    <a:srgbClr val="FF7C80"/>
    <a:srgbClr val="FF0066"/>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63" autoAdjust="0"/>
    <p:restoredTop sz="94717" autoAdjust="0"/>
  </p:normalViewPr>
  <p:slideViewPr>
    <p:cSldViewPr>
      <p:cViewPr varScale="1">
        <p:scale>
          <a:sx n="99" d="100"/>
          <a:sy n="99" d="100"/>
        </p:scale>
        <p:origin x="-24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298"/>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Налог на доходы физических лиц, тыс. рублей</a:t>
            </a:r>
            <a:endParaRPr lang="ru-RU" sz="1400" dirty="0">
              <a:latin typeface="Times New Roman" pitchFamily="18" charset="0"/>
              <a:cs typeface="Times New Roman" pitchFamily="18" charset="0"/>
            </a:endParaRPr>
          </a:p>
        </c:rich>
      </c:tx>
    </c:title>
    <c:view3D>
      <c:rAngAx val="1"/>
    </c:view3D>
    <c:plotArea>
      <c:layout>
        <c:manualLayout>
          <c:layoutTarget val="inner"/>
          <c:xMode val="edge"/>
          <c:yMode val="edge"/>
          <c:x val="0.11775186353367459"/>
          <c:y val="0.20828632973388689"/>
          <c:w val="0.76367405943094246"/>
          <c:h val="0.44487434325336073"/>
        </c:manualLayout>
      </c:layout>
      <c:bar3DChart>
        <c:barDir val="col"/>
        <c:grouping val="stacked"/>
        <c:ser>
          <c:idx val="1"/>
          <c:order val="1"/>
          <c:tx>
            <c:strRef>
              <c:f>Лист1!$B$1</c:f>
              <c:strCache>
                <c:ptCount val="1"/>
                <c:pt idx="0">
                  <c:v>Столбец1</c:v>
                </c:pt>
              </c:strCache>
            </c:strRef>
          </c:tx>
          <c:spPr>
            <a:solidFill>
              <a:schemeClr val="accent2">
                <a:lumMod val="40000"/>
                <a:lumOff val="60000"/>
              </a:schemeClr>
            </a:solidFill>
          </c:spPr>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54392</c:v>
                </c:pt>
                <c:pt idx="1">
                  <c:v>106543</c:v>
                </c:pt>
                <c:pt idx="2">
                  <c:v>62565</c:v>
                </c:pt>
                <c:pt idx="3">
                  <c:v>105544</c:v>
                </c:pt>
                <c:pt idx="4">
                  <c:v>114518</c:v>
                </c:pt>
              </c:numCache>
            </c:numRef>
          </c:val>
        </c:ser>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2102091048571753E-2"/>
                  <c:y val="-0.13350691042115775"/>
                </c:manualLayout>
              </c:layout>
              <c:showVal val="1"/>
            </c:dLbl>
            <c:dLbl>
              <c:idx val="1"/>
              <c:layout>
                <c:manualLayout>
                  <c:x val="1.3559227131171218E-2"/>
                  <c:y val="-0.19869141979141144"/>
                </c:manualLayout>
              </c:layout>
              <c:tx>
                <c:rich>
                  <a:bodyPr/>
                  <a:lstStyle/>
                  <a:p>
                    <a:r>
                      <a:rPr lang="ru-RU" dirty="0" smtClean="0"/>
                      <a:t>106 543</a:t>
                    </a:r>
                    <a:endParaRPr lang="en-US" dirty="0"/>
                  </a:p>
                </c:rich>
              </c:tx>
              <c:showVal val="1"/>
            </c:dLbl>
            <c:dLbl>
              <c:idx val="2"/>
              <c:layout>
                <c:manualLayout>
                  <c:x val="1.5065798199883521E-2"/>
                  <c:y val="-0.15790755620258126"/>
                </c:manualLayout>
              </c:layout>
              <c:tx>
                <c:rich>
                  <a:bodyPr/>
                  <a:lstStyle/>
                  <a:p>
                    <a:r>
                      <a:rPr lang="ru-RU" dirty="0" smtClean="0"/>
                      <a:t> 62 565</a:t>
                    </a:r>
                    <a:endParaRPr lang="en-US" dirty="0"/>
                  </a:p>
                </c:rich>
              </c:tx>
              <c:showVal val="1"/>
            </c:dLbl>
            <c:dLbl>
              <c:idx val="3"/>
              <c:layout>
                <c:manualLayout>
                  <c:x val="9.0394847541141708E-3"/>
                  <c:y val="-0.17777653349757841"/>
                </c:manualLayout>
              </c:layout>
              <c:tx>
                <c:rich>
                  <a:bodyPr/>
                  <a:lstStyle/>
                  <a:p>
                    <a:r>
                      <a:rPr lang="ru-RU" dirty="0" smtClean="0"/>
                      <a:t> 105 544</a:t>
                    </a:r>
                    <a:endParaRPr lang="en-US" dirty="0"/>
                  </a:p>
                </c:rich>
              </c:tx>
              <c:showVal val="1"/>
            </c:dLbl>
            <c:dLbl>
              <c:idx val="4"/>
              <c:layout>
                <c:manualLayout>
                  <c:x val="1.0546065546466601E-2"/>
                  <c:y val="-0.17254781192412041"/>
                </c:manualLayout>
              </c:layout>
              <c:tx>
                <c:rich>
                  <a:bodyPr/>
                  <a:lstStyle/>
                  <a:p>
                    <a:r>
                      <a:rPr lang="ru-RU" dirty="0" smtClean="0"/>
                      <a:t>114 518</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54392</c:v>
                </c:pt>
                <c:pt idx="1">
                  <c:v>106543</c:v>
                </c:pt>
                <c:pt idx="2">
                  <c:v>62565</c:v>
                </c:pt>
                <c:pt idx="3">
                  <c:v>105544</c:v>
                </c:pt>
                <c:pt idx="4">
                  <c:v>114518</c:v>
                </c:pt>
              </c:numCache>
            </c:numRef>
          </c:val>
        </c:ser>
        <c:shape val="cylinder"/>
        <c:axId val="151569536"/>
        <c:axId val="151571072"/>
        <c:axId val="0"/>
      </c:bar3DChart>
      <c:catAx>
        <c:axId val="15156953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1571072"/>
        <c:crosses val="autoZero"/>
        <c:lblAlgn val="ctr"/>
        <c:lblOffset val="100"/>
      </c:catAx>
      <c:valAx>
        <c:axId val="151571072"/>
        <c:scaling>
          <c:orientation val="minMax"/>
        </c:scaling>
        <c:axPos val="l"/>
        <c:majorGridlines/>
        <c:numFmt formatCode="#,##0" sourceLinked="1"/>
        <c:tickLblPos val="nextTo"/>
        <c:txPr>
          <a:bodyPr/>
          <a:lstStyle/>
          <a:p>
            <a:pPr>
              <a:defRPr sz="1000" baseline="0"/>
            </a:pPr>
            <a:endParaRPr lang="ru-RU"/>
          </a:p>
        </c:txPr>
        <c:crossAx val="151569536"/>
        <c:crosses val="autoZero"/>
        <c:crossBetween val="between"/>
      </c:valAx>
    </c:plotArea>
    <c:plotVisOnly val="1"/>
  </c:chart>
  <c:txPr>
    <a:bodyPr/>
    <a:lstStyle/>
    <a:p>
      <a:pPr>
        <a:defRPr sz="1800"/>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оказания платных услуг (работ) и компенсации затрат государства,</a:t>
            </a:r>
          </a:p>
          <a:p>
            <a:pPr>
              <a:defRPr/>
            </a:pPr>
            <a:r>
              <a:rPr lang="ru-RU" sz="1400" baseline="0" dirty="0" smtClean="0">
                <a:latin typeface="Times New Roman" pitchFamily="18" charset="0"/>
                <a:cs typeface="Times New Roman" pitchFamily="18" charset="0"/>
              </a:rPr>
              <a:t>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tx>
                <c:rich>
                  <a:bodyPr/>
                  <a:lstStyle/>
                  <a:p>
                    <a:r>
                      <a:rPr lang="en-US" dirty="0" smtClean="0"/>
                      <a:t>7</a:t>
                    </a:r>
                    <a:r>
                      <a:rPr lang="ru-RU" dirty="0" smtClean="0"/>
                      <a:t>76</a:t>
                    </a:r>
                    <a:endParaRPr lang="en-US" dirty="0"/>
                  </a:p>
                </c:rich>
              </c:tx>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928</c:v>
                </c:pt>
                <c:pt idx="1">
                  <c:v>1033</c:v>
                </c:pt>
                <c:pt idx="2" formatCode="General">
                  <c:v>775</c:v>
                </c:pt>
                <c:pt idx="3" formatCode="General">
                  <c:v>806</c:v>
                </c:pt>
                <c:pt idx="4" formatCode="General">
                  <c:v>839</c:v>
                </c:pt>
              </c:numCache>
            </c:numRef>
          </c:val>
        </c:ser>
        <c:ser>
          <c:idx val="1"/>
          <c:order val="1"/>
          <c:tx>
            <c:strRef>
              <c:f>Лист1!$C$1</c:f>
              <c:strCache>
                <c:ptCount val="1"/>
                <c:pt idx="0">
                  <c:v>Столбец2</c:v>
                </c:pt>
              </c:strCache>
            </c:strRef>
          </c:tx>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Лист1!$C$2:$C$6</c:f>
              <c:numCache>
                <c:formatCode>General</c:formatCode>
                <c:ptCount val="5"/>
              </c:numCache>
            </c:numRef>
          </c:val>
        </c:ser>
        <c:shape val="cylinder"/>
        <c:axId val="154915584"/>
        <c:axId val="154917120"/>
        <c:axId val="0"/>
      </c:bar3DChart>
      <c:catAx>
        <c:axId val="15491558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917120"/>
        <c:crosses val="autoZero"/>
        <c:lblAlgn val="ctr"/>
        <c:lblOffset val="100"/>
      </c:catAx>
      <c:valAx>
        <c:axId val="154917120"/>
        <c:scaling>
          <c:orientation val="minMax"/>
        </c:scaling>
        <c:axPos val="l"/>
        <c:majorGridlines/>
        <c:numFmt formatCode="#,##0" sourceLinked="1"/>
        <c:tickLblPos val="nextTo"/>
        <c:txPr>
          <a:bodyPr/>
          <a:lstStyle/>
          <a:p>
            <a:pPr>
              <a:defRPr sz="1000" baseline="0"/>
            </a:pPr>
            <a:endParaRPr lang="ru-RU"/>
          </a:p>
        </c:txPr>
        <c:crossAx val="154915584"/>
        <c:crosses val="autoZero"/>
        <c:crossBetween val="between"/>
      </c:valAx>
    </c:plotArea>
    <c:plotVisOnly val="1"/>
  </c:chart>
  <c:txPr>
    <a:bodyPr/>
    <a:lstStyle/>
    <a:p>
      <a:pPr>
        <a:defRPr sz="1800"/>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Платежи при пользовании природными ресурсами,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4835276169775097"/>
          <c:y val="0.28024350785696289"/>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1151</c:v>
                </c:pt>
                <c:pt idx="1">
                  <c:v>1210</c:v>
                </c:pt>
                <c:pt idx="2">
                  <c:v>1468</c:v>
                </c:pt>
                <c:pt idx="3">
                  <c:v>917</c:v>
                </c:pt>
                <c:pt idx="4">
                  <c:v>953</c:v>
                </c:pt>
              </c:numCache>
            </c:numRef>
          </c:val>
        </c:ser>
        <c:shape val="cylinder"/>
        <c:axId val="155020672"/>
        <c:axId val="155030656"/>
        <c:axId val="0"/>
      </c:bar3DChart>
      <c:catAx>
        <c:axId val="15502067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5030656"/>
        <c:crosses val="autoZero"/>
        <c:lblAlgn val="ctr"/>
        <c:lblOffset val="100"/>
      </c:catAx>
      <c:valAx>
        <c:axId val="155030656"/>
        <c:scaling>
          <c:orientation val="minMax"/>
        </c:scaling>
        <c:axPos val="l"/>
        <c:majorGridlines/>
        <c:numFmt formatCode="#,##0" sourceLinked="1"/>
        <c:tickLblPos val="nextTo"/>
        <c:txPr>
          <a:bodyPr/>
          <a:lstStyle/>
          <a:p>
            <a:pPr>
              <a:defRPr sz="1000" baseline="0"/>
            </a:pPr>
            <a:endParaRPr lang="ru-RU"/>
          </a:p>
        </c:txPr>
        <c:crossAx val="155020672"/>
        <c:crosses val="autoZero"/>
        <c:crossBetween val="between"/>
      </c:valAx>
    </c:plotArea>
    <c:plotVisOnly val="1"/>
  </c:chart>
  <c:txPr>
    <a:bodyPr/>
    <a:lstStyle/>
    <a:p>
      <a:pPr>
        <a:defRPr sz="1800"/>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Штрафы, санкции, возмещение ущерба, тыс. рублей</a:t>
            </a:r>
            <a:endParaRPr lang="ru-RU" sz="1400" dirty="0">
              <a:latin typeface="Times New Roman" pitchFamily="18" charset="0"/>
              <a:cs typeface="Times New Roman" pitchFamily="18" charset="0"/>
            </a:endParaRPr>
          </a:p>
        </c:rich>
      </c:tx>
      <c:layout>
        <c:manualLayout>
          <c:xMode val="edge"/>
          <c:yMode val="edge"/>
          <c:x val="0.2702311163778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General</c:formatCode>
                <c:ptCount val="5"/>
                <c:pt idx="0" formatCode="#,##0">
                  <c:v>51</c:v>
                </c:pt>
                <c:pt idx="1">
                  <c:v>126</c:v>
                </c:pt>
                <c:pt idx="2">
                  <c:v>23</c:v>
                </c:pt>
                <c:pt idx="3">
                  <c:v>23</c:v>
                </c:pt>
                <c:pt idx="4">
                  <c:v>23</c:v>
                </c:pt>
              </c:numCache>
            </c:numRef>
          </c:val>
        </c:ser>
        <c:shape val="cylinder"/>
        <c:axId val="154978176"/>
        <c:axId val="154979712"/>
        <c:axId val="0"/>
      </c:bar3DChart>
      <c:catAx>
        <c:axId val="15497817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979712"/>
        <c:crosses val="autoZero"/>
        <c:lblAlgn val="ctr"/>
        <c:lblOffset val="100"/>
      </c:catAx>
      <c:valAx>
        <c:axId val="154979712"/>
        <c:scaling>
          <c:orientation val="minMax"/>
        </c:scaling>
        <c:axPos val="l"/>
        <c:majorGridlines/>
        <c:numFmt formatCode="#,##0" sourceLinked="1"/>
        <c:tickLblPos val="nextTo"/>
        <c:txPr>
          <a:bodyPr/>
          <a:lstStyle/>
          <a:p>
            <a:pPr>
              <a:defRPr sz="1000" baseline="0"/>
            </a:pPr>
            <a:endParaRPr lang="ru-RU"/>
          </a:p>
        </c:txPr>
        <c:crossAx val="154978176"/>
        <c:crosses val="autoZero"/>
        <c:crossBetween val="between"/>
      </c:valAx>
    </c:plotArea>
    <c:plotVisOnly val="1"/>
  </c:chart>
  <c:txPr>
    <a:bodyPr/>
    <a:lstStyle/>
    <a:p>
      <a:pPr>
        <a:defRPr sz="1800"/>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продажи материальных и нематериальных активов, тыс. рублей</a:t>
            </a:r>
            <a:endParaRPr lang="ru-RU" sz="1400" dirty="0">
              <a:latin typeface="Times New Roman" pitchFamily="18" charset="0"/>
              <a:cs typeface="Times New Roman" pitchFamily="18" charset="0"/>
            </a:endParaRPr>
          </a:p>
        </c:rich>
      </c:tx>
      <c:layout>
        <c:manualLayout>
          <c:xMode val="edge"/>
          <c:yMode val="edge"/>
          <c:x val="0.14054167800669984"/>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75749371581E-2"/>
                  <c:y val="-0.211389596573252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4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1689</c:v>
                </c:pt>
                <c:pt idx="1">
                  <c:v>1166</c:v>
                </c:pt>
                <c:pt idx="2" formatCode="General">
                  <c:v>681</c:v>
                </c:pt>
                <c:pt idx="3" formatCode="General">
                  <c:v>681</c:v>
                </c:pt>
                <c:pt idx="4" formatCode="General">
                  <c:v>681</c:v>
                </c:pt>
              </c:numCache>
            </c:numRef>
          </c:val>
        </c:ser>
        <c:shape val="cylinder"/>
        <c:axId val="155155840"/>
        <c:axId val="155157632"/>
        <c:axId val="0"/>
      </c:bar3DChart>
      <c:catAx>
        <c:axId val="15515584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5157632"/>
        <c:crosses val="autoZero"/>
        <c:lblAlgn val="ctr"/>
        <c:lblOffset val="100"/>
      </c:catAx>
      <c:valAx>
        <c:axId val="155157632"/>
        <c:scaling>
          <c:orientation val="minMax"/>
        </c:scaling>
        <c:axPos val="l"/>
        <c:majorGridlines/>
        <c:numFmt formatCode="#,##0" sourceLinked="1"/>
        <c:tickLblPos val="nextTo"/>
        <c:txPr>
          <a:bodyPr/>
          <a:lstStyle/>
          <a:p>
            <a:pPr>
              <a:defRPr sz="1000" baseline="0"/>
            </a:pPr>
            <a:endParaRPr lang="ru-RU"/>
          </a:p>
        </c:txPr>
        <c:crossAx val="155155840"/>
        <c:crosses val="autoZero"/>
        <c:crossBetween val="between"/>
      </c:valAx>
    </c:plotArea>
    <c:plotVisOnly val="1"/>
  </c:chart>
  <c:txPr>
    <a:bodyPr/>
    <a:lstStyle/>
    <a:p>
      <a:pPr>
        <a:defRPr sz="1800"/>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70"/>
      <c:depthPercent val="100"/>
      <c:rAngAx val="1"/>
    </c:view3D>
    <c:floor>
      <c:spPr>
        <a:solidFill>
          <a:srgbClr val="C0C0C0"/>
        </a:solidFill>
        <a:ln w="3175">
          <a:solidFill>
            <a:srgbClr val="000000"/>
          </a:solidFill>
          <a:prstDash val="solid"/>
        </a:ln>
      </c:spPr>
    </c:floor>
    <c:sideWall>
      <c:spPr>
        <a:solidFill>
          <a:srgbClr val="C0C0C0"/>
        </a:solidFill>
        <a:ln w="12700">
          <a:solidFill>
            <a:srgbClr val="808080"/>
          </a:solidFill>
          <a:prstDash val="solid"/>
        </a:ln>
      </c:spPr>
    </c:sideWall>
    <c:backWall>
      <c:spPr>
        <a:solidFill>
          <a:srgbClr val="C0C0C0"/>
        </a:solidFill>
        <a:ln w="12700">
          <a:solidFill>
            <a:srgbClr val="808080"/>
          </a:solidFill>
          <a:prstDash val="solid"/>
        </a:ln>
      </c:spPr>
    </c:backWall>
    <c:plotArea>
      <c:layout>
        <c:manualLayout>
          <c:layoutTarget val="inner"/>
          <c:xMode val="edge"/>
          <c:yMode val="edge"/>
          <c:x val="6.8965517241379309E-2"/>
          <c:y val="2.8419182948490228E-2"/>
          <c:w val="0.81090100111234709"/>
          <c:h val="0.89165186500888716"/>
        </c:manualLayout>
      </c:layout>
      <c:bar3DChart>
        <c:barDir val="col"/>
        <c:grouping val="clustered"/>
        <c:ser>
          <c:idx val="0"/>
          <c:order val="0"/>
          <c:tx>
            <c:strRef>
              <c:f>Sheet1!$A$2</c:f>
              <c:strCache>
                <c:ptCount val="1"/>
                <c:pt idx="0">
                  <c:v>Дотации</c:v>
                </c:pt>
              </c:strCache>
            </c:strRef>
          </c:tx>
          <c:spPr>
            <a:solidFill>
              <a:srgbClr val="9999FF"/>
            </a:solidFill>
            <a:ln w="12672">
              <a:solidFill>
                <a:srgbClr val="000000"/>
              </a:solidFill>
              <a:prstDash val="solid"/>
            </a:ln>
          </c:spPr>
          <c:dLbls>
            <c:dLbl>
              <c:idx val="0"/>
              <c:layout>
                <c:manualLayout>
                  <c:x val="-1.4255875126965281E-2"/>
                  <c:y val="-5.8964880698813334E-3"/>
                </c:manualLayout>
              </c:layout>
              <c:tx>
                <c:rich>
                  <a:bodyPr/>
                  <a:lstStyle/>
                  <a:p>
                    <a:r>
                      <a:rPr lang="ru-RU" dirty="0" smtClean="0"/>
                      <a:t>11 939</a:t>
                    </a:r>
                    <a:endParaRPr lang="ru-RU" dirty="0"/>
                  </a:p>
                </c:rich>
              </c:tx>
            </c:dLbl>
            <c:dLbl>
              <c:idx val="1"/>
              <c:layout>
                <c:manualLayout>
                  <c:x val="-1.0438748964788268E-2"/>
                  <c:y val="-1.2050393954630916E-2"/>
                </c:manualLayout>
              </c:layout>
              <c:tx>
                <c:rich>
                  <a:bodyPr/>
                  <a:lstStyle/>
                  <a:p>
                    <a:r>
                      <a:rPr lang="ru-RU" dirty="0" smtClean="0"/>
                      <a:t>1 277</a:t>
                    </a:r>
                    <a:endParaRPr lang="ru-RU" dirty="0"/>
                  </a:p>
                </c:rich>
              </c:tx>
            </c:dLbl>
            <c:dLbl>
              <c:idx val="2"/>
              <c:layout>
                <c:manualLayout>
                  <c:x val="-8.4100623034028127E-3"/>
                  <c:y val="-1.6794052575888747E-2"/>
                </c:manualLayout>
              </c:layout>
              <c:tx>
                <c:rich>
                  <a:bodyPr/>
                  <a:lstStyle/>
                  <a:p>
                    <a:r>
                      <a:rPr lang="ru-RU" dirty="0" smtClean="0"/>
                      <a:t>218 290</a:t>
                    </a:r>
                    <a:endParaRPr lang="ru-RU" dirty="0"/>
                  </a:p>
                </c:rich>
              </c:tx>
            </c:dLbl>
            <c:dLbl>
              <c:idx val="3"/>
              <c:layout>
                <c:manualLayout>
                  <c:x val="3.9936683768994142E-3"/>
                  <c:y val="-1.2855120858583783E-2"/>
                </c:manualLayout>
              </c:layout>
              <c:tx>
                <c:rich>
                  <a:bodyPr/>
                  <a:lstStyle/>
                  <a:p>
                    <a:r>
                      <a:rPr lang="ru-RU" dirty="0"/>
                      <a:t> </a:t>
                    </a:r>
                    <a:r>
                      <a:rPr lang="ru-RU" dirty="0" smtClean="0"/>
                      <a:t>77 031</a:t>
                    </a:r>
                    <a:endParaRPr lang="ru-RU" dirty="0"/>
                  </a:p>
                </c:rich>
              </c:tx>
            </c:dLbl>
            <c:dLbl>
              <c:idx val="4"/>
              <c:layout>
                <c:manualLayout>
                  <c:x val="4.1492387872684834E-3"/>
                  <c:y val="-1.6339659113291466E-2"/>
                </c:manualLayout>
              </c:layout>
              <c:tx>
                <c:rich>
                  <a:bodyPr/>
                  <a:lstStyle/>
                  <a:p>
                    <a:r>
                      <a:rPr lang="ru-RU" dirty="0"/>
                      <a:t> </a:t>
                    </a:r>
                    <a:r>
                      <a:rPr lang="ru-RU" dirty="0" smtClean="0"/>
                      <a:t>69 045</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2018</c:v>
                </c:pt>
                <c:pt idx="1">
                  <c:v>План 2019г.</c:v>
                </c:pt>
                <c:pt idx="2">
                  <c:v>Прогноз 2020г.</c:v>
                </c:pt>
                <c:pt idx="3">
                  <c:v>Прогноз 2021г.</c:v>
                </c:pt>
                <c:pt idx="4">
                  <c:v>Прогноз 2022г.</c:v>
                </c:pt>
              </c:strCache>
            </c:strRef>
          </c:cat>
          <c:val>
            <c:numRef>
              <c:f>Sheet1!$B$2:$F$2</c:f>
              <c:numCache>
                <c:formatCode>#,##0</c:formatCode>
                <c:ptCount val="5"/>
                <c:pt idx="0" formatCode="General">
                  <c:v>11939</c:v>
                </c:pt>
                <c:pt idx="1">
                  <c:v>1277</c:v>
                </c:pt>
                <c:pt idx="2">
                  <c:v>218290</c:v>
                </c:pt>
                <c:pt idx="3">
                  <c:v>77031</c:v>
                </c:pt>
                <c:pt idx="4" formatCode="General">
                  <c:v>69045</c:v>
                </c:pt>
              </c:numCache>
            </c:numRef>
          </c:val>
        </c:ser>
        <c:ser>
          <c:idx val="1"/>
          <c:order val="1"/>
          <c:tx>
            <c:strRef>
              <c:f>Sheet1!$A$3</c:f>
              <c:strCache>
                <c:ptCount val="1"/>
                <c:pt idx="0">
                  <c:v>Субсидии</c:v>
                </c:pt>
              </c:strCache>
            </c:strRef>
          </c:tx>
          <c:spPr>
            <a:solidFill>
              <a:srgbClr val="993366"/>
            </a:solidFill>
            <a:ln w="12672">
              <a:solidFill>
                <a:srgbClr val="000000"/>
              </a:solidFill>
              <a:prstDash val="solid"/>
            </a:ln>
          </c:spPr>
          <c:dLbls>
            <c:dLbl>
              <c:idx val="0"/>
              <c:layout>
                <c:manualLayout>
                  <c:x val="-1.0117748511866006E-2"/>
                  <c:y val="-1.645655549600825E-2"/>
                </c:manualLayout>
              </c:layout>
              <c:tx>
                <c:rich>
                  <a:bodyPr/>
                  <a:lstStyle/>
                  <a:p>
                    <a:r>
                      <a:rPr lang="ru-RU" dirty="0" smtClean="0"/>
                      <a:t>104 132</a:t>
                    </a:r>
                    <a:endParaRPr lang="ru-RU" dirty="0"/>
                  </a:p>
                </c:rich>
              </c:tx>
            </c:dLbl>
            <c:dLbl>
              <c:idx val="1"/>
              <c:layout>
                <c:manualLayout>
                  <c:x val="-2.2592413024236035E-2"/>
                  <c:y val="-1.3408058446303864E-2"/>
                </c:manualLayout>
              </c:layout>
              <c:tx>
                <c:rich>
                  <a:bodyPr/>
                  <a:lstStyle/>
                  <a:p>
                    <a:r>
                      <a:rPr lang="ru-RU" dirty="0"/>
                      <a:t> </a:t>
                    </a:r>
                    <a:r>
                      <a:rPr lang="ru-RU" dirty="0" smtClean="0"/>
                      <a:t>137 219</a:t>
                    </a:r>
                    <a:endParaRPr lang="ru-RU" dirty="0"/>
                  </a:p>
                </c:rich>
              </c:tx>
            </c:dLbl>
            <c:dLbl>
              <c:idx val="2"/>
              <c:layout>
                <c:manualLayout>
                  <c:x val="-6.2123987533532321E-4"/>
                  <c:y val="-1.953836922217184E-2"/>
                </c:manualLayout>
              </c:layout>
              <c:tx>
                <c:rich>
                  <a:bodyPr/>
                  <a:lstStyle/>
                  <a:p>
                    <a:r>
                      <a:rPr lang="ru-RU" dirty="0" smtClean="0"/>
                      <a:t>11 673</a:t>
                    </a:r>
                    <a:endParaRPr lang="ru-RU" dirty="0"/>
                  </a:p>
                </c:rich>
              </c:tx>
            </c:dLbl>
            <c:dLbl>
              <c:idx val="3"/>
              <c:layout>
                <c:manualLayout>
                  <c:x val="8.0435921254055024E-3"/>
                  <c:y val="-3.2815269819021567E-3"/>
                </c:manualLayout>
              </c:layout>
              <c:tx>
                <c:rich>
                  <a:bodyPr/>
                  <a:lstStyle/>
                  <a:p>
                    <a:r>
                      <a:rPr lang="ru-RU" dirty="0" smtClean="0"/>
                      <a:t>11 968</a:t>
                    </a:r>
                    <a:endParaRPr lang="ru-RU" dirty="0"/>
                  </a:p>
                </c:rich>
              </c:tx>
            </c:dLbl>
            <c:dLbl>
              <c:idx val="4"/>
              <c:layout>
                <c:manualLayout>
                  <c:x val="6.7746052140395625E-3"/>
                  <c:y val="-2.6199630805311642E-2"/>
                </c:manualLayout>
              </c:layout>
              <c:tx>
                <c:rich>
                  <a:bodyPr/>
                  <a:lstStyle/>
                  <a:p>
                    <a:r>
                      <a:rPr lang="ru-RU" dirty="0" smtClean="0"/>
                      <a:t>12 444</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2018</c:v>
                </c:pt>
                <c:pt idx="1">
                  <c:v>План 2019г.</c:v>
                </c:pt>
                <c:pt idx="2">
                  <c:v>Прогноз 2020г.</c:v>
                </c:pt>
                <c:pt idx="3">
                  <c:v>Прогноз 2021г.</c:v>
                </c:pt>
                <c:pt idx="4">
                  <c:v>Прогноз 2022г.</c:v>
                </c:pt>
              </c:strCache>
            </c:strRef>
          </c:cat>
          <c:val>
            <c:numRef>
              <c:f>Sheet1!$B$3:$F$3</c:f>
              <c:numCache>
                <c:formatCode>General</c:formatCode>
                <c:ptCount val="5"/>
                <c:pt idx="0">
                  <c:v>104132</c:v>
                </c:pt>
                <c:pt idx="1">
                  <c:v>137219</c:v>
                </c:pt>
                <c:pt idx="2">
                  <c:v>11673</c:v>
                </c:pt>
                <c:pt idx="3">
                  <c:v>11968</c:v>
                </c:pt>
                <c:pt idx="4">
                  <c:v>12444</c:v>
                </c:pt>
              </c:numCache>
            </c:numRef>
          </c:val>
        </c:ser>
        <c:ser>
          <c:idx val="2"/>
          <c:order val="2"/>
          <c:tx>
            <c:strRef>
              <c:f>Sheet1!$A$4</c:f>
              <c:strCache>
                <c:ptCount val="1"/>
                <c:pt idx="0">
                  <c:v>Субвенции</c:v>
                </c:pt>
              </c:strCache>
            </c:strRef>
          </c:tx>
          <c:spPr>
            <a:solidFill>
              <a:srgbClr val="FFFFCC"/>
            </a:solidFill>
            <a:ln w="12672">
              <a:solidFill>
                <a:srgbClr val="000000"/>
              </a:solidFill>
              <a:prstDash val="solid"/>
            </a:ln>
          </c:spPr>
          <c:dLbls>
            <c:dLbl>
              <c:idx val="0"/>
              <c:layout>
                <c:manualLayout>
                  <c:x val="2.5119570556468657E-2"/>
                  <c:y val="-1.6100005159050464E-2"/>
                </c:manualLayout>
              </c:layout>
              <c:tx>
                <c:rich>
                  <a:bodyPr/>
                  <a:lstStyle/>
                  <a:p>
                    <a:r>
                      <a:rPr lang="ru-RU" dirty="0" smtClean="0"/>
                      <a:t>174 544</a:t>
                    </a:r>
                    <a:endParaRPr lang="ru-RU" dirty="0"/>
                  </a:p>
                </c:rich>
              </c:tx>
            </c:dLbl>
            <c:dLbl>
              <c:idx val="1"/>
              <c:layout>
                <c:manualLayout>
                  <c:x val="8.3168821096922425E-3"/>
                  <c:y val="-1.0672200006412821E-2"/>
                </c:manualLayout>
              </c:layout>
              <c:tx>
                <c:rich>
                  <a:bodyPr/>
                  <a:lstStyle/>
                  <a:p>
                    <a:r>
                      <a:rPr lang="ru-RU" dirty="0" smtClean="0"/>
                      <a:t> 209 552</a:t>
                    </a:r>
                    <a:endParaRPr lang="ru-RU" dirty="0"/>
                  </a:p>
                </c:rich>
              </c:tx>
            </c:dLbl>
            <c:dLbl>
              <c:idx val="2"/>
              <c:layout>
                <c:manualLayout>
                  <c:x val="7.7239725823658534E-3"/>
                  <c:y val="-9.6616815889003713E-3"/>
                </c:manualLayout>
              </c:layout>
              <c:tx>
                <c:rich>
                  <a:bodyPr/>
                  <a:lstStyle/>
                  <a:p>
                    <a:r>
                      <a:rPr lang="ru-RU" dirty="0" smtClean="0"/>
                      <a:t>212 466</a:t>
                    </a:r>
                    <a:endParaRPr lang="ru-RU" dirty="0"/>
                  </a:p>
                </c:rich>
              </c:tx>
            </c:dLbl>
            <c:dLbl>
              <c:idx val="3"/>
              <c:layout>
                <c:manualLayout>
                  <c:x val="7.1703605957745362E-3"/>
                  <c:y val="-7.1521164566471056E-3"/>
                </c:manualLayout>
              </c:layout>
              <c:tx>
                <c:rich>
                  <a:bodyPr/>
                  <a:lstStyle/>
                  <a:p>
                    <a:r>
                      <a:rPr lang="ru-RU" dirty="0" smtClean="0"/>
                      <a:t>219 406</a:t>
                    </a:r>
                    <a:endParaRPr lang="ru-RU" dirty="0"/>
                  </a:p>
                </c:rich>
              </c:tx>
            </c:dLbl>
            <c:dLbl>
              <c:idx val="4"/>
              <c:layout>
                <c:manualLayout>
                  <c:x val="8.5277623063831007E-3"/>
                  <c:y val="-1.4653100894727081E-2"/>
                </c:manualLayout>
              </c:layout>
              <c:tx>
                <c:rich>
                  <a:bodyPr/>
                  <a:lstStyle/>
                  <a:p>
                    <a:r>
                      <a:rPr lang="ru-RU" dirty="0" smtClean="0"/>
                      <a:t>234 498</a:t>
                    </a:r>
                    <a:endParaRPr lang="ru-RU" dirty="0"/>
                  </a:p>
                </c:rich>
              </c:tx>
            </c:dLbl>
            <c:spPr>
              <a:noFill/>
              <a:ln w="25344">
                <a:noFill/>
              </a:ln>
            </c:spPr>
            <c:txPr>
              <a:bodyPr/>
              <a:lstStyle/>
              <a:p>
                <a:pPr>
                  <a:defRPr sz="1098"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2018</c:v>
                </c:pt>
                <c:pt idx="1">
                  <c:v>План 2019г.</c:v>
                </c:pt>
                <c:pt idx="2">
                  <c:v>Прогноз 2020г.</c:v>
                </c:pt>
                <c:pt idx="3">
                  <c:v>Прогноз 2021г.</c:v>
                </c:pt>
                <c:pt idx="4">
                  <c:v>Прогноз 2022г.</c:v>
                </c:pt>
              </c:strCache>
            </c:strRef>
          </c:cat>
          <c:val>
            <c:numRef>
              <c:f>Sheet1!$B$4:$F$4</c:f>
              <c:numCache>
                <c:formatCode>General</c:formatCode>
                <c:ptCount val="5"/>
                <c:pt idx="0" formatCode="#,##0">
                  <c:v>174544</c:v>
                </c:pt>
                <c:pt idx="1">
                  <c:v>209552</c:v>
                </c:pt>
                <c:pt idx="2">
                  <c:v>212466</c:v>
                </c:pt>
                <c:pt idx="3">
                  <c:v>219406</c:v>
                </c:pt>
                <c:pt idx="4">
                  <c:v>234498</c:v>
                </c:pt>
              </c:numCache>
            </c:numRef>
          </c:val>
        </c:ser>
        <c:ser>
          <c:idx val="3"/>
          <c:order val="3"/>
          <c:tx>
            <c:strRef>
              <c:f>Sheet1!$A$5</c:f>
              <c:strCache>
                <c:ptCount val="1"/>
                <c:pt idx="0">
                  <c:v>Иные МБТ</c:v>
                </c:pt>
              </c:strCache>
            </c:strRef>
          </c:tx>
          <c:spPr>
            <a:solidFill>
              <a:srgbClr val="CCFFFF"/>
            </a:solidFill>
            <a:ln w="12672">
              <a:solidFill>
                <a:srgbClr val="000000"/>
              </a:solidFill>
              <a:prstDash val="solid"/>
            </a:ln>
          </c:spPr>
          <c:dLbls>
            <c:dLbl>
              <c:idx val="0"/>
              <c:layout>
                <c:manualLayout>
                  <c:x val="2.1736682032717239E-2"/>
                  <c:y val="-1.8615474112856321E-2"/>
                </c:manualLayout>
              </c:layout>
              <c:tx>
                <c:rich>
                  <a:bodyPr/>
                  <a:lstStyle/>
                  <a:p>
                    <a:r>
                      <a:rPr lang="ru-RU" sz="1100" b="1" i="0" strike="noStrike" dirty="0" smtClean="0">
                        <a:solidFill>
                          <a:srgbClr val="000000"/>
                        </a:solidFill>
                        <a:latin typeface="Calibri"/>
                        <a:cs typeface="Calibri"/>
                      </a:rPr>
                      <a:t>57 362</a:t>
                    </a:r>
                    <a:endParaRPr lang="ru-RU" sz="1100" b="1" i="0" strike="noStrike" dirty="0">
                      <a:solidFill>
                        <a:srgbClr val="000000"/>
                      </a:solidFill>
                      <a:latin typeface="Calibri"/>
                      <a:cs typeface="Calibri"/>
                    </a:endParaRPr>
                  </a:p>
                </c:rich>
              </c:tx>
            </c:dLbl>
            <c:dLbl>
              <c:idx val="1"/>
              <c:layout>
                <c:manualLayout>
                  <c:x val="2.3505022180937408E-2"/>
                  <c:y val="-1.1588499081593861E-2"/>
                </c:manualLayout>
              </c:layout>
              <c:tx>
                <c:rich>
                  <a:bodyPr/>
                  <a:lstStyle/>
                  <a:p>
                    <a:pPr>
                      <a:defRPr sz="1098" b="1" i="0" u="none" strike="noStrike" baseline="0">
                        <a:solidFill>
                          <a:srgbClr val="000000"/>
                        </a:solidFill>
                        <a:latin typeface="Calibri"/>
                        <a:ea typeface="Calibri"/>
                        <a:cs typeface="Calibri"/>
                      </a:defRPr>
                    </a:pPr>
                    <a:r>
                      <a:rPr lang="ru-RU" dirty="0" smtClean="0"/>
                      <a:t>25 145</a:t>
                    </a:r>
                    <a:endParaRPr lang="ru-RU" dirty="0"/>
                  </a:p>
                </c:rich>
              </c:tx>
              <c:spPr>
                <a:noFill/>
                <a:ln w="25344">
                  <a:noFill/>
                </a:ln>
              </c:spPr>
            </c:dLbl>
            <c:spPr>
              <a:noFill/>
              <a:ln w="25344">
                <a:noFill/>
              </a:ln>
            </c:spPr>
            <c:txPr>
              <a:bodyPr/>
              <a:lstStyle/>
              <a:p>
                <a:pPr>
                  <a:defRPr sz="2470" b="1" i="0" u="none" strike="noStrike" baseline="0">
                    <a:solidFill>
                      <a:srgbClr val="000000"/>
                    </a:solidFill>
                    <a:latin typeface="Calibri"/>
                    <a:ea typeface="Calibri"/>
                    <a:cs typeface="Calibri"/>
                  </a:defRPr>
                </a:pPr>
                <a:endParaRPr lang="ru-RU"/>
              </a:p>
            </c:txPr>
            <c:showVal val="1"/>
            <c:showCatName val="1"/>
            <c:showSerName val="1"/>
          </c:dLbls>
          <c:cat>
            <c:strRef>
              <c:f>Sheet1!$B$1:$F$1</c:f>
              <c:strCache>
                <c:ptCount val="5"/>
                <c:pt idx="0">
                  <c:v>Факт 2018</c:v>
                </c:pt>
                <c:pt idx="1">
                  <c:v>План 2019г.</c:v>
                </c:pt>
                <c:pt idx="2">
                  <c:v>Прогноз 2020г.</c:v>
                </c:pt>
                <c:pt idx="3">
                  <c:v>Прогноз 2021г.</c:v>
                </c:pt>
                <c:pt idx="4">
                  <c:v>Прогноз 2022г.</c:v>
                </c:pt>
              </c:strCache>
            </c:strRef>
          </c:cat>
          <c:val>
            <c:numRef>
              <c:f>Sheet1!$B$5:$F$5</c:f>
              <c:numCache>
                <c:formatCode>General</c:formatCode>
                <c:ptCount val="5"/>
                <c:pt idx="0">
                  <c:v>57362</c:v>
                </c:pt>
                <c:pt idx="1">
                  <c:v>25145</c:v>
                </c:pt>
              </c:numCache>
            </c:numRef>
          </c:val>
        </c:ser>
        <c:gapDepth val="0"/>
        <c:shape val="box"/>
        <c:axId val="155060480"/>
        <c:axId val="155103232"/>
        <c:axId val="0"/>
      </c:bar3DChart>
      <c:catAx>
        <c:axId val="155060480"/>
        <c:scaling>
          <c:orientation val="minMax"/>
        </c:scaling>
        <c:axPos val="b"/>
        <c:numFmt formatCode="General" sourceLinked="1"/>
        <c:tickLblPos val="low"/>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55103232"/>
        <c:crosses val="autoZero"/>
        <c:auto val="1"/>
        <c:lblAlgn val="ctr"/>
        <c:lblOffset val="100"/>
        <c:tickLblSkip val="1"/>
        <c:tickMarkSkip val="1"/>
      </c:catAx>
      <c:valAx>
        <c:axId val="155103232"/>
        <c:scaling>
          <c:orientation val="minMax"/>
        </c:scaling>
        <c:axPos val="l"/>
        <c:majorGridlines>
          <c:spPr>
            <a:ln w="3168">
              <a:solidFill>
                <a:srgbClr val="000000"/>
              </a:solidFill>
              <a:prstDash val="solid"/>
            </a:ln>
          </c:spPr>
        </c:majorGridlines>
        <c:numFmt formatCode="General" sourceLinked="1"/>
        <c:tickLblPos val="nextTo"/>
        <c:spPr>
          <a:ln w="3168">
            <a:solidFill>
              <a:srgbClr val="000000"/>
            </a:solidFill>
            <a:prstDash val="solid"/>
          </a:ln>
        </c:spPr>
        <c:txPr>
          <a:bodyPr rot="0" vert="horz"/>
          <a:lstStyle/>
          <a:p>
            <a:pPr>
              <a:defRPr sz="1098" b="1" i="0" u="none" strike="noStrike" baseline="0">
                <a:solidFill>
                  <a:srgbClr val="000000"/>
                </a:solidFill>
                <a:latin typeface="Calibri"/>
                <a:ea typeface="Calibri"/>
                <a:cs typeface="Calibri"/>
              </a:defRPr>
            </a:pPr>
            <a:endParaRPr lang="ru-RU"/>
          </a:p>
        </c:txPr>
        <c:crossAx val="155060480"/>
        <c:crosses val="autoZero"/>
        <c:crossBetween val="between"/>
      </c:valAx>
      <c:spPr>
        <a:noFill/>
        <a:ln w="25344">
          <a:noFill/>
        </a:ln>
      </c:spPr>
    </c:plotArea>
    <c:legend>
      <c:legendPos val="r"/>
      <c:layout>
        <c:manualLayout>
          <c:xMode val="edge"/>
          <c:yMode val="edge"/>
          <c:x val="0.8921023359288095"/>
          <c:y val="0.41740674955595392"/>
          <c:w val="0.10344827586206895"/>
          <c:h val="0.16518650088809947"/>
        </c:manualLayout>
      </c:layout>
      <c:spPr>
        <a:noFill/>
        <a:ln w="3168">
          <a:solidFill>
            <a:srgbClr val="000000"/>
          </a:solidFill>
          <a:prstDash val="solid"/>
        </a:ln>
      </c:spPr>
      <c:txPr>
        <a:bodyPr/>
        <a:lstStyle/>
        <a:p>
          <a:pPr>
            <a:defRPr sz="1008" b="1" i="0" u="none" strike="noStrike" baseline="0">
              <a:solidFill>
                <a:srgbClr val="000000"/>
              </a:solidFill>
              <a:latin typeface="Calibri"/>
              <a:ea typeface="Calibri"/>
              <a:cs typeface="Calibri"/>
            </a:defRPr>
          </a:pPr>
          <a:endParaRPr lang="ru-RU"/>
        </a:p>
      </c:txPr>
    </c:legend>
    <c:plotVisOnly val="1"/>
    <c:dispBlanksAs val="gap"/>
  </c:chart>
  <c:spPr>
    <a:noFill/>
    <a:ln>
      <a:noFill/>
    </a:ln>
  </c:spPr>
  <c:txPr>
    <a:bodyPr/>
    <a:lstStyle/>
    <a:p>
      <a:pPr>
        <a:defRPr sz="2470" b="1" i="0" u="none" strike="noStrike" baseline="0">
          <a:solidFill>
            <a:srgbClr val="000000"/>
          </a:solidFill>
          <a:latin typeface="Calibri"/>
          <a:ea typeface="Calibri"/>
          <a:cs typeface="Calibri"/>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1"/>
      <c:hPercent val="58"/>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7.0155902004454346E-2"/>
          <c:y val="1.9011406844106463E-2"/>
          <c:w val="0.9298440979955499"/>
          <c:h val="0.83840304182509506"/>
        </c:manualLayout>
      </c:layout>
      <c:bar3DChart>
        <c:barDir val="col"/>
        <c:grouping val="clustered"/>
        <c:ser>
          <c:idx val="0"/>
          <c:order val="0"/>
          <c:tx>
            <c:strRef>
              <c:f>Sheet1!$A$2</c:f>
              <c:strCache>
                <c:ptCount val="1"/>
              </c:strCache>
            </c:strRef>
          </c:tx>
          <c:spPr>
            <a:solidFill>
              <a:srgbClr val="9999FF"/>
            </a:solidFill>
            <a:ln w="12723">
              <a:solidFill>
                <a:srgbClr val="000000"/>
              </a:solidFill>
              <a:prstDash val="solid"/>
            </a:ln>
          </c:spPr>
          <c:dLbls>
            <c:dLbl>
              <c:idx val="0"/>
              <c:layout>
                <c:manualLayout>
                  <c:x val="2.3095268964046893E-2"/>
                  <c:y val="-1.2276621846850161E-2"/>
                </c:manualLayout>
              </c:layout>
              <c:tx>
                <c:rich>
                  <a:bodyPr/>
                  <a:lstStyle/>
                  <a:p>
                    <a:r>
                      <a:rPr lang="ru-RU" dirty="0" smtClean="0"/>
                      <a:t>27 979</a:t>
                    </a:r>
                    <a:endParaRPr lang="ru-RU" dirty="0"/>
                  </a:p>
                </c:rich>
              </c:tx>
            </c:dLbl>
            <c:dLbl>
              <c:idx val="1"/>
              <c:layout>
                <c:manualLayout>
                  <c:x val="3.1408823622623788E-2"/>
                  <c:y val="-2.2312937139840786E-2"/>
                </c:manualLayout>
              </c:layout>
              <c:tx>
                <c:rich>
                  <a:bodyPr/>
                  <a:lstStyle/>
                  <a:p>
                    <a:r>
                      <a:rPr lang="ru-RU" dirty="0" smtClean="0"/>
                      <a:t>48 989</a:t>
                    </a:r>
                    <a:endParaRPr lang="ru-RU" dirty="0"/>
                  </a:p>
                </c:rich>
              </c:tx>
            </c:dLbl>
            <c:dLbl>
              <c:idx val="2"/>
              <c:layout>
                <c:manualLayout>
                  <c:x val="1.4079996312206281E-2"/>
                  <c:y val="-1.9905081697190293E-2"/>
                </c:manualLayout>
              </c:layout>
              <c:tx>
                <c:rich>
                  <a:bodyPr/>
                  <a:lstStyle/>
                  <a:p>
                    <a:r>
                      <a:rPr lang="ru-RU" dirty="0" smtClean="0"/>
                      <a:t>326 954</a:t>
                    </a:r>
                    <a:endParaRPr lang="ru-RU" dirty="0"/>
                  </a:p>
                </c:rich>
              </c:tx>
            </c:dLbl>
            <c:dLbl>
              <c:idx val="3"/>
              <c:layout>
                <c:manualLayout>
                  <c:x val="2.7132020133048673E-2"/>
                  <c:y val="-3.6888126414366056E-2"/>
                </c:manualLayout>
              </c:layout>
              <c:tx>
                <c:rich>
                  <a:bodyPr/>
                  <a:lstStyle/>
                  <a:p>
                    <a:r>
                      <a:rPr lang="ru-RU" dirty="0" smtClean="0"/>
                      <a:t>36 776</a:t>
                    </a:r>
                    <a:endParaRPr lang="ru-RU" dirty="0"/>
                  </a:p>
                </c:rich>
              </c:tx>
            </c:dLbl>
            <c:dLbl>
              <c:idx val="4"/>
              <c:layout>
                <c:manualLayout>
                  <c:x val="2.8413874171326892E-2"/>
                  <c:y val="-2.2641192197344309E-2"/>
                </c:manualLayout>
              </c:layout>
              <c:tx>
                <c:rich>
                  <a:bodyPr/>
                  <a:lstStyle/>
                  <a:p>
                    <a:r>
                      <a:rPr lang="ru-RU" dirty="0" smtClean="0"/>
                      <a:t>47 867</a:t>
                    </a:r>
                    <a:endParaRPr lang="ru-RU" dirty="0"/>
                  </a:p>
                </c:rich>
              </c:tx>
            </c:dLbl>
            <c:dLbl>
              <c:idx val="5"/>
              <c:layout>
                <c:manualLayout>
                  <c:x val="2.3902895782374291E-2"/>
                  <c:y val="-2.0113100387591142E-2"/>
                </c:manualLayout>
              </c:layout>
              <c:tx>
                <c:rich>
                  <a:bodyPr/>
                  <a:lstStyle/>
                  <a:p>
                    <a:r>
                      <a:rPr lang="ru-RU" dirty="0" smtClean="0"/>
                      <a:t>9 527</a:t>
                    </a:r>
                    <a:endParaRPr lang="ru-RU" dirty="0"/>
                  </a:p>
                </c:rich>
              </c:tx>
            </c:dLbl>
            <c:dLbl>
              <c:idx val="6"/>
              <c:layout>
                <c:manualLayout>
                  <c:x val="1.9269183009643021E-2"/>
                  <c:y val="2.0377620395215972E-3"/>
                </c:manualLayout>
              </c:layout>
              <c:tx>
                <c:rich>
                  <a:bodyPr/>
                  <a:lstStyle/>
                  <a:p>
                    <a:r>
                      <a:rPr lang="ru-RU" dirty="0" smtClean="0"/>
                      <a:t>49 042</a:t>
                    </a:r>
                  </a:p>
                  <a:p>
                    <a:endParaRPr lang="ru-RU" dirty="0"/>
                  </a:p>
                </c:rich>
              </c:tx>
            </c:dLbl>
            <c:spPr>
              <a:noFill/>
              <a:ln w="25446">
                <a:noFill/>
              </a:ln>
            </c:spPr>
            <c:txPr>
              <a:bodyPr/>
              <a:lstStyle/>
              <a:p>
                <a:pPr>
                  <a:defRPr sz="1202" b="1" i="0" u="none" strike="noStrike" baseline="0">
                    <a:solidFill>
                      <a:srgbClr val="000000"/>
                    </a:solidFill>
                    <a:latin typeface="Calibri"/>
                    <a:ea typeface="Calibri"/>
                    <a:cs typeface="Calibri"/>
                  </a:defRPr>
                </a:pPr>
                <a:endParaRPr lang="ru-RU"/>
              </a:p>
            </c:txPr>
            <c:showVal val="1"/>
          </c:dLbls>
          <c:cat>
            <c:strRef>
              <c:f>Sheet1!$B$1:$H$1</c:f>
              <c:strCache>
                <c:ptCount val="7"/>
                <c:pt idx="0">
                  <c:v>Дорожная деятельность </c:v>
                </c:pt>
                <c:pt idx="1">
                  <c:v>Жилищно-коммунальное хозяйство</c:v>
                </c:pt>
                <c:pt idx="2">
                  <c:v>Образование</c:v>
                </c:pt>
                <c:pt idx="3">
                  <c:v>Культура</c:v>
                </c:pt>
                <c:pt idx="4">
                  <c:v>Социальная политика </c:v>
                </c:pt>
                <c:pt idx="5">
                  <c:v>Физическая культура и спорт</c:v>
                </c:pt>
                <c:pt idx="6">
                  <c:v>Прочие расходы</c:v>
                </c:pt>
              </c:strCache>
            </c:strRef>
          </c:cat>
          <c:val>
            <c:numRef>
              <c:f>Sheet1!$B$2:$H$2</c:f>
              <c:numCache>
                <c:formatCode>#,##0</c:formatCode>
                <c:ptCount val="7"/>
                <c:pt idx="0">
                  <c:v>27979</c:v>
                </c:pt>
                <c:pt idx="1">
                  <c:v>48989</c:v>
                </c:pt>
                <c:pt idx="2" formatCode="General">
                  <c:v>326954</c:v>
                </c:pt>
                <c:pt idx="3" formatCode="General">
                  <c:v>36776</c:v>
                </c:pt>
                <c:pt idx="4" formatCode="General">
                  <c:v>47867</c:v>
                </c:pt>
                <c:pt idx="5" formatCode="General">
                  <c:v>9527</c:v>
                </c:pt>
                <c:pt idx="6" formatCode="General">
                  <c:v>49042</c:v>
                </c:pt>
              </c:numCache>
            </c:numRef>
          </c:val>
        </c:ser>
        <c:dLbls>
          <c:showVal val="1"/>
        </c:dLbls>
        <c:gapDepth val="0"/>
        <c:shape val="box"/>
        <c:axId val="155292800"/>
        <c:axId val="155294336"/>
        <c:axId val="0"/>
      </c:bar3DChart>
      <c:catAx>
        <c:axId val="155292800"/>
        <c:scaling>
          <c:orientation val="minMax"/>
        </c:scaling>
        <c:axPos val="b"/>
        <c:numFmt formatCode="General" sourceLinked="1"/>
        <c:tickLblPos val="low"/>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55294336"/>
        <c:crosses val="autoZero"/>
        <c:auto val="1"/>
        <c:lblAlgn val="ctr"/>
        <c:lblOffset val="100"/>
        <c:tickLblSkip val="1"/>
        <c:tickMarkSkip val="1"/>
      </c:catAx>
      <c:valAx>
        <c:axId val="155294336"/>
        <c:scaling>
          <c:orientation val="minMax"/>
        </c:scaling>
        <c:axPos val="l"/>
        <c:majorGridlines>
          <c:spPr>
            <a:ln w="3181">
              <a:solidFill>
                <a:srgbClr val="000000"/>
              </a:solidFill>
              <a:prstDash val="solid"/>
            </a:ln>
          </c:spPr>
        </c:majorGridlines>
        <c:numFmt formatCode="#,##0" sourceLinked="1"/>
        <c:tickLblPos val="nextTo"/>
        <c:spPr>
          <a:ln w="3181">
            <a:solidFill>
              <a:srgbClr val="000000"/>
            </a:solidFill>
            <a:prstDash val="solid"/>
          </a:ln>
        </c:spPr>
        <c:txPr>
          <a:bodyPr rot="0" vert="horz"/>
          <a:lstStyle/>
          <a:p>
            <a:pPr>
              <a:defRPr sz="1152" b="1" i="0" u="none" strike="noStrike" baseline="0">
                <a:solidFill>
                  <a:srgbClr val="000000"/>
                </a:solidFill>
                <a:latin typeface="Calibri"/>
                <a:ea typeface="Calibri"/>
                <a:cs typeface="Calibri"/>
              </a:defRPr>
            </a:pPr>
            <a:endParaRPr lang="ru-RU"/>
          </a:p>
        </c:txPr>
        <c:crossAx val="155292800"/>
        <c:crosses val="autoZero"/>
        <c:crossBetween val="between"/>
      </c:valAx>
      <c:spPr>
        <a:noFill/>
        <a:ln w="25446">
          <a:noFill/>
        </a:ln>
      </c:spPr>
    </c:plotArea>
    <c:plotVisOnly val="1"/>
    <c:dispBlanksAs val="gap"/>
  </c:chart>
  <c:spPr>
    <a:noFill/>
    <a:ln>
      <a:noFill/>
    </a:ln>
  </c:spPr>
  <c:txPr>
    <a:bodyPr/>
    <a:lstStyle/>
    <a:p>
      <a:pPr>
        <a:defRPr sz="2304" b="1" i="0" u="none" strike="noStrike" baseline="0">
          <a:solidFill>
            <a:srgbClr val="000000"/>
          </a:solidFill>
          <a:latin typeface="Calibri"/>
          <a:ea typeface="Calibri"/>
          <a:cs typeface="Calibri"/>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dirty="0" smtClean="0">
                <a:latin typeface="Times New Roman" pitchFamily="18" charset="0"/>
                <a:cs typeface="Times New Roman" pitchFamily="18" charset="0"/>
              </a:rPr>
              <a:t>Доходы от уплаты акцизов, тыс. рублей</a:t>
            </a:r>
            <a:endParaRPr lang="ru-RU" sz="1400" dirty="0">
              <a:latin typeface="Times New Roman" pitchFamily="18" charset="0"/>
              <a:cs typeface="Times New Roman" pitchFamily="18" charset="0"/>
            </a:endParaRPr>
          </a:p>
        </c:rich>
      </c:tx>
      <c:layout>
        <c:manualLayout>
          <c:xMode val="edge"/>
          <c:yMode val="edge"/>
          <c:x val="0.31269703546672623"/>
          <c:y val="3.555530669951569E-2"/>
        </c:manualLayout>
      </c:layout>
    </c:title>
    <c:view3D>
      <c:rAngAx val="1"/>
    </c:view3D>
    <c:plotArea>
      <c:layout>
        <c:manualLayout>
          <c:layoutTarget val="inner"/>
          <c:xMode val="edge"/>
          <c:yMode val="edge"/>
          <c:x val="0.11775186353367459"/>
          <c:y val="0.20828632973388689"/>
          <c:w val="0.76367405943094224"/>
          <c:h val="0.44487434325336062"/>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tx>
                <c:rich>
                  <a:bodyPr/>
                  <a:lstStyle/>
                  <a:p>
                    <a:r>
                      <a:rPr lang="ru-RU" dirty="0" smtClean="0"/>
                      <a:t>10 273</a:t>
                    </a:r>
                    <a:endParaRPr lang="en-US" dirty="0"/>
                  </a:p>
                </c:rich>
              </c:tx>
              <c:showVal val="1"/>
            </c:dLbl>
            <c:dLbl>
              <c:idx val="2"/>
              <c:layout>
                <c:manualLayout>
                  <c:x val="1.5065807923523642E-2"/>
                  <c:y val="-0.19346269821795289"/>
                </c:manualLayout>
              </c:layout>
              <c:tx>
                <c:rich>
                  <a:bodyPr/>
                  <a:lstStyle/>
                  <a:p>
                    <a:r>
                      <a:rPr lang="ru-RU" dirty="0" smtClean="0"/>
                      <a:t>11 065</a:t>
                    </a:r>
                    <a:endParaRPr lang="en-US" dirty="0"/>
                  </a:p>
                </c:rich>
              </c:tx>
              <c:showVal val="1"/>
            </c:dLbl>
            <c:dLbl>
              <c:idx val="3"/>
              <c:layout>
                <c:manualLayout>
                  <c:x val="9.0394847541141708E-3"/>
                  <c:y val="-0.17777653349757841"/>
                </c:manualLayout>
              </c:layout>
              <c:tx>
                <c:rich>
                  <a:bodyPr/>
                  <a:lstStyle/>
                  <a:p>
                    <a:r>
                      <a:rPr lang="ru-RU" dirty="0" smtClean="0"/>
                      <a:t>11 065</a:t>
                    </a:r>
                    <a:endParaRPr lang="en-US" dirty="0"/>
                  </a:p>
                </c:rich>
              </c:tx>
              <c:showVal val="1"/>
            </c:dLbl>
            <c:dLbl>
              <c:idx val="4"/>
              <c:layout>
                <c:manualLayout>
                  <c:x val="1.0546065546466601E-2"/>
                  <c:y val="-0.17254781192412041"/>
                </c:manualLayout>
              </c:layout>
              <c:tx>
                <c:rich>
                  <a:bodyPr/>
                  <a:lstStyle/>
                  <a:p>
                    <a:r>
                      <a:rPr lang="ru-RU" dirty="0" smtClean="0"/>
                      <a:t>11 065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General</c:formatCode>
                <c:ptCount val="5"/>
                <c:pt idx="0" formatCode="#,##0">
                  <c:v>4459</c:v>
                </c:pt>
                <c:pt idx="1">
                  <c:v>10273</c:v>
                </c:pt>
                <c:pt idx="2">
                  <c:v>11065</c:v>
                </c:pt>
                <c:pt idx="3">
                  <c:v>11065</c:v>
                </c:pt>
                <c:pt idx="4">
                  <c:v>11065</c:v>
                </c:pt>
              </c:numCache>
            </c:numRef>
          </c:val>
        </c:ser>
        <c:shape val="cylinder"/>
        <c:axId val="154413696"/>
        <c:axId val="154415488"/>
        <c:axId val="0"/>
      </c:bar3DChart>
      <c:catAx>
        <c:axId val="15441369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415488"/>
        <c:crosses val="autoZero"/>
        <c:lblAlgn val="ctr"/>
        <c:lblOffset val="100"/>
      </c:catAx>
      <c:valAx>
        <c:axId val="154415488"/>
        <c:scaling>
          <c:orientation val="minMax"/>
        </c:scaling>
        <c:axPos val="l"/>
        <c:majorGridlines/>
        <c:numFmt formatCode="#,##0" sourceLinked="1"/>
        <c:tickLblPos val="nextTo"/>
        <c:txPr>
          <a:bodyPr/>
          <a:lstStyle/>
          <a:p>
            <a:pPr>
              <a:defRPr sz="1000" baseline="0"/>
            </a:pPr>
            <a:endParaRPr lang="ru-RU"/>
          </a:p>
        </c:txPr>
        <c:crossAx val="154413696"/>
        <c:crosses val="autoZero"/>
        <c:crossBetween val="between"/>
      </c:valAx>
    </c:plotArea>
    <c:plotVisOnly val="1"/>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lgn="ctr">
              <a:defRPr/>
            </a:pPr>
            <a:r>
              <a:rPr lang="ru-RU" sz="1400" dirty="0" smtClean="0">
                <a:latin typeface="Times New Roman" pitchFamily="18" charset="0"/>
                <a:cs typeface="Times New Roman" pitchFamily="18" charset="0"/>
              </a:rPr>
              <a:t>Налог,</a:t>
            </a:r>
            <a:r>
              <a:rPr lang="ru-RU" sz="1400" baseline="0" dirty="0" smtClean="0">
                <a:latin typeface="Times New Roman" pitchFamily="18" charset="0"/>
                <a:cs typeface="Times New Roman" pitchFamily="18" charset="0"/>
              </a:rPr>
              <a:t> взимаемый с применением упрощенной системы налогообложения, </a:t>
            </a:r>
          </a:p>
          <a:p>
            <a:pPr algn="ct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988175886405372"/>
          <c:y val="4.213962275498153E-2"/>
        </c:manualLayout>
      </c:layout>
    </c:title>
    <c:view3D>
      <c:rAngAx val="1"/>
    </c:view3D>
    <c:plotArea>
      <c:layout>
        <c:manualLayout>
          <c:layoutTarget val="inner"/>
          <c:xMode val="edge"/>
          <c:yMode val="edge"/>
          <c:x val="9.6418610307737546E-2"/>
          <c:y val="0.26754528402250904"/>
          <c:w val="0.83017996760928658"/>
          <c:h val="0.4270966899036044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1877936123E-2"/>
                  <c:y val="-0.15260111591195888"/>
                </c:manualLayout>
              </c:layout>
              <c:showVal val="1"/>
            </c:dLbl>
            <c:dLbl>
              <c:idx val="1"/>
              <c:layout>
                <c:manualLayout>
                  <c:x val="1.0714784050291398E-2"/>
                  <c:y val="-0.18552269618928821"/>
                </c:manualLayout>
              </c:layout>
              <c:tx>
                <c:rich>
                  <a:bodyPr/>
                  <a:lstStyle/>
                  <a:p>
                    <a:r>
                      <a:rPr lang="ru-RU" dirty="0" smtClean="0"/>
                      <a:t>3 823</a:t>
                    </a:r>
                    <a:endParaRPr lang="en-US" dirty="0"/>
                  </a:p>
                </c:rich>
              </c:tx>
              <c:showVal val="1"/>
            </c:dLbl>
            <c:dLbl>
              <c:idx val="2"/>
              <c:layout>
                <c:manualLayout>
                  <c:x val="1.5065807923523642E-2"/>
                  <c:y val="-0.19346269821795289"/>
                </c:manualLayout>
              </c:layout>
              <c:tx>
                <c:rich>
                  <a:bodyPr/>
                  <a:lstStyle/>
                  <a:p>
                    <a:r>
                      <a:rPr lang="ru-RU" dirty="0" smtClean="0"/>
                      <a:t>2 955</a:t>
                    </a:r>
                    <a:endParaRPr lang="en-US" dirty="0"/>
                  </a:p>
                </c:rich>
              </c:tx>
              <c:showVal val="1"/>
            </c:dLbl>
            <c:dLbl>
              <c:idx val="3"/>
              <c:layout>
                <c:manualLayout>
                  <c:x val="7.6172618217059083E-3"/>
                  <c:y val="-0.19094516560851005"/>
                </c:manualLayout>
              </c:layout>
              <c:tx>
                <c:rich>
                  <a:bodyPr/>
                  <a:lstStyle/>
                  <a:p>
                    <a:r>
                      <a:rPr lang="ru-RU" dirty="0" smtClean="0"/>
                      <a:t> 3 534</a:t>
                    </a:r>
                    <a:endParaRPr lang="en-US" dirty="0"/>
                  </a:p>
                </c:rich>
              </c:tx>
              <c:showVal val="1"/>
            </c:dLbl>
            <c:dLbl>
              <c:idx val="4"/>
              <c:layout>
                <c:manualLayout>
                  <c:x val="1.1968239086609461E-2"/>
                  <c:y val="-0.22522249285316706"/>
                </c:manualLayout>
              </c:layout>
              <c:tx>
                <c:rich>
                  <a:bodyPr/>
                  <a:lstStyle/>
                  <a:p>
                    <a:r>
                      <a:rPr lang="ru-RU" dirty="0" smtClean="0"/>
                      <a:t> 3 675</a:t>
                    </a:r>
                    <a:endParaRPr lang="en-US" dirty="0"/>
                  </a:p>
                </c:rich>
              </c:tx>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General</c:formatCode>
                <c:ptCount val="5"/>
                <c:pt idx="0" formatCode="#,##0">
                  <c:v>1393</c:v>
                </c:pt>
                <c:pt idx="1">
                  <c:v>3823</c:v>
                </c:pt>
                <c:pt idx="2">
                  <c:v>2955</c:v>
                </c:pt>
                <c:pt idx="3">
                  <c:v>3534</c:v>
                </c:pt>
                <c:pt idx="4">
                  <c:v>3675</c:v>
                </c:pt>
              </c:numCache>
            </c:numRef>
          </c:val>
        </c:ser>
        <c:shape val="cylinder"/>
        <c:axId val="154430848"/>
        <c:axId val="154465408"/>
        <c:axId val="0"/>
      </c:bar3DChart>
      <c:catAx>
        <c:axId val="15443084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465408"/>
        <c:crosses val="autoZero"/>
        <c:lblAlgn val="ctr"/>
        <c:lblOffset val="100"/>
      </c:catAx>
      <c:valAx>
        <c:axId val="154465408"/>
        <c:scaling>
          <c:orientation val="minMax"/>
        </c:scaling>
        <c:axPos val="l"/>
        <c:majorGridlines/>
        <c:numFmt formatCode="#,##0" sourceLinked="1"/>
        <c:tickLblPos val="nextTo"/>
        <c:txPr>
          <a:bodyPr/>
          <a:lstStyle/>
          <a:p>
            <a:pPr>
              <a:defRPr sz="1000" baseline="0"/>
            </a:pPr>
            <a:endParaRPr lang="ru-RU"/>
          </a:p>
        </c:txPr>
        <c:crossAx val="154430848"/>
        <c:crosses val="autoZero"/>
        <c:crossBetween val="between"/>
      </c:valAx>
    </c:plotArea>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Единый налог  на вмененный доход для отдельных видов деятельности,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20583745021195071"/>
          <c:y val="4.213962275498153E-2"/>
        </c:manualLayout>
      </c:layout>
    </c:title>
    <c:view3D>
      <c:rAngAx val="1"/>
    </c:view3D>
    <c:plotArea>
      <c:layout>
        <c:manualLayout>
          <c:layoutTarget val="inner"/>
          <c:xMode val="edge"/>
          <c:yMode val="edge"/>
          <c:x val="7.9841744771449369E-2"/>
          <c:y val="0.26754528402250904"/>
          <c:w val="0.85258560122722016"/>
          <c:h val="0.42709668990360466"/>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5.0936790785539414E-3"/>
                  <c:y val="-0.20527564435568577"/>
                </c:manualLayout>
              </c:layout>
              <c:showVal val="1"/>
            </c:dLbl>
            <c:dLbl>
              <c:idx val="1"/>
              <c:layout>
                <c:manualLayout>
                  <c:x val="7.9155388485657244E-3"/>
                  <c:y val="-0.23819722463301507"/>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3265</c:v>
                </c:pt>
                <c:pt idx="1">
                  <c:v>3450</c:v>
                </c:pt>
                <c:pt idx="2">
                  <c:v>2920</c:v>
                </c:pt>
                <c:pt idx="3">
                  <c:v>730</c:v>
                </c:pt>
                <c:pt idx="4">
                  <c:v>0</c:v>
                </c:pt>
              </c:numCache>
            </c:numRef>
          </c:val>
        </c:ser>
        <c:shape val="cylinder"/>
        <c:axId val="154519424"/>
        <c:axId val="154520960"/>
        <c:axId val="0"/>
      </c:bar3DChart>
      <c:catAx>
        <c:axId val="15451942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520960"/>
        <c:crosses val="autoZero"/>
        <c:lblAlgn val="ctr"/>
        <c:lblOffset val="100"/>
      </c:catAx>
      <c:valAx>
        <c:axId val="154520960"/>
        <c:scaling>
          <c:orientation val="minMax"/>
        </c:scaling>
        <c:axPos val="l"/>
        <c:majorGridlines/>
        <c:numFmt formatCode="#,##0" sourceLinked="1"/>
        <c:tickLblPos val="nextTo"/>
        <c:txPr>
          <a:bodyPr/>
          <a:lstStyle/>
          <a:p>
            <a:pPr>
              <a:defRPr sz="1000" baseline="0"/>
            </a:pPr>
            <a:endParaRPr lang="ru-RU"/>
          </a:p>
        </c:txPr>
        <c:crossAx val="154519424"/>
        <c:crosses val="autoZero"/>
        <c:crossBetween val="between"/>
      </c:valAx>
    </c:plotArea>
    <c:plotVisOnly val="1"/>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взимаемый в связи с применением  патентной системы налогообложения </a:t>
            </a:r>
          </a:p>
          <a:p>
            <a:pPr>
              <a:defRPr/>
            </a:pPr>
            <a:r>
              <a:rPr lang="ru-RU" sz="1400" baseline="0" dirty="0" smtClean="0">
                <a:latin typeface="Times New Roman" pitchFamily="18" charset="0"/>
                <a:cs typeface="Times New Roman" pitchFamily="18" charset="0"/>
              </a:rPr>
              <a:t>тыс. рублей</a:t>
            </a:r>
            <a:endParaRPr lang="ru-RU" sz="1400" dirty="0">
              <a:latin typeface="Times New Roman" pitchFamily="18" charset="0"/>
              <a:cs typeface="Times New Roman" pitchFamily="18" charset="0"/>
            </a:endParaRPr>
          </a:p>
        </c:rich>
      </c:tx>
      <c:layout>
        <c:manualLayout>
          <c:xMode val="edge"/>
          <c:yMode val="edge"/>
          <c:x val="0.14375653527169191"/>
          <c:y val="0"/>
        </c:manualLayout>
      </c:layout>
    </c:title>
    <c:view3D>
      <c:rAngAx val="1"/>
    </c:view3D>
    <c:plotArea>
      <c:layout>
        <c:manualLayout>
          <c:layoutTarget val="inner"/>
          <c:xMode val="edge"/>
          <c:yMode val="edge"/>
          <c:x val="7.2602119105590432E-2"/>
          <c:y val="0.26754528402250904"/>
          <c:w val="0.90337907708743193"/>
          <c:h val="0.42709668990360489"/>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2148328503583369E-2"/>
                  <c:y val="-0.2381972246330151"/>
                </c:manualLayout>
              </c:layout>
              <c:showVal val="1"/>
            </c:dLbl>
            <c:dLbl>
              <c:idx val="2"/>
              <c:layout>
                <c:manualLayout>
                  <c:x val="9.4221231139644725E-3"/>
                  <c:y val="-0.21980002343394375"/>
                </c:manualLayout>
              </c:layout>
              <c:showVal val="1"/>
            </c:dLbl>
            <c:dLbl>
              <c:idx val="3"/>
              <c:layout>
                <c:manualLayout>
                  <c:x val="7.6285757073869045E-3"/>
                  <c:y val="-0.21728242983037546"/>
                </c:manualLayout>
              </c:layout>
              <c:showVal val="1"/>
            </c:dLbl>
            <c:dLbl>
              <c:idx val="4"/>
              <c:layout>
                <c:manualLayout>
                  <c:x val="4.9023703177680823E-3"/>
                  <c:y val="-0.21863817679770112"/>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General</c:formatCode>
                <c:ptCount val="5"/>
                <c:pt idx="0" formatCode="#,##0">
                  <c:v>358</c:v>
                </c:pt>
                <c:pt idx="1">
                  <c:v>393</c:v>
                </c:pt>
                <c:pt idx="2">
                  <c:v>420</c:v>
                </c:pt>
                <c:pt idx="3">
                  <c:v>431</c:v>
                </c:pt>
                <c:pt idx="4">
                  <c:v>435</c:v>
                </c:pt>
              </c:numCache>
            </c:numRef>
          </c:val>
        </c:ser>
        <c:shape val="cylinder"/>
        <c:axId val="154623360"/>
        <c:axId val="154629248"/>
        <c:axId val="0"/>
      </c:bar3DChart>
      <c:catAx>
        <c:axId val="154623360"/>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629248"/>
        <c:crosses val="autoZero"/>
        <c:lblAlgn val="ctr"/>
        <c:lblOffset val="100"/>
      </c:catAx>
      <c:valAx>
        <c:axId val="154629248"/>
        <c:scaling>
          <c:orientation val="minMax"/>
        </c:scaling>
        <c:axPos val="l"/>
        <c:majorGridlines/>
        <c:numFmt formatCode="#,##0" sourceLinked="1"/>
        <c:tickLblPos val="nextTo"/>
        <c:txPr>
          <a:bodyPr/>
          <a:lstStyle/>
          <a:p>
            <a:pPr>
              <a:defRPr sz="1000" baseline="0"/>
            </a:pPr>
            <a:endParaRPr lang="ru-RU"/>
          </a:p>
        </c:txPr>
        <c:crossAx val="154623360"/>
        <c:crosses val="autoZero"/>
        <c:crossBetween val="between"/>
      </c:valAx>
    </c:plotArea>
    <c:plotVisOnly val="1"/>
  </c:chart>
  <c:txPr>
    <a:bodyPr/>
    <a:lstStyle/>
    <a:p>
      <a:pPr>
        <a:defRPr sz="1800"/>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Налог на имущество физических лиц,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2601</c:v>
                </c:pt>
                <c:pt idx="1">
                  <c:v>2808</c:v>
                </c:pt>
                <c:pt idx="2">
                  <c:v>2700</c:v>
                </c:pt>
                <c:pt idx="3">
                  <c:v>2502</c:v>
                </c:pt>
                <c:pt idx="4">
                  <c:v>3359</c:v>
                </c:pt>
              </c:numCache>
            </c:numRef>
          </c:val>
        </c:ser>
        <c:shape val="cylinder"/>
        <c:axId val="154690304"/>
        <c:axId val="154691840"/>
        <c:axId val="0"/>
      </c:bar3DChart>
      <c:catAx>
        <c:axId val="154690304"/>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691840"/>
        <c:crosses val="autoZero"/>
        <c:lblAlgn val="ctr"/>
        <c:lblOffset val="100"/>
      </c:catAx>
      <c:valAx>
        <c:axId val="154691840"/>
        <c:scaling>
          <c:orientation val="minMax"/>
        </c:scaling>
        <c:axPos val="l"/>
        <c:majorGridlines/>
        <c:numFmt formatCode="#,##0" sourceLinked="1"/>
        <c:tickLblPos val="nextTo"/>
        <c:txPr>
          <a:bodyPr/>
          <a:lstStyle/>
          <a:p>
            <a:pPr>
              <a:defRPr sz="1000" baseline="0"/>
            </a:pPr>
            <a:endParaRPr lang="ru-RU"/>
          </a:p>
        </c:txPr>
        <c:crossAx val="154690304"/>
        <c:crosses val="autoZero"/>
        <c:crossBetween val="between"/>
      </c:valAx>
    </c:plotArea>
    <c:plotVisOnly val="1"/>
  </c:chart>
  <c:txPr>
    <a:bodyPr/>
    <a:lstStyle/>
    <a:p>
      <a:pPr>
        <a:defRPr sz="1800"/>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Земельный налог,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0.11933364966764556"/>
          <c:y val="0.25484736014846038"/>
          <c:w val="0.8088467404269849"/>
          <c:h val="0.44280255006339164"/>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4325</c:v>
                </c:pt>
                <c:pt idx="1">
                  <c:v>5499</c:v>
                </c:pt>
                <c:pt idx="2">
                  <c:v>3698</c:v>
                </c:pt>
                <c:pt idx="3">
                  <c:v>3698</c:v>
                </c:pt>
                <c:pt idx="4">
                  <c:v>3698</c:v>
                </c:pt>
              </c:numCache>
            </c:numRef>
          </c:val>
        </c:ser>
        <c:shape val="cylinder"/>
        <c:axId val="154754048"/>
        <c:axId val="154759936"/>
        <c:axId val="0"/>
      </c:bar3DChart>
      <c:catAx>
        <c:axId val="154754048"/>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54759936"/>
        <c:crosses val="autoZero"/>
        <c:lblAlgn val="ctr"/>
        <c:lblOffset val="100"/>
      </c:catAx>
      <c:valAx>
        <c:axId val="154759936"/>
        <c:scaling>
          <c:orientation val="minMax"/>
        </c:scaling>
        <c:axPos val="l"/>
        <c:majorGridlines/>
        <c:numFmt formatCode="#,##0" sourceLinked="1"/>
        <c:tickLblPos val="nextTo"/>
        <c:txPr>
          <a:bodyPr/>
          <a:lstStyle/>
          <a:p>
            <a:pPr>
              <a:defRPr sz="1000" baseline="0"/>
            </a:pPr>
            <a:endParaRPr lang="ru-RU"/>
          </a:p>
        </c:txPr>
        <c:crossAx val="154754048"/>
        <c:crosses val="autoZero"/>
        <c:crossBetween val="between"/>
      </c:valAx>
    </c:plotArea>
    <c:plotVisOnly val="1"/>
  </c:chart>
  <c:txPr>
    <a:bodyPr/>
    <a:lstStyle/>
    <a:p>
      <a:pPr>
        <a:defRPr sz="1800"/>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Доходы от использования имущества, находящегося в государственной и муниципальной собственности, тыс. рублей</a:t>
            </a:r>
            <a:endParaRPr lang="ru-RU" sz="1400" dirty="0">
              <a:latin typeface="Times New Roman" pitchFamily="18" charset="0"/>
              <a:cs typeface="Times New Roman" pitchFamily="18" charset="0"/>
            </a:endParaRPr>
          </a:p>
        </c:rich>
      </c:tx>
      <c:layout>
        <c:manualLayout>
          <c:xMode val="edge"/>
          <c:yMode val="edge"/>
          <c:x val="0.14782760151069893"/>
          <c:y val="1.6932764875036501E-3"/>
        </c:manualLayout>
      </c:layout>
    </c:title>
    <c:view3D>
      <c:rAngAx val="1"/>
    </c:view3D>
    <c:plotArea>
      <c:layout>
        <c:manualLayout>
          <c:layoutTarget val="inner"/>
          <c:xMode val="edge"/>
          <c:yMode val="edge"/>
          <c:x val="0.11775186353367459"/>
          <c:y val="0.26754528402250904"/>
          <c:w val="0.8088467404269849"/>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807923523642E-2"/>
                  <c:y val="-0.19346269821795289"/>
                </c:manualLayout>
              </c:layout>
              <c:showVal val="1"/>
            </c:dLbl>
            <c:dLbl>
              <c:idx val="3"/>
              <c:layout>
                <c:manualLayout>
                  <c:x val="9.0394847541141708E-3"/>
                  <c:y val="-0.17777653349757841"/>
                </c:manualLayout>
              </c:layout>
              <c:showVal val="1"/>
            </c:dLbl>
            <c:dLbl>
              <c:idx val="4"/>
              <c:layout>
                <c:manualLayout>
                  <c:x val="1.0546065546466601E-2"/>
                  <c:y val="-0.17254781192412041"/>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11774</c:v>
                </c:pt>
                <c:pt idx="1">
                  <c:v>11648</c:v>
                </c:pt>
                <c:pt idx="2">
                  <c:v>15168</c:v>
                </c:pt>
                <c:pt idx="3">
                  <c:v>19766</c:v>
                </c:pt>
                <c:pt idx="4">
                  <c:v>24387</c:v>
                </c:pt>
              </c:numCache>
            </c:numRef>
          </c:val>
        </c:ser>
        <c:shape val="cylinder"/>
        <c:axId val="144126336"/>
        <c:axId val="144127872"/>
        <c:axId val="0"/>
      </c:bar3DChart>
      <c:catAx>
        <c:axId val="144126336"/>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44127872"/>
        <c:crosses val="autoZero"/>
        <c:lblAlgn val="ctr"/>
        <c:lblOffset val="100"/>
      </c:catAx>
      <c:valAx>
        <c:axId val="144127872"/>
        <c:scaling>
          <c:orientation val="minMax"/>
        </c:scaling>
        <c:axPos val="l"/>
        <c:majorGridlines/>
        <c:numFmt formatCode="#,##0" sourceLinked="1"/>
        <c:tickLblPos val="nextTo"/>
        <c:txPr>
          <a:bodyPr/>
          <a:lstStyle/>
          <a:p>
            <a:pPr>
              <a:defRPr sz="1000" baseline="0"/>
            </a:pPr>
            <a:endParaRPr lang="ru-RU"/>
          </a:p>
        </c:txPr>
        <c:crossAx val="144126336"/>
        <c:crosses val="autoZero"/>
        <c:crossBetween val="between"/>
      </c:valAx>
    </c:plotArea>
    <c:plotVisOnly val="1"/>
  </c:chart>
  <c:txPr>
    <a:bodyPr/>
    <a:lstStyle/>
    <a:p>
      <a:pPr>
        <a:defRPr sz="1800"/>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1400" baseline="0" dirty="0" smtClean="0">
                <a:latin typeface="Times New Roman" pitchFamily="18" charset="0"/>
                <a:cs typeface="Times New Roman" pitchFamily="18" charset="0"/>
              </a:rPr>
              <a:t>Государственная пошлина, тыс. рублей</a:t>
            </a:r>
            <a:endParaRPr lang="ru-RU" sz="1400" dirty="0">
              <a:latin typeface="Times New Roman" pitchFamily="18" charset="0"/>
              <a:cs typeface="Times New Roman" pitchFamily="18" charset="0"/>
            </a:endParaRPr>
          </a:p>
        </c:rich>
      </c:tx>
      <c:layout>
        <c:manualLayout>
          <c:xMode val="edge"/>
          <c:yMode val="edge"/>
          <c:x val="0.295003256291481"/>
          <c:y val="6.518472894911212E-2"/>
        </c:manualLayout>
      </c:layout>
    </c:title>
    <c:view3D>
      <c:rAngAx val="1"/>
    </c:view3D>
    <c:plotArea>
      <c:layout>
        <c:manualLayout>
          <c:layoutTarget val="inner"/>
          <c:xMode val="edge"/>
          <c:yMode val="edge"/>
          <c:x val="7.3307572124611114E-2"/>
          <c:y val="0.26754528402250904"/>
          <c:w val="0.85329104521420063"/>
          <c:h val="0.4209664324309193"/>
        </c:manualLayout>
      </c:layout>
      <c:bar3DChart>
        <c:barDir val="col"/>
        <c:grouping val="stacked"/>
        <c:ser>
          <c:idx val="0"/>
          <c:order val="0"/>
          <c:tx>
            <c:strRef>
              <c:f>Лист1!$B$1</c:f>
              <c:strCache>
                <c:ptCount val="1"/>
                <c:pt idx="0">
                  <c:v>Столбец1</c:v>
                </c:pt>
              </c:strCache>
            </c:strRef>
          </c:tx>
          <c:spPr>
            <a:gradFill rotWithShape="1">
              <a:gsLst>
                <a:gs pos="0">
                  <a:schemeClr val="accent2">
                    <a:tint val="30000"/>
                    <a:satMod val="250000"/>
                  </a:schemeClr>
                </a:gs>
                <a:gs pos="72000">
                  <a:schemeClr val="accent2">
                    <a:tint val="75000"/>
                    <a:satMod val="210000"/>
                  </a:schemeClr>
                </a:gs>
                <a:gs pos="100000">
                  <a:schemeClr val="accent2">
                    <a:tint val="85000"/>
                    <a:satMod val="210000"/>
                  </a:schemeClr>
                </a:gs>
              </a:gsLst>
              <a:lin ang="5400000" scaled="1"/>
            </a:gradFill>
            <a:ln w="10000" cap="flat" cmpd="sng" algn="ctr">
              <a:solidFill>
                <a:schemeClr val="accent2"/>
              </a:solidFill>
              <a:prstDash val="solid"/>
            </a:ln>
            <a:effectLst>
              <a:outerShdw blurRad="76200" dist="50800" dir="5400000" rotWithShape="0">
                <a:srgbClr val="4E3B30">
                  <a:alpha val="60000"/>
                </a:srgbClr>
              </a:outerShdw>
            </a:effectLst>
          </c:spPr>
          <c:dLbls>
            <c:dLbl>
              <c:idx val="0"/>
              <c:layout>
                <c:manualLayout>
                  <c:x val="1.3559227131171218E-2"/>
                  <c:y val="-0.19869141979141144"/>
                </c:manualLayout>
              </c:layout>
              <c:showVal val="1"/>
            </c:dLbl>
            <c:dLbl>
              <c:idx val="1"/>
              <c:layout>
                <c:manualLayout>
                  <c:x val="1.3559227131171218E-2"/>
                  <c:y val="-0.19869141979141144"/>
                </c:manualLayout>
              </c:layout>
              <c:showVal val="1"/>
            </c:dLbl>
            <c:dLbl>
              <c:idx val="2"/>
              <c:layout>
                <c:manualLayout>
                  <c:x val="1.5065791553213491E-2"/>
                  <c:y val="-0.21885911059740401"/>
                </c:manualLayout>
              </c:layout>
              <c:showVal val="1"/>
            </c:dLbl>
            <c:dLbl>
              <c:idx val="3"/>
              <c:layout>
                <c:manualLayout>
                  <c:x val="9.0394523541817706E-3"/>
                  <c:y val="-0.21587150496134508"/>
                </c:manualLayout>
              </c:layout>
              <c:showVal val="1"/>
            </c:dLbl>
            <c:dLbl>
              <c:idx val="4"/>
              <c:layout>
                <c:manualLayout>
                  <c:x val="1.1979752276965783E-2"/>
                  <c:y val="-0.21699185707486787"/>
                </c:manualLayout>
              </c:layout>
              <c:showVal val="1"/>
            </c:dLbl>
            <c:txPr>
              <a:bodyPr/>
              <a:lstStyle/>
              <a:p>
                <a:pPr>
                  <a:defRPr sz="1200" b="1">
                    <a:latin typeface="Times New Roman" pitchFamily="18" charset="0"/>
                    <a:cs typeface="Times New Roman" pitchFamily="18" charset="0"/>
                  </a:defRPr>
                </a:pPr>
                <a:endParaRPr lang="ru-RU"/>
              </a:p>
            </c:txPr>
            <c:showVal val="1"/>
          </c:dLbls>
          <c:cat>
            <c:strRef>
              <c:f>Лист1!$A$2:$A$6</c:f>
              <c:strCache>
                <c:ptCount val="5"/>
                <c:pt idx="0">
                  <c:v>2018 год (Факт)</c:v>
                </c:pt>
                <c:pt idx="1">
                  <c:v>2019 год (Утвержденный прогноз)</c:v>
                </c:pt>
                <c:pt idx="2">
                  <c:v>2020 год (Прогноз)</c:v>
                </c:pt>
                <c:pt idx="3">
                  <c:v>2021 год (Прогноз)</c:v>
                </c:pt>
                <c:pt idx="4">
                  <c:v>2022 год  (Прогноз)</c:v>
                </c:pt>
              </c:strCache>
            </c:strRef>
          </c:cat>
          <c:val>
            <c:numRef>
              <c:f>Лист1!$B$2:$B$6</c:f>
              <c:numCache>
                <c:formatCode>#,##0</c:formatCode>
                <c:ptCount val="5"/>
                <c:pt idx="0">
                  <c:v>2593</c:v>
                </c:pt>
                <c:pt idx="1">
                  <c:v>1749</c:v>
                </c:pt>
                <c:pt idx="2">
                  <c:v>2758</c:v>
                </c:pt>
                <c:pt idx="3">
                  <c:v>2860</c:v>
                </c:pt>
                <c:pt idx="4">
                  <c:v>2966</c:v>
                </c:pt>
              </c:numCache>
            </c:numRef>
          </c:val>
        </c:ser>
        <c:shape val="cylinder"/>
        <c:axId val="144161792"/>
        <c:axId val="144171776"/>
        <c:axId val="0"/>
      </c:bar3DChart>
      <c:catAx>
        <c:axId val="144161792"/>
        <c:scaling>
          <c:orientation val="minMax"/>
        </c:scaling>
        <c:axPos val="b"/>
        <c:tickLblPos val="nextTo"/>
        <c:txPr>
          <a:bodyPr/>
          <a:lstStyle/>
          <a:p>
            <a:pPr>
              <a:defRPr sz="900" b="1">
                <a:latin typeface="Times New Roman" pitchFamily="18" charset="0"/>
                <a:cs typeface="Times New Roman" pitchFamily="18" charset="0"/>
              </a:defRPr>
            </a:pPr>
            <a:endParaRPr lang="ru-RU"/>
          </a:p>
        </c:txPr>
        <c:crossAx val="144171776"/>
        <c:crosses val="autoZero"/>
        <c:lblAlgn val="ctr"/>
        <c:lblOffset val="100"/>
      </c:catAx>
      <c:valAx>
        <c:axId val="144171776"/>
        <c:scaling>
          <c:orientation val="minMax"/>
        </c:scaling>
        <c:axPos val="l"/>
        <c:majorGridlines/>
        <c:numFmt formatCode="#,##0" sourceLinked="1"/>
        <c:tickLblPos val="nextTo"/>
        <c:txPr>
          <a:bodyPr/>
          <a:lstStyle/>
          <a:p>
            <a:pPr>
              <a:defRPr sz="1000" baseline="0"/>
            </a:pPr>
            <a:endParaRPr lang="ru-RU"/>
          </a:p>
        </c:txPr>
        <c:crossAx val="144161792"/>
        <c:crosses val="autoZero"/>
        <c:crossBetween val="between"/>
      </c:valAx>
    </c:plotArea>
    <c:plotVisOnly val="1"/>
  </c:chart>
  <c:txPr>
    <a:bodyPr/>
    <a:lstStyle/>
    <a:p>
      <a:pPr>
        <a:defRPr sz="1800"/>
      </a:pPr>
      <a:endParaRPr lang="ru-RU"/>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cdr:x>
      <cdr:y>0</cdr:y>
    </cdr:from>
    <cdr:to>
      <cdr:x>0.0212</cdr:x>
      <cdr:y>0.1175</cdr:y>
    </cdr:to>
    <cdr:sp macro="" textlink="">
      <cdr:nvSpPr>
        <cdr:cNvPr id="2" name="TextBox 2"/>
        <cdr:cNvSpPr txBox="1"/>
      </cdr:nvSpPr>
      <cdr:spPr>
        <a:xfrm xmlns:a="http://schemas.openxmlformats.org/drawingml/2006/main">
          <a:off x="0" y="0"/>
          <a:ext cx="184731" cy="276999"/>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Franklin Gothic Book"/>
            </a:defRPr>
          </a:lvl1pPr>
          <a:lvl2pPr marL="457200" algn="l" defTabSz="914400" rtl="0" eaLnBrk="1" latinLnBrk="0" hangingPunct="1">
            <a:defRPr sz="1800" kern="1200">
              <a:solidFill>
                <a:sysClr val="windowText" lastClr="000000"/>
              </a:solidFill>
              <a:latin typeface="Franklin Gothic Book"/>
            </a:defRPr>
          </a:lvl2pPr>
          <a:lvl3pPr marL="914400" algn="l" defTabSz="914400" rtl="0" eaLnBrk="1" latinLnBrk="0" hangingPunct="1">
            <a:defRPr sz="1800" kern="1200">
              <a:solidFill>
                <a:sysClr val="windowText" lastClr="000000"/>
              </a:solidFill>
              <a:latin typeface="Franklin Gothic Book"/>
            </a:defRPr>
          </a:lvl3pPr>
          <a:lvl4pPr marL="1371600" algn="l" defTabSz="914400" rtl="0" eaLnBrk="1" latinLnBrk="0" hangingPunct="1">
            <a:defRPr sz="1800" kern="1200">
              <a:solidFill>
                <a:sysClr val="windowText" lastClr="000000"/>
              </a:solidFill>
              <a:latin typeface="Franklin Gothic Book"/>
            </a:defRPr>
          </a:lvl4pPr>
          <a:lvl5pPr marL="1828800" algn="l" defTabSz="914400" rtl="0" eaLnBrk="1" latinLnBrk="0" hangingPunct="1">
            <a:defRPr sz="1800" kern="1200">
              <a:solidFill>
                <a:sysClr val="windowText" lastClr="000000"/>
              </a:solidFill>
              <a:latin typeface="Franklin Gothic Book"/>
            </a:defRPr>
          </a:lvl5pPr>
          <a:lvl6pPr marL="2286000" algn="l" defTabSz="914400" rtl="0" eaLnBrk="1" latinLnBrk="0" hangingPunct="1">
            <a:defRPr sz="1800" kern="1200">
              <a:solidFill>
                <a:sysClr val="windowText" lastClr="000000"/>
              </a:solidFill>
              <a:latin typeface="Franklin Gothic Book"/>
            </a:defRPr>
          </a:lvl6pPr>
          <a:lvl7pPr marL="2743200" algn="l" defTabSz="914400" rtl="0" eaLnBrk="1" latinLnBrk="0" hangingPunct="1">
            <a:defRPr sz="1800" kern="1200">
              <a:solidFill>
                <a:sysClr val="windowText" lastClr="000000"/>
              </a:solidFill>
              <a:latin typeface="Franklin Gothic Book"/>
            </a:defRPr>
          </a:lvl7pPr>
          <a:lvl8pPr marL="3200400" algn="l" defTabSz="914400" rtl="0" eaLnBrk="1" latinLnBrk="0" hangingPunct="1">
            <a:defRPr sz="1800" kern="1200">
              <a:solidFill>
                <a:sysClr val="windowText" lastClr="000000"/>
              </a:solidFill>
              <a:latin typeface="Franklin Gothic Book"/>
            </a:defRPr>
          </a:lvl8pPr>
          <a:lvl9pPr marL="3657600" algn="l" defTabSz="914400" rtl="0" eaLnBrk="1" latinLnBrk="0" hangingPunct="1">
            <a:defRPr sz="1800" kern="1200">
              <a:solidFill>
                <a:sysClr val="windowText" lastClr="000000"/>
              </a:solidFill>
              <a:latin typeface="Franklin Gothic Book"/>
            </a:defRPr>
          </a:lvl9pPr>
        </a:lstStyle>
        <a:p xmlns:a="http://schemas.openxmlformats.org/drawingml/2006/main">
          <a:endParaRPr lang="ru-RU" sz="1200" dirty="0">
            <a:latin typeface="Times New Roman" pitchFamily="18" charset="0"/>
            <a:cs typeface="Times New Roman" pitchFamily="18" charset="0"/>
          </a:endParaRPr>
        </a:p>
      </cdr:txBody>
    </cdr:sp>
  </cdr:relSizeAnchor>
  <cdr:relSizeAnchor xmlns:cdr="http://schemas.openxmlformats.org/drawingml/2006/chartDrawing">
    <cdr:from>
      <cdr:x>0.11111</cdr:x>
      <cdr:y>0.8</cdr:y>
    </cdr:from>
    <cdr:to>
      <cdr:x>0.31746</cdr:x>
      <cdr:y>1</cdr:y>
    </cdr:to>
    <cdr:sp macro="" textlink="">
      <cdr:nvSpPr>
        <cdr:cNvPr id="3" name="TextBox 2"/>
        <cdr:cNvSpPr txBox="1"/>
      </cdr:nvSpPr>
      <cdr:spPr>
        <a:xfrm xmlns:a="http://schemas.openxmlformats.org/drawingml/2006/main">
          <a:off x="1000132" y="1714512"/>
          <a:ext cx="1857388"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345E7-C782-4C71-B520-D74042FD9E66}" type="datetimeFigureOut">
              <a:rPr lang="ru-RU" smtClean="0"/>
              <a:pPr/>
              <a:t>09.01.2020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7CACF1-2239-4801-82B4-1D054A631B0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11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E77CACF1-2239-4801-82B4-1D054A631B04}" type="slidenum">
              <a:rPr lang="ru-RU" smtClean="0"/>
              <a:pPr/>
              <a:t>36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5C2BB34-D3ED-427A-9E97-0B63E679BDD4}" type="datetimeFigureOut">
              <a:rPr lang="ru-RU" smtClean="0"/>
              <a:pPr/>
              <a:t>09.01.2020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59518E-E263-4108-8EBA-BC8BD3A3F46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C2BB34-D3ED-427A-9E97-0B63E679BDD4}" type="datetimeFigureOut">
              <a:rPr lang="ru-RU" smtClean="0"/>
              <a:pPr/>
              <a:t>09.01.2020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518E-E263-4108-8EBA-BC8BD3A3F46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029" name="Rectangle 5"/>
          <p:cNvSpPr>
            <a:spLocks noChangeArrowheads="1"/>
          </p:cNvSpPr>
          <p:nvPr/>
        </p:nvSpPr>
        <p:spPr bwMode="auto">
          <a:xfrm>
            <a:off x="0" y="1819274"/>
            <a:ext cx="900115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Прямоугольник 8"/>
          <p:cNvSpPr/>
          <p:nvPr/>
        </p:nvSpPr>
        <p:spPr>
          <a:xfrm>
            <a:off x="571472" y="3500438"/>
            <a:ext cx="7667652" cy="830997"/>
          </a:xfrm>
          <a:prstGeom prst="rect">
            <a:avLst/>
          </a:prstGeom>
        </p:spPr>
        <p:txBody>
          <a:bodyPr wrap="square">
            <a:spAutoFit/>
          </a:bodyPr>
          <a:lstStyle/>
          <a:p>
            <a:r>
              <a:rPr lang="ru-RU" sz="4800" b="1" i="1" dirty="0">
                <a:solidFill>
                  <a:srgbClr val="403152"/>
                </a:solidFill>
                <a:latin typeface="Times New Roman" pitchFamily="18" charset="0"/>
                <a:ea typeface="Times New Roman" pitchFamily="18" charset="0"/>
                <a:cs typeface="Times New Roman" pitchFamily="18" charset="0"/>
              </a:rPr>
              <a:t>БЮДЖЕТ ДЛЯ ГРАЖДАН</a:t>
            </a:r>
            <a:endParaRPr lang="ru-RU" dirty="0"/>
          </a:p>
        </p:txBody>
      </p:sp>
      <p:sp>
        <p:nvSpPr>
          <p:cNvPr id="10" name="Прямоугольник 9"/>
          <p:cNvSpPr/>
          <p:nvPr/>
        </p:nvSpPr>
        <p:spPr>
          <a:xfrm>
            <a:off x="428596" y="4714884"/>
            <a:ext cx="8358246" cy="1600438"/>
          </a:xfrm>
          <a:prstGeom prst="rect">
            <a:avLst/>
          </a:prstGeom>
        </p:spPr>
        <p:txBody>
          <a:bodyPr wrap="square">
            <a:spAutoFit/>
          </a:bodyPr>
          <a:lstStyle/>
          <a:p>
            <a:pPr lvl="0" algn="ctr" eaLnBrk="0" fontAlgn="base" hangingPunct="0">
              <a:spcBef>
                <a:spcPct val="0"/>
              </a:spcBef>
              <a:spcAft>
                <a:spcPct val="0"/>
              </a:spcAft>
              <a:tabLst>
                <a:tab pos="4286250" algn="l"/>
                <a:tab pos="5029200" algn="l"/>
              </a:tabLst>
            </a:pPr>
            <a:r>
              <a:rPr lang="ru-RU" sz="2000" b="1" dirty="0" smtClean="0">
                <a:solidFill>
                  <a:srgbClr val="403152"/>
                </a:solidFill>
                <a:latin typeface="Times New Roman" pitchFamily="18" charset="0"/>
                <a:ea typeface="Times New Roman" pitchFamily="18" charset="0"/>
                <a:cs typeface="Times New Roman" pitchFamily="18" charset="0"/>
              </a:rPr>
              <a:t>к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Думы городского округа</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Тагил от 19.12.2019 года № 39/1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 бюджете городского округа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Тагил на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2020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 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плановый период</a:t>
            </a:r>
          </a:p>
          <a:p>
            <a:pPr lvl="0" algn="ctr" eaLnBrk="0" fontAlgn="base" hangingPunct="0">
              <a:spcBef>
                <a:spcPct val="0"/>
              </a:spcBef>
              <a:spcAft>
                <a:spcPct val="0"/>
              </a:spcAft>
              <a:tabLst>
                <a:tab pos="4286250" algn="l"/>
                <a:tab pos="5029200" algn="l"/>
              </a:tabLst>
            </a:pP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2021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и </a:t>
            </a:r>
            <a:r>
              <a:rPr lang="ru-RU" sz="2000" b="1" dirty="0" smtClean="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2022 </a:t>
            </a:r>
            <a:r>
              <a:rPr lang="ru-RU" sz="2000" b="1" dirty="0">
                <a:solidFill>
                  <a:srgbClr val="403152"/>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годов»</a:t>
            </a:r>
            <a:endParaRPr lang="ru-RU" sz="900" dirty="0">
              <a:solidFill>
                <a:prstClr val="black"/>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endParaRPr lang="ru-RU" dirty="0">
              <a:solidFill>
                <a:prstClr val="black"/>
              </a:solidFill>
              <a:latin typeface="Arial" pitchFamily="34" charset="0"/>
              <a:cs typeface="Arial" pitchFamily="34" charset="0"/>
            </a:endParaRPr>
          </a:p>
        </p:txBody>
      </p:sp>
      <p:sp>
        <p:nvSpPr>
          <p:cNvPr id="10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Рисунок 12" descr="C:\Users\User\Desktop\Бюджет для граждан\10.jpg"/>
          <p:cNvPicPr/>
          <p:nvPr/>
        </p:nvPicPr>
        <p:blipFill>
          <a:blip r:embed="rId4"/>
          <a:srcRect/>
          <a:stretch>
            <a:fillRect/>
          </a:stretch>
        </p:blipFill>
        <p:spPr bwMode="auto">
          <a:xfrm>
            <a:off x="214282" y="142852"/>
            <a:ext cx="4541849" cy="2692744"/>
          </a:xfrm>
          <a:prstGeom prst="rect">
            <a:avLst/>
          </a:prstGeom>
          <a:noFill/>
          <a:ln w="9525">
            <a:noFill/>
            <a:miter lim="800000"/>
            <a:headEnd/>
            <a:tailEnd/>
          </a:ln>
        </p:spPr>
      </p:pic>
      <p:pic>
        <p:nvPicPr>
          <p:cNvPr id="15" name="Рисунок 14" descr="C:\Users\User\Desktop\Бюджет для граждан\9.jpg"/>
          <p:cNvPicPr/>
          <p:nvPr/>
        </p:nvPicPr>
        <p:blipFill>
          <a:blip r:embed="rId5"/>
          <a:srcRect/>
          <a:stretch>
            <a:fillRect/>
          </a:stretch>
        </p:blipFill>
        <p:spPr bwMode="auto">
          <a:xfrm>
            <a:off x="4857752" y="142852"/>
            <a:ext cx="4143372" cy="2714644"/>
          </a:xfrm>
          <a:prstGeom prst="rect">
            <a:avLst/>
          </a:prstGeom>
          <a:noFill/>
          <a:ln w="9525">
            <a:noFill/>
            <a:miter lim="800000"/>
            <a:headEnd/>
            <a:tailEnd/>
          </a:ln>
        </p:spPr>
      </p:pic>
    </p:spTree>
    <p:controls>
      <p:control spid="1030" name="SapphireHiddenControl" r:id="rId2" imgW="6095880" imgH="4067280"/>
    </p:controls>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0" y="0"/>
            <a:ext cx="580608"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2844" y="0"/>
            <a:ext cx="8786874" cy="6524863"/>
          </a:xfrm>
          <a:prstGeom prst="rect">
            <a:avLst/>
          </a:prstGeom>
        </p:spPr>
        <p:txBody>
          <a:bodyPr wrap="square">
            <a:spAutoFit/>
          </a:bodyPr>
          <a:lstStyle/>
          <a:p>
            <a:pPr lvl="0" indent="342900" algn="just" fontAlgn="base">
              <a:spcBef>
                <a:spcPct val="0"/>
              </a:spcBef>
              <a:spcAft>
                <a:spcPct val="0"/>
              </a:spcAft>
            </a:pPr>
            <a:r>
              <a:rPr lang="ru-RU" sz="1100" b="1" dirty="0" smtClean="0">
                <a:solidFill>
                  <a:prstClr val="black"/>
                </a:solidFill>
                <a:latin typeface="Times New Roman" pitchFamily="18" charset="0"/>
                <a:ea typeface="Calibri" pitchFamily="34" charset="0"/>
                <a:cs typeface="Times New Roman" pitchFamily="18" charset="0"/>
              </a:rPr>
              <a:t>4.Налог, взимаемый в связи с применением патентной системы налогообложения.</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Норматив зачислений налога, взимаемого в связи с применением патентной системы налогообложения, в доходы  бюджета городского округа составляет 100%.</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b="1" dirty="0" smtClean="0">
                <a:solidFill>
                  <a:prstClr val="black"/>
                </a:solidFill>
                <a:latin typeface="Times New Roman" pitchFamily="18" charset="0"/>
                <a:ea typeface="Calibri" pitchFamily="34" charset="0"/>
                <a:cs typeface="Times New Roman" pitchFamily="18" charset="0"/>
              </a:rPr>
              <a:t>5.Налог, взимаемый в связи с применением упрощенной системы налогообложения</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Норматив зачислений налога, взимаемого в связи с применением упрощенной системы налогообложения, в доходы бюджета городского округа Верхний Тагил составляет 30%.</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В плановом периоде темп роста поступлений налога, взимаемого в связи с применением упрощенной системы налогообложения в доходы бюджета городского округа Верхний Тагил  планируется  в размере:  в 2020 году – 1,042%, в 2021 году - 1,196%, в 2022 году – 1,040%.</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b="1" dirty="0" smtClean="0">
                <a:solidFill>
                  <a:prstClr val="black"/>
                </a:solidFill>
                <a:latin typeface="Times New Roman" pitchFamily="18" charset="0"/>
                <a:ea typeface="Calibri" pitchFamily="34" charset="0"/>
                <a:cs typeface="Times New Roman" pitchFamily="18" charset="0"/>
              </a:rPr>
              <a:t>6.Земельный налог</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Норматив зачислений земельного налога в доходы бюджета городского округа Верхний Тагил  составляет 100%.</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С 01.01.2014 налоговые ставки в процентном отношении к кадастровой стоимости земельных участков установлены в предельных значениях в соответствии с подпунктом 1 (в размере 0,3 процента) и подпунктом 2 (в размере 1,5 процента) пункта 1 статьи 394 Налогового кодекса Российской Федерации (далее - НК РФ).</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В 2020 - 2022 годах коэффициент роста поступлений земельного налога планируется в размере 1,000 ежегодно от уровня 2019 года.</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Установление дополнительных налоговых льгот по уплате земельного налога не планируется.</a:t>
            </a:r>
          </a:p>
          <a:p>
            <a:r>
              <a:rPr lang="ru-RU" sz="1100" b="1" dirty="0" smtClean="0">
                <a:latin typeface="Times New Roman" pitchFamily="18" charset="0"/>
                <a:cs typeface="Times New Roman" pitchFamily="18" charset="0"/>
              </a:rPr>
              <a:t>       7.Налог на имущество физических лиц</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Норматив зачислений налога на имущество физических лиц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      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объектов налогообложения с установлением  ставки налога в размере 0,3% в отношении следующих объектов:</a:t>
            </a:r>
            <a:endParaRPr lang="ru-RU" sz="1100" b="1" dirty="0" smtClean="0">
              <a:latin typeface="Times New Roman" pitchFamily="18" charset="0"/>
              <a:cs typeface="Times New Roman" pitchFamily="18" charset="0"/>
            </a:endParaRPr>
          </a:p>
          <a:p>
            <a:pPr lvl="0" algn="just"/>
            <a:r>
              <a:rPr lang="ru-RU" sz="1100" dirty="0" smtClean="0">
                <a:latin typeface="Times New Roman" pitchFamily="18" charset="0"/>
                <a:cs typeface="Times New Roman" pitchFamily="18" charset="0"/>
              </a:rPr>
              <a:t>жилых домов, частей жилых домов, квартир, частей квартир, комнат;</a:t>
            </a:r>
          </a:p>
          <a:p>
            <a:pPr algn="just"/>
            <a:r>
              <a:rPr lang="ru-RU" sz="1100" dirty="0" smtClean="0">
                <a:latin typeface="Times New Roman" pitchFamily="18" charset="0"/>
                <a:cs typeface="Times New Roman" pitchFamily="18" charset="0"/>
              </a:rPr>
              <a:t>2) объектов незавершенного строительства в случае, если проектируемым назначением таких объектов является жилой дом;</a:t>
            </a:r>
          </a:p>
          <a:p>
            <a:pPr algn="just"/>
            <a:r>
              <a:rPr lang="ru-RU" sz="1100" dirty="0" smtClean="0">
                <a:latin typeface="Times New Roman" pitchFamily="18" charset="0"/>
                <a:cs typeface="Times New Roman" pitchFamily="18" charset="0"/>
              </a:rPr>
              <a:t>3) единых недвижимых комплексов, в состав которых входит хотя бы один жилой дом;</a:t>
            </a:r>
          </a:p>
          <a:p>
            <a:pPr algn="just"/>
            <a:r>
              <a:rPr lang="ru-RU" sz="1100" dirty="0" smtClean="0">
                <a:latin typeface="Times New Roman" pitchFamily="18" charset="0"/>
                <a:cs typeface="Times New Roman" pitchFamily="18" charset="0"/>
              </a:rPr>
              <a:t>4) гаражей и </a:t>
            </a:r>
            <a:r>
              <a:rPr lang="ru-RU" sz="1100" dirty="0" err="1" smtClean="0">
                <a:latin typeface="Times New Roman" pitchFamily="18" charset="0"/>
                <a:cs typeface="Times New Roman" pitchFamily="18" charset="0"/>
              </a:rPr>
              <a:t>машино-мест</a:t>
            </a:r>
            <a:r>
              <a:rPr lang="ru-RU" sz="1100" dirty="0" smtClean="0">
                <a:latin typeface="Times New Roman" pitchFamily="18" charset="0"/>
                <a:cs typeface="Times New Roman" pitchFamily="18" charset="0"/>
              </a:rPr>
              <a:t>;</a:t>
            </a:r>
          </a:p>
          <a:p>
            <a:pPr algn="just"/>
            <a:r>
              <a:rPr lang="ru-RU" sz="1100" dirty="0" smtClean="0">
                <a:latin typeface="Times New Roman" pitchFamily="18" charset="0"/>
                <a:cs typeface="Times New Roman" pitchFamily="18" charset="0"/>
              </a:rPr>
              <a:t>и  в размере  0,5 процента в отношении прочих объектов налогообложения.</a:t>
            </a:r>
          </a:p>
          <a:p>
            <a:pPr algn="just"/>
            <a:r>
              <a:rPr lang="ru-RU" sz="1100" dirty="0" smtClean="0">
                <a:latin typeface="Times New Roman" pitchFamily="18" charset="0"/>
                <a:cs typeface="Times New Roman" pitchFamily="18" charset="0"/>
              </a:rPr>
              <a:t>     Льготы по налогу на имущество физических лиц сохранены и будут предоставляться 15 льготным категориям.</a:t>
            </a:r>
          </a:p>
          <a:p>
            <a:pPr algn="just"/>
            <a:r>
              <a:rPr lang="ru-RU" sz="1100" dirty="0" smtClean="0">
                <a:latin typeface="Times New Roman" pitchFamily="18" charset="0"/>
                <a:cs typeface="Times New Roman" pitchFamily="18" charset="0"/>
              </a:rPr>
              <a:t>     Кроме того, при этом будут применяться установленные статьей 403 Налогового кодекса Российской Федерации налоговые вычеты, например, в отношении квартиры налоговый вычет будет предоставляться в размере кадастровой стоимости 20 кв. метров каждой из квартир, находящихся в собственности налогоплательщика, в отношении комнат 10 кв. м, в отношении жилых домов 50 кв.м.</a:t>
            </a:r>
          </a:p>
          <a:p>
            <a:pPr algn="just"/>
            <a:r>
              <a:rPr lang="ru-RU" sz="1100" dirty="0" smtClean="0">
                <a:latin typeface="Times New Roman" pitchFamily="18" charset="0"/>
                <a:cs typeface="Times New Roman" pitchFamily="18" charset="0"/>
              </a:rPr>
              <a:t>    Первые три года с момента введения нового порядка исчисления налога исходя из кадастровой стоимости имущества являются переходными. Для них установлен особый порядок расчета и применение временных понижающих коэффициентов, которые позволят снизить налоговую нагрузку на граждан:  в первый год - 0,2;   во второй - 0,4;   в третий - 0,6.</a:t>
            </a:r>
          </a:p>
          <a:p>
            <a:pPr algn="just"/>
            <a:r>
              <a:rPr lang="ru-RU" sz="1100" dirty="0" smtClean="0">
                <a:latin typeface="Times New Roman" pitchFamily="18" charset="0"/>
                <a:cs typeface="Times New Roman" pitchFamily="18" charset="0"/>
              </a:rPr>
              <a:t>     Если сумма налога исходя из кадастровой стоимости без учета переходных правил оказалась меньше, чем сумма налога исходя из инвентаризационной стоимости, налог рассчитают без учета переходных правил.</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0" y="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lang="ru-RU" sz="1100" dirty="0" smtClean="0">
                <a:latin typeface="Times New Roman" pitchFamily="18" charset="0"/>
                <a:cs typeface="Times New Roman" pitchFamily="18" charset="0"/>
              </a:rPr>
              <a:t> </a:t>
            </a:r>
          </a:p>
          <a:p>
            <a:pPr algn="just"/>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TextBox 2"/>
          <p:cNvSpPr txBox="1"/>
          <p:nvPr/>
        </p:nvSpPr>
        <p:spPr>
          <a:xfrm>
            <a:off x="0" y="0"/>
            <a:ext cx="9144000" cy="7371249"/>
          </a:xfrm>
          <a:prstGeom prst="rect">
            <a:avLst/>
          </a:prstGeom>
          <a:noFill/>
        </p:spPr>
        <p:txBody>
          <a:bodyPr wrap="square" rtlCol="0">
            <a:spAutoFit/>
          </a:bodyPr>
          <a:lstStyle/>
          <a:p>
            <a:pPr algn="just"/>
            <a:r>
              <a:rPr lang="ru-RU" sz="1100" b="1" dirty="0" smtClean="0">
                <a:latin typeface="Times New Roman" pitchFamily="18" charset="0"/>
                <a:cs typeface="Times New Roman" pitchFamily="18" charset="0"/>
              </a:rPr>
              <a:t>     8.Государственная пошлина</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В связи с ростом среднего уровня цен по потребительские товары, в том числе с учетом уровня инфляции, проведена индексация размера государственной пошлины.     В плановом периоде коэффициент роста поступлений государственной пошлины в доходы бюджета городского округа  Верхний Тагил предусмотрен в размере: в 2020 году – 1,034%, в 2021-2022 годах – 1,037%.</a:t>
            </a:r>
          </a:p>
          <a:p>
            <a:pPr algn="just"/>
            <a:r>
              <a:rPr lang="ru-RU" sz="1100" b="1" dirty="0" smtClean="0">
                <a:latin typeface="Times New Roman" pitchFamily="18" charset="0"/>
                <a:cs typeface="Times New Roman" pitchFamily="18" charset="0"/>
              </a:rPr>
              <a:t>    9.</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Неналоговые доходы бюджета</a:t>
            </a:r>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городского округа Верхний Тагил в 2020 - 2022 годах.</a:t>
            </a:r>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Использование имущества, находящегося в муниципальной собственности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    С 2012 года базовая ставка арендной платы за использование недвижимого муниципального имущества составляет 180 рублей за 1 кв. м в год с применением повышающих (понижающих) коэффициентов. </a:t>
            </a:r>
          </a:p>
          <a:p>
            <a:pPr algn="just"/>
            <a:r>
              <a:rPr lang="ru-RU" sz="1100" b="1" dirty="0" smtClean="0">
                <a:latin typeface="Times New Roman" pitchFamily="18" charset="0"/>
                <a:cs typeface="Times New Roman" pitchFamily="18" charset="0"/>
              </a:rPr>
              <a:t>     Платежи при пользовании природными ресурсами</a:t>
            </a:r>
            <a:endParaRPr lang="ru-RU" sz="1100" dirty="0" smtClean="0">
              <a:latin typeface="Times New Roman" pitchFamily="18" charset="0"/>
              <a:cs typeface="Times New Roman" pitchFamily="18" charset="0"/>
            </a:endParaRPr>
          </a:p>
          <a:p>
            <a:pPr algn="just"/>
            <a:r>
              <a:rPr lang="ru-RU" sz="11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Верхний Тагил в 2020 году составляет 60%. В плановом периоде темп роста поступлений платы за негативное воздействие на окружающую среду предусмотрен в размере 1,0 ежегодно.</a:t>
            </a:r>
          </a:p>
          <a:p>
            <a:pPr algn="just"/>
            <a:r>
              <a:rPr lang="ru-RU" sz="1100" dirty="0" smtClean="0">
                <a:latin typeface="Times New Roman" pitchFamily="18" charset="0"/>
                <a:cs typeface="Times New Roman" pitchFamily="18" charset="0"/>
              </a:rPr>
              <a:t>     В связи с  внесенными изменениями в Бюджетный кодекс Российской Федерации изменился порядок зачисления штрафов в бюджеты Российской Федерации.</a:t>
            </a:r>
          </a:p>
          <a:p>
            <a:pPr algn="ctr"/>
            <a:r>
              <a:rPr lang="ru-RU" sz="1100" b="1" dirty="0" smtClean="0">
                <a:solidFill>
                  <a:schemeClr val="accent4">
                    <a:lumMod val="75000"/>
                  </a:schemeClr>
                </a:solidFill>
                <a:latin typeface="Times New Roman" pitchFamily="18" charset="0"/>
                <a:cs typeface="Times New Roman" pitchFamily="18" charset="0"/>
              </a:rPr>
              <a:t>Основные направления</a:t>
            </a:r>
          </a:p>
          <a:p>
            <a:pPr algn="ctr"/>
            <a:r>
              <a:rPr lang="ru-RU" sz="1100" b="1" dirty="0" smtClean="0">
                <a:solidFill>
                  <a:schemeClr val="accent4">
                    <a:lumMod val="75000"/>
                  </a:schemeClr>
                </a:solidFill>
                <a:latin typeface="Times New Roman" pitchFamily="18" charset="0"/>
                <a:cs typeface="Times New Roman" pitchFamily="18" charset="0"/>
              </a:rPr>
              <a:t>бюджетной политики городского округа Верхний Тагил на 2020-2022 годы</a:t>
            </a:r>
          </a:p>
          <a:p>
            <a:pPr algn="ctr"/>
            <a:r>
              <a:rPr lang="ru-RU" sz="1100" b="1" dirty="0" smtClean="0">
                <a:solidFill>
                  <a:schemeClr val="accent2"/>
                </a:solidFill>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Основной целью бюджетной политики городского округа  Верхний Тагил является эффективное управление средствами бюджета городского округа при достижении приоритетных целей социально-экономического развития территории.</a:t>
            </a:r>
          </a:p>
          <a:p>
            <a:pPr algn="just"/>
            <a:r>
              <a:rPr lang="ru-RU" sz="1100" dirty="0" smtClean="0">
                <a:latin typeface="Times New Roman" pitchFamily="18" charset="0"/>
                <a:cs typeface="Times New Roman" pitchFamily="18" charset="0"/>
              </a:rPr>
              <a:t>      Бюджетная политика городского округа Верхний Тагил ориентирована на повышение качества жизни населения городского округа, на достижение национальных целей развития Российской Федерации, установленных в Указе Президента Российской Федерации от 7 мая 2018 года № 204 «О национальных целях и стратегических задачах развития Российской Федерации на период до 2024 года», и на ключевые направления развития экономики и социальной сферы Свердловской области в соответствии с программой «Пятилетка развития Свердловской области» на 2017 - 2021 годы, утвержденной Указом Губернатора Свердловской области от 31.10.2017 № 546-УГ «О программе «Пятилетка развития Свердловской области» на 2017 - 2021 годы».</a:t>
            </a:r>
          </a:p>
          <a:p>
            <a:pPr algn="ctr"/>
            <a:r>
              <a:rPr lang="ru-RU" sz="1100" b="1" dirty="0" smtClean="0">
                <a:solidFill>
                  <a:schemeClr val="accent4">
                    <a:lumMod val="75000"/>
                  </a:schemeClr>
                </a:solidFill>
                <a:latin typeface="Times New Roman" pitchFamily="18" charset="0"/>
                <a:cs typeface="Times New Roman" pitchFamily="18" charset="0"/>
              </a:rPr>
              <a:t>Приоритетные направления бюджетной политики в 2020 году </a:t>
            </a:r>
            <a:endParaRPr lang="ru-RU" sz="1100" dirty="0" smtClean="0">
              <a:solidFill>
                <a:schemeClr val="accent4">
                  <a:lumMod val="75000"/>
                </a:schemeClr>
              </a:solidFill>
              <a:latin typeface="Times New Roman" pitchFamily="18" charset="0"/>
              <a:cs typeface="Times New Roman" pitchFamily="18" charset="0"/>
            </a:endParaRPr>
          </a:p>
          <a:p>
            <a:pPr algn="ctr"/>
            <a:r>
              <a:rPr lang="ru-RU" sz="1100" b="1" dirty="0" smtClean="0">
                <a:solidFill>
                  <a:schemeClr val="accent4">
                    <a:lumMod val="75000"/>
                  </a:schemeClr>
                </a:solidFill>
                <a:latin typeface="Times New Roman" pitchFamily="18" charset="0"/>
                <a:cs typeface="Times New Roman" pitchFamily="18" charset="0"/>
              </a:rPr>
              <a:t>и плановом периоде 2021 и 2022 годов</a:t>
            </a:r>
            <a:endParaRPr lang="ru-RU" sz="1100" dirty="0" smtClean="0">
              <a:solidFill>
                <a:schemeClr val="accent4">
                  <a:lumMod val="75000"/>
                </a:schemeClr>
              </a:solidFill>
              <a:latin typeface="Times New Roman" pitchFamily="18" charset="0"/>
              <a:cs typeface="Times New Roman" pitchFamily="18" charset="0"/>
            </a:endParaRPr>
          </a:p>
          <a:p>
            <a:pPr algn="ctr"/>
            <a:r>
              <a:rPr lang="ru-RU" sz="1100" dirty="0" smtClean="0">
                <a:latin typeface="Times New Roman" pitchFamily="18" charset="0"/>
                <a:cs typeface="Times New Roman" pitchFamily="18" charset="0"/>
              </a:rPr>
              <a:t> </a:t>
            </a:r>
          </a:p>
          <a:p>
            <a:pPr algn="just"/>
            <a:r>
              <a:rPr lang="ru-RU" sz="1100" dirty="0" smtClean="0">
                <a:latin typeface="Times New Roman" pitchFamily="18" charset="0"/>
                <a:cs typeface="Times New Roman" pitchFamily="18" charset="0"/>
              </a:rPr>
              <a:t>       В 2020 году бюджетная политика городского округа Верхний Тагил, как и прежде,  сохранит свою социальную направленность и будет ориентирована на последовательное повышение качества  жизни населения городского округа Верхний Тагил и создание условий для решения неотложных социально-экономических проблем городского округа Верхний Тагил. </a:t>
            </a:r>
          </a:p>
          <a:p>
            <a:pPr algn="just"/>
            <a:r>
              <a:rPr lang="ru-RU" sz="1100" dirty="0" smtClean="0">
                <a:latin typeface="Times New Roman" pitchFamily="18" charset="0"/>
                <a:cs typeface="Times New Roman" pitchFamily="18" charset="0"/>
              </a:rPr>
              <a:t>      Приоритетом бюджетной политики в сфере  расходов в 2020-2022 годах будут предоставление качественных муниципальных услуг на основе  целей и задач, определенных майскими Указами Президента  Российской Федерации 2012 года, планами мероприятий («дорожными картами») по развитию отраслей социальной сферы и выполнение мероприятий, предусмотренных программой «Пятилетка развития» Свердловской области  на 2017-2021 годы. </a:t>
            </a:r>
          </a:p>
          <a:p>
            <a:pPr algn="just"/>
            <a:r>
              <a:rPr lang="ru-RU" sz="1100" dirty="0" smtClean="0">
                <a:latin typeface="Times New Roman" pitchFamily="18" charset="0"/>
                <a:cs typeface="Times New Roman" pitchFamily="18" charset="0"/>
              </a:rPr>
              <a:t>      В 2020 - 2022 годах необходимо обеспечить оплату труда отдельных категорий работников бюджетной сферы, определенных указами Президента Российской Федерации, с учетом установленных показателей соотношения заработной платы соответствующих категорий работников и уровня среднемесячного дохода от трудовой деятельности в Свердловской области, а также проведение ежегодной индексации заработной платы иных категорий работников организаций бюджетного сектора экономики на прогнозный уровень инфляции.</a:t>
            </a: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lang="ru-RU" sz="11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7" name="Rectangle 1"/>
          <p:cNvSpPr>
            <a:spLocks noChangeArrowheads="1"/>
          </p:cNvSpPr>
          <p:nvPr/>
        </p:nvSpPr>
        <p:spPr bwMode="auto">
          <a:xfrm>
            <a:off x="0" y="0"/>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Бюджетная политика направлена:</a:t>
            </a:r>
            <a:endParaRPr kumimoji="0" lang="ru-RU" sz="11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Образование</a:t>
            </a:r>
            <a:endParaRPr kumimoji="0" lang="ru-RU" sz="1100" b="0"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Ключевым направлением развития общего образования является обеспечение высокого качества образования. Для обеспечения качества общего образования вся система должна быть ориентирована на обеспечение возможности получения образования, отвечающего требованиям современной экономики, формирование гармоничной, социально адаптированной, конкурентоспособной, мобильной личности, создание условий для ее самореализации. В городском округе Верхний Тагил обеспечена возможность получения образования в односменном режиме, что позволяет организовать обучение детей по дополнительным образовательным программам и дает больше возможностей для посещения детских библиотек, культурных учреждений.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Кроме того, в городском округе Верхний Тагил обеспечено стабильное функционирование системы общего образования и созданы предпосылки для ее дальнейшего развития: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сохранены и улучшаются материальные и организационные условия для обучения детей;</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система образования продолжает осуществлять социальные функции обучения, воспитания подрастающих поколений;</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реализуется система мер по сохранению и укреплению кадрового потенциала системы образования;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ежегодно предусматриваются средства на повышение заработной платы педагогических работников общеобразовательных учреждений.</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Другой важной задачей является развитие системы дополнительного образования детей. В городском округе Верхний Тагил функционирует два учреждения дополнительного образования детей: МАОУ ДОД «Детская школа искусств», МАОУ ДОД «Детский юношеский центр».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Отличительной чертой системы дополнительного образования в городском округе Верхний Тагил является ее современное качество, доступность и эффективность в сочетании с сохранением лучших традиций внешкольного воспитания и образования.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2020 планируется  выполнить:</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ремонт фасада детского сада № 9;</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ремонты внутренних помещений  муниципальных общеобразовательных учреждений по предписаниям надзорных органов;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мероприятия по приобретению оборудования в муниципальные дошкольные образовательные учреждения по предписаниям надзорных органов</a:t>
            </a:r>
            <a:r>
              <a:rPr kumimoji="0" lang="ru-RU" sz="11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обустройство спортивной площадки в </a:t>
            </a:r>
            <a:r>
              <a:rPr kumimoji="0" lang="ru-RU" sz="11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Детско</a:t>
            </a: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юношеском центре.</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ru-RU" sz="11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Жилищно-коммунальное хозяйство.</a:t>
            </a:r>
          </a:p>
          <a:p>
            <a:r>
              <a:rPr lang="ru-RU" sz="1100" dirty="0" smtClean="0">
                <a:latin typeface="Times New Roman" pitchFamily="18" charset="0"/>
                <a:cs typeface="Times New Roman" pitchFamily="18" charset="0"/>
              </a:rPr>
              <a:t>      Состояние жилищно-коммунального хозяйства является одним из определяющих факторов, характеризующих уровень жизни и комфорта населения.  В процессе модернизации ЖКХ основными направлениями деятельности являются повышение комфортности и безопасности проживания граждан. С целью реализации поставленных задач разработаны и утверждены следующие муниципальные программы: «Развитие жилищно-коммунального хозяйства и повышение энергетической  эффективности в городском округе Верхний  Тагил на 2020 - 2025 годы» и «Обеспечение рационального  и безопасного природопользования в городском округе Верхний Тагил на 2020-2025гг.», «Формирование комфортной городской среды   городского округа Верхний Тагил на 2018-2022 годы»</a:t>
            </a:r>
          </a:p>
          <a:p>
            <a:r>
              <a:rPr lang="ru-RU" sz="1100" dirty="0" smtClean="0">
                <a:latin typeface="Times New Roman" pitchFamily="18" charset="0"/>
                <a:cs typeface="Times New Roman" pitchFamily="18" charset="0"/>
              </a:rPr>
              <a:t>Приоритетными направлениями в системе жилищно-коммунального хозяйства на 2020 год являются:</a:t>
            </a:r>
          </a:p>
          <a:p>
            <a:r>
              <a:rPr lang="ru-RU" sz="1100" dirty="0" smtClean="0">
                <a:latin typeface="Times New Roman" pitchFamily="18" charset="0"/>
                <a:cs typeface="Times New Roman" pitchFamily="18" charset="0"/>
              </a:rPr>
              <a:t>2.1. Капитальный ремонт общего имущества многоквартирных домов.</a:t>
            </a:r>
          </a:p>
          <a:p>
            <a:r>
              <a:rPr lang="ru-RU" sz="1100" dirty="0" smtClean="0">
                <a:latin typeface="Times New Roman" pitchFamily="18" charset="0"/>
                <a:cs typeface="Times New Roman" pitchFamily="18" charset="0"/>
              </a:rPr>
              <a:t>2.2. Приобретение служебного жилья в муниципальную собственность, жилых помещений для нуждающихся в улучшении жилищных условий, состоящих на учете очередности по городскому округу.</a:t>
            </a:r>
          </a:p>
          <a:p>
            <a:r>
              <a:rPr lang="ru-RU" sz="1100" dirty="0" smtClean="0">
                <a:latin typeface="Times New Roman" pitchFamily="18" charset="0"/>
                <a:cs typeface="Times New Roman" pitchFamily="18" charset="0"/>
              </a:rPr>
              <a:t>2.3.Установка в административных зданиях системы автоматического регулирования потребления тепловой энергии (САРТ). </a:t>
            </a:r>
          </a:p>
          <a:p>
            <a:r>
              <a:rPr lang="ru-RU" sz="1100" dirty="0" smtClean="0">
                <a:latin typeface="Times New Roman" pitchFamily="18" charset="0"/>
                <a:cs typeface="Times New Roman" pitchFamily="18" charset="0"/>
              </a:rPr>
              <a:t>2.4. Разработка проекта «Газоснабжение жилых домов  по ул. Спорта, 1 Мая, Советская, Октябрьская, Карла Маркса, Нахимова, Ленина г. Верхний Тагил»,</a:t>
            </a:r>
          </a:p>
          <a:p>
            <a:r>
              <a:rPr lang="ru-RU" sz="1100" dirty="0" smtClean="0">
                <a:latin typeface="Times New Roman" pitchFamily="18" charset="0"/>
                <a:cs typeface="Times New Roman" pitchFamily="18" charset="0"/>
              </a:rPr>
              <a:t>2.5. Разработка проекта по полигону ТКО в г.Верхний Тагил.</a:t>
            </a:r>
          </a:p>
          <a:p>
            <a:pPr marL="0" marR="0" lvl="0" indent="342900" algn="just" defTabSz="914400" rtl="0" eaLnBrk="0" fontAlgn="base" latinLnBrk="0" hangingPunct="0">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0" y="0"/>
            <a:ext cx="9001156" cy="4462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kumimoji="0" lang="ru-RU" sz="1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105473" name="Rectangle 1"/>
          <p:cNvSpPr>
            <a:spLocks noChangeArrowheads="1"/>
          </p:cNvSpPr>
          <p:nvPr/>
        </p:nvSpPr>
        <p:spPr bwMode="auto">
          <a:xfrm>
            <a:off x="0" y="142852"/>
            <a:ext cx="8786842" cy="46012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just" defTabSz="914400" rtl="0" eaLnBrk="1" fontAlgn="base" latinLnBrk="0" hangingPunct="1">
              <a:lnSpc>
                <a:spcPct val="100000"/>
              </a:lnSpc>
              <a:spcBef>
                <a:spcPct val="0"/>
              </a:spcBef>
              <a:spcAft>
                <a:spcPct val="0"/>
              </a:spcAft>
              <a:buClrTx/>
              <a:buSzTx/>
              <a:buFontTx/>
              <a:buNone/>
              <a:tabLst>
                <a:tab pos="444500" algn="l"/>
              </a:tabLst>
            </a:pPr>
            <a:r>
              <a:rPr kumimoji="0" lang="ru-RU" sz="11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Благоустройство.</a:t>
            </a:r>
            <a:endParaRPr kumimoji="0" lang="ru-RU" sz="1100" b="0"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 целью создания условий для повышения уровня комфортности проживания граждан на территории городского округа Верхний Тагил  в 2020 - 2022 годах планируются следующие мероприятия: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уборка и содержание мест общего пользования, содержание памятников, мемориалов, оформление клумб, посадка и спиливание деревьев и т.п.;</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содержание кладбищ;</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обслуживание пирсов;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обустройство снежных городков;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содержание и обслуживание уличного освещения;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содержание внутриквартальных территорий;</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обслуживание светофоров;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комплексное благоустройство общественной территории «Набережная огней»;</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меры социальной поддержки.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Дороги.</a:t>
            </a:r>
            <a:endParaRPr kumimoji="0" lang="ru-RU" sz="1100" b="0"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2020 - 2022 годах в бюджете городского округа Верхний Тагил средства местного бюджета направляются на следующие цели: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содержание улично-дорожной сети, ремонт дорог;</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обустройство пешеходных переходов;</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установку дорожных знаков и нанесение дорожной разметки.</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Культура.</a:t>
            </a:r>
            <a:endParaRPr kumimoji="0" lang="ru-RU" sz="1100" b="0"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2020 году планируется  проведение ремонта спортивного зала в здании   сельского культурно-спортивного комплекса п. Половинный.</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 Физическая культура и спорт.</a:t>
            </a:r>
            <a:endParaRPr kumimoji="0" lang="ru-RU" sz="1100" b="0" i="1" u="sng"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just" defTabSz="914400" rtl="0" eaLnBrk="0" fontAlgn="base" latinLnBrk="0" hangingPunct="0">
              <a:lnSpc>
                <a:spcPct val="100000"/>
              </a:lnSpc>
              <a:spcBef>
                <a:spcPct val="0"/>
              </a:spcBef>
              <a:spcAft>
                <a:spcPct val="0"/>
              </a:spcAft>
              <a:buClrTx/>
              <a:buSzTx/>
              <a:buFontTx/>
              <a:buNone/>
              <a:tabLst>
                <a:tab pos="444500" algn="l"/>
              </a:tabLst>
            </a:pPr>
            <a:r>
              <a:rPr kumimoji="0" lang="ru-RU" sz="11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Основной целью развития  физической культуры и спорта является формирование у горожан потребности в здоровом образе жизни и создание условий для ее реализации. Для достижения этой цели планируется проведение ремонта здания Спортивно – оздоровительного комплекса и беговой дорожки  в рамках муниципальной программы«Развитие физической культуры, спорта и молодежной политики  на территории городского округа Верхний Тагил на 2020 - 2025 годы». </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6075" algn="l" defTabSz="914400" rtl="0" eaLnBrk="0" fontAlgn="base" latinLnBrk="0" hangingPunct="0">
              <a:lnSpc>
                <a:spcPct val="100000"/>
              </a:lnSpc>
              <a:spcBef>
                <a:spcPct val="0"/>
              </a:spcBef>
              <a:spcAft>
                <a:spcPct val="0"/>
              </a:spcAft>
              <a:buClrTx/>
              <a:buSzTx/>
              <a:buFontTx/>
              <a:buNone/>
              <a:tabLst>
                <a:tab pos="4445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0" y="0"/>
            <a:ext cx="900115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Прогноз социально-экономического развития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5F497A"/>
                </a:solidFill>
                <a:effectLst/>
                <a:latin typeface="Times New Roman" pitchFamily="18" charset="0"/>
                <a:ea typeface="Times New Roman" pitchFamily="18" charset="0"/>
                <a:cs typeface="Times New Roman" pitchFamily="18" charset="0"/>
              </a:rPr>
              <a:t>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Таблица 4"/>
          <p:cNvGraphicFramePr>
            <a:graphicFrameLocks noGrp="1"/>
          </p:cNvGraphicFramePr>
          <p:nvPr/>
        </p:nvGraphicFramePr>
        <p:xfrm>
          <a:off x="214282" y="642920"/>
          <a:ext cx="8715436" cy="5793379"/>
        </p:xfrm>
        <a:graphic>
          <a:graphicData uri="http://schemas.openxmlformats.org/drawingml/2006/table">
            <a:tbl>
              <a:tblPr/>
              <a:tblGrid>
                <a:gridCol w="2556133"/>
                <a:gridCol w="865152"/>
                <a:gridCol w="727516"/>
                <a:gridCol w="727516"/>
                <a:gridCol w="727516"/>
                <a:gridCol w="727516"/>
                <a:gridCol w="722599"/>
                <a:gridCol w="1661488"/>
              </a:tblGrid>
              <a:tr h="199430">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Наименование показателя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rowSpan="2">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Единица измерения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Отчет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Оценка</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gridSpan="3">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Прогноз</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rowSpan="2">
                  <a:txBody>
                    <a:bodyPr/>
                    <a:lstStyle/>
                    <a:p>
                      <a:pPr algn="ctr" fontAlgn="ctr"/>
                      <a:r>
                        <a:rPr lang="ru-RU" sz="900" b="1" i="0" u="none" strike="noStrike">
                          <a:solidFill>
                            <a:schemeClr val="tx2">
                              <a:lumMod val="75000"/>
                            </a:schemeClr>
                          </a:solidFill>
                          <a:latin typeface="Times New Roman" pitchFamily="18" charset="0"/>
                          <a:cs typeface="Times New Roman" pitchFamily="18" charset="0"/>
                        </a:rPr>
                        <a:t>Пояснения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r>
              <a:tr h="199430">
                <a:tc vMerge="1">
                  <a:txBody>
                    <a:bodyPr/>
                    <a:lstStyle/>
                    <a:p>
                      <a:endParaRPr lang="ru-RU"/>
                    </a:p>
                  </a:txBody>
                  <a:tcPr/>
                </a:tc>
                <a:tc vMerge="1">
                  <a:txBody>
                    <a:bodyPr/>
                    <a:lstStyle/>
                    <a:p>
                      <a:endParaRPr lang="ru-RU"/>
                    </a:p>
                  </a:txBody>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2018</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2019</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1" i="0" u="none" strike="noStrike" dirty="0">
                          <a:solidFill>
                            <a:schemeClr val="tx2">
                              <a:lumMod val="75000"/>
                            </a:schemeClr>
                          </a:solidFill>
                          <a:latin typeface="Times New Roman" pitchFamily="18" charset="0"/>
                          <a:cs typeface="Times New Roman" pitchFamily="18" charset="0"/>
                        </a:rPr>
                        <a:t>2022</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1">
                        <a:lumMod val="20000"/>
                        <a:lumOff val="80000"/>
                      </a:schemeClr>
                    </a:solidFill>
                  </a:tcPr>
                </a:tc>
                <a:tc vMerge="1">
                  <a:txBody>
                    <a:bodyPr/>
                    <a:lstStyle/>
                    <a:p>
                      <a:endParaRPr lang="ru-RU"/>
                    </a:p>
                  </a:txBody>
                  <a:tcPr/>
                </a:tc>
              </a:tr>
              <a:tr h="199430">
                <a:tc>
                  <a:txBody>
                    <a:bodyPr/>
                    <a:lstStyle/>
                    <a:p>
                      <a:pPr algn="l" fontAlgn="ctr"/>
                      <a:r>
                        <a:rPr lang="en-US" sz="900" b="0" i="0" u="none" strike="noStrike" dirty="0">
                          <a:solidFill>
                            <a:srgbClr val="000080"/>
                          </a:solidFill>
                          <a:latin typeface="Times New Roman" pitchFamily="18" charset="0"/>
                          <a:cs typeface="Times New Roman" pitchFamily="18" charset="0"/>
                        </a:rPr>
                        <a:t>I. </a:t>
                      </a:r>
                      <a:r>
                        <a:rPr lang="ru-RU" sz="900" b="0" i="0" u="none" strike="noStrike" dirty="0">
                          <a:solidFill>
                            <a:srgbClr val="000080"/>
                          </a:solidFill>
                          <a:latin typeface="Times New Roman" pitchFamily="18" charset="0"/>
                          <a:cs typeface="Times New Roman" pitchFamily="18" charset="0"/>
                        </a:rPr>
                        <a:t>Финансы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dirty="0">
                          <a:solidFill>
                            <a:srgbClr val="000080"/>
                          </a:solidFill>
                          <a:latin typeface="Times New Roman" pitchFamily="18" charset="0"/>
                          <a:cs typeface="Times New Roman" pitchFamily="18" charset="0"/>
                        </a:rPr>
                        <a:t>1. Доходы, всего (стр. 1.12 + стр. 1.13)</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435,10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469,30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462,80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462,80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dirty="0">
                          <a:solidFill>
                            <a:srgbClr val="000080"/>
                          </a:solidFill>
                          <a:latin typeface="Times New Roman" pitchFamily="18" charset="0"/>
                          <a:cs typeface="Times New Roman" pitchFamily="18" charset="0"/>
                        </a:rPr>
                        <a:t>1.1.Прибыль прибыльных организаций</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439,90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457,50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475,80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494,83</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514,62</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1.1.1. сальдо прибылей и убытков (справочно)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1.2. Амортизационные отчисления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363,20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441,30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77,40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1.3. Налог на доходы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106,50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114,70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120,30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1.4. Единый налог на вмененный доход</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1774">
                <a:tc>
                  <a:txBody>
                    <a:bodyPr/>
                    <a:lstStyle/>
                    <a:p>
                      <a:pPr algn="l" fontAlgn="ctr"/>
                      <a:r>
                        <a:rPr lang="ru-RU" sz="900" b="0" i="0" u="none" strike="noStrike" dirty="0">
                          <a:solidFill>
                            <a:srgbClr val="000080"/>
                          </a:solidFill>
                          <a:latin typeface="Times New Roman" pitchFamily="18" charset="0"/>
                          <a:cs typeface="Times New Roman" pitchFamily="18" charset="0"/>
                        </a:rPr>
                        <a:t>1.4.1 налоговая база (сумма исчисленного вмененного дохода)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0,06</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0,06</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0,06</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0,06</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0,06</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72576">
                <a:tc>
                  <a:txBody>
                    <a:bodyPr/>
                    <a:lstStyle/>
                    <a:p>
                      <a:pPr algn="l" fontAlgn="ctr"/>
                      <a:r>
                        <a:rPr lang="ru-RU" sz="900" b="0" i="0" u="none" strike="noStrike">
                          <a:solidFill>
                            <a:srgbClr val="000080"/>
                          </a:solidFill>
                          <a:latin typeface="Times New Roman" pitchFamily="18" charset="0"/>
                          <a:cs typeface="Times New Roman" pitchFamily="18" charset="0"/>
                        </a:rPr>
                        <a:t>1.5. Налог с патентной системы налогообложения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1.6.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1.7. Единый сельскохозяйственный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1.7.1. налоговая база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1.8.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1.9. Прочие налоги и сборы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1.10. Неналоговые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1.11. Прочие доходы</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1774">
                <a:tc>
                  <a:txBody>
                    <a:bodyPr/>
                    <a:lstStyle/>
                    <a:p>
                      <a:pPr algn="l" fontAlgn="ctr"/>
                      <a:r>
                        <a:rPr lang="ru-RU" sz="900" b="0" i="0" u="none" strike="noStrike">
                          <a:solidFill>
                            <a:srgbClr val="000080"/>
                          </a:solidFill>
                          <a:latin typeface="Times New Roman" pitchFamily="18" charset="0"/>
                          <a:cs typeface="Times New Roman" pitchFamily="18" charset="0"/>
                        </a:rPr>
                        <a:t>1.12. Итого доходов (сумма строк 1.3, 1.4, 1.5, 1.6, 1.7, 1.8, 1.9, 1.10, 1.11)</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87,10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149,70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1774">
                <a:tc>
                  <a:txBody>
                    <a:bodyPr/>
                    <a:lstStyle/>
                    <a:p>
                      <a:pPr algn="l" fontAlgn="ctr"/>
                      <a:r>
                        <a:rPr lang="ru-RU" sz="900" b="0" i="0" u="none" strike="noStrike">
                          <a:solidFill>
                            <a:srgbClr val="000080"/>
                          </a:solidFill>
                          <a:latin typeface="Times New Roman" pitchFamily="18" charset="0"/>
                          <a:cs typeface="Times New Roman" pitchFamily="18" charset="0"/>
                        </a:rPr>
                        <a:t>1.13. Средства, получаемые от вышестоящих уровней власти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319,60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286,40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299,60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299,60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1774">
                <a:tc>
                  <a:txBody>
                    <a:bodyPr/>
                    <a:lstStyle/>
                    <a:p>
                      <a:pPr algn="l" fontAlgn="ctr"/>
                      <a:r>
                        <a:rPr lang="ru-RU" sz="900" b="0" i="0" u="none" strike="noStrike">
                          <a:solidFill>
                            <a:srgbClr val="000080"/>
                          </a:solidFill>
                          <a:latin typeface="Times New Roman" pitchFamily="18" charset="0"/>
                          <a:cs typeface="Times New Roman" pitchFamily="18" charset="0"/>
                        </a:rPr>
                        <a:t>2. Финансирование муниципальных программ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397,10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547,80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438,50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452,60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452,60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97069">
                <a:tc>
                  <a:txBody>
                    <a:bodyPr/>
                    <a:lstStyle/>
                    <a:p>
                      <a:pPr algn="l" fontAlgn="ctr"/>
                      <a:r>
                        <a:rPr lang="ru-RU" sz="900" b="0" i="0" u="none" strike="noStrike">
                          <a:solidFill>
                            <a:srgbClr val="000080"/>
                          </a:solidFill>
                          <a:latin typeface="Times New Roman" pitchFamily="18" charset="0"/>
                          <a:cs typeface="Times New Roman" pitchFamily="18" charset="0"/>
                        </a:rPr>
                        <a:t>3. Недополученные доходы муниципальных образований от предоставления налоговых преференций, предусмотренных решениями органов местного самоуправления (справочно):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3.1. Земельный налог</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99430">
                <a:tc>
                  <a:txBody>
                    <a:bodyPr/>
                    <a:lstStyle/>
                    <a:p>
                      <a:pPr algn="l" fontAlgn="ctr"/>
                      <a:r>
                        <a:rPr lang="ru-RU" sz="900" b="0" i="0" u="none" strike="noStrike">
                          <a:solidFill>
                            <a:srgbClr val="000080"/>
                          </a:solidFill>
                          <a:latin typeface="Times New Roman" pitchFamily="18" charset="0"/>
                          <a:cs typeface="Times New Roman" pitchFamily="18" charset="0"/>
                        </a:rPr>
                        <a:t>3.2. Налог на имущество физических лиц</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5" y="285735"/>
          <a:ext cx="8643995" cy="6072233"/>
        </p:xfrm>
        <a:graphic>
          <a:graphicData uri="http://schemas.openxmlformats.org/drawingml/2006/table">
            <a:tbl>
              <a:tblPr/>
              <a:tblGrid>
                <a:gridCol w="2533753"/>
                <a:gridCol w="857578"/>
                <a:gridCol w="721145"/>
                <a:gridCol w="721145"/>
                <a:gridCol w="721145"/>
                <a:gridCol w="721145"/>
                <a:gridCol w="721145"/>
                <a:gridCol w="1646939"/>
              </a:tblGrid>
              <a:tr h="201889">
                <a:tc>
                  <a:txBody>
                    <a:bodyPr/>
                    <a:lstStyle/>
                    <a:p>
                      <a:pPr algn="l" fontAlgn="ctr"/>
                      <a:r>
                        <a:rPr lang="en-US" sz="900" b="0" i="0" u="none" strike="noStrike" dirty="0">
                          <a:solidFill>
                            <a:srgbClr val="000080"/>
                          </a:solidFill>
                          <a:latin typeface="Times New Roman" pitchFamily="18" charset="0"/>
                          <a:cs typeface="Times New Roman" pitchFamily="18" charset="0"/>
                        </a:rPr>
                        <a:t>II. </a:t>
                      </a:r>
                      <a:r>
                        <a:rPr lang="ru-RU" sz="900" b="0" i="0" u="none" strike="noStrike" dirty="0">
                          <a:solidFill>
                            <a:srgbClr val="000080"/>
                          </a:solidFill>
                          <a:latin typeface="Times New Roman" pitchFamily="18" charset="0"/>
                          <a:cs typeface="Times New Roman" pitchFamily="18" charset="0"/>
                        </a:rPr>
                        <a:t>Производственная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5865">
                <a:tc>
                  <a:txBody>
                    <a:bodyPr/>
                    <a:lstStyle/>
                    <a:p>
                      <a:pPr algn="l" fontAlgn="ctr"/>
                      <a:r>
                        <a:rPr lang="ru-RU" sz="900" b="0" i="0" u="none" strike="noStrike" dirty="0">
                          <a:solidFill>
                            <a:srgbClr val="000080"/>
                          </a:solidFill>
                          <a:latin typeface="Times New Roman" pitchFamily="18" charset="0"/>
                          <a:cs typeface="Times New Roman" pitchFamily="18" charset="0"/>
                        </a:rPr>
                        <a:t>1. Оборот организаций (по полному кругу) по видам экономической деятельности*,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12 431,60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12 928,90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12 928,90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12 928,90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12 928,90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dirty="0">
                          <a:solidFill>
                            <a:srgbClr val="000080"/>
                          </a:solidFill>
                          <a:latin typeface="Times New Roman" pitchFamily="18" charset="0"/>
                          <a:cs typeface="Times New Roman" pitchFamily="18" charset="0"/>
                        </a:rPr>
                        <a:t>в том числе: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5865">
                <a:tc>
                  <a:txBody>
                    <a:bodyPr/>
                    <a:lstStyle/>
                    <a:p>
                      <a:pPr algn="l" fontAlgn="ctr"/>
                      <a:r>
                        <a:rPr lang="ru-RU" sz="900" b="0" i="0" u="none" strike="noStrike" dirty="0">
                          <a:solidFill>
                            <a:srgbClr val="000080"/>
                          </a:solidFill>
                          <a:latin typeface="Times New Roman" pitchFamily="18" charset="0"/>
                          <a:cs typeface="Times New Roman" pitchFamily="18" charset="0"/>
                        </a:rPr>
                        <a:t>1.1. Сельское хозяйство, охота и лесное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1 437,00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1 500,00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1 500,00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1 500,00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1 500,00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1.2. Добыча полезных ископаемых</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1.3. Обрабатывающие производства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5865">
                <a:tc>
                  <a:txBody>
                    <a:bodyPr/>
                    <a:lstStyle/>
                    <a:p>
                      <a:pPr algn="l" fontAlgn="ctr"/>
                      <a:r>
                        <a:rPr lang="ru-RU" sz="900" b="0" i="0" u="none" strike="noStrike">
                          <a:solidFill>
                            <a:srgbClr val="000080"/>
                          </a:solidFill>
                          <a:latin typeface="Times New Roman" pitchFamily="18" charset="0"/>
                          <a:cs typeface="Times New Roman" pitchFamily="18" charset="0"/>
                        </a:rPr>
                        <a:t>1.4. Обеспечение электрической энергией, газом и паром</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9 123,70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9 085,50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9 569,50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9 909,60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10 480,00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en-US" sz="900" b="0" i="0" u="none" strike="noStrike">
                          <a:solidFill>
                            <a:srgbClr val="000080"/>
                          </a:solidFill>
                          <a:latin typeface="Times New Roman" pitchFamily="18" charset="0"/>
                          <a:cs typeface="Times New Roman" pitchFamily="18" charset="0"/>
                        </a:rPr>
                        <a:t>1.5. C</a:t>
                      </a:r>
                      <a:r>
                        <a:rPr lang="ru-RU" sz="900" b="0" i="0" u="none" strike="noStrike">
                          <a:solidFill>
                            <a:srgbClr val="000080"/>
                          </a:solidFill>
                          <a:latin typeface="Times New Roman" pitchFamily="18" charset="0"/>
                          <a:cs typeface="Times New Roman" pitchFamily="18" charset="0"/>
                        </a:rPr>
                        <a:t>троительство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1.6. Оптовая и розничная торговля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1 055,20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1 097,41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1 141,30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1 141,30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1.7.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89065">
                <a:tc>
                  <a:txBody>
                    <a:bodyPr/>
                    <a:lstStyle/>
                    <a:p>
                      <a:pPr algn="l" fontAlgn="ctr"/>
                      <a:r>
                        <a:rPr lang="ru-RU" sz="900" b="0" i="0" u="none" strike="noStrike">
                          <a:solidFill>
                            <a:srgbClr val="000080"/>
                          </a:solidFill>
                          <a:latin typeface="Times New Roman" pitchFamily="18" charset="0"/>
                          <a:cs typeface="Times New Roman" pitchFamily="18" charset="0"/>
                        </a:rPr>
                        <a:t>1.8. Деятельность в области информации и связи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en-US" sz="900" b="0" i="0" u="none" strike="noStrike">
                          <a:solidFill>
                            <a:srgbClr val="000080"/>
                          </a:solidFill>
                          <a:latin typeface="Times New Roman" pitchFamily="18" charset="0"/>
                          <a:cs typeface="Times New Roman" pitchFamily="18" charset="0"/>
                        </a:rPr>
                        <a:t>III. </a:t>
                      </a:r>
                      <a:r>
                        <a:rPr lang="ru-RU" sz="900" b="0" i="0" u="none" strike="noStrike">
                          <a:solidFill>
                            <a:srgbClr val="000080"/>
                          </a:solidFill>
                          <a:latin typeface="Times New Roman" pitchFamily="18" charset="0"/>
                          <a:cs typeface="Times New Roman" pitchFamily="18" charset="0"/>
                        </a:rPr>
                        <a:t>Инвестиционная деятельность</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5865">
                <a:tc>
                  <a:txBody>
                    <a:bodyPr/>
                    <a:lstStyle/>
                    <a:p>
                      <a:pPr algn="l" fontAlgn="ctr"/>
                      <a:r>
                        <a:rPr lang="ru-RU" sz="900" b="0" i="0" u="none" strike="noStrike">
                          <a:solidFill>
                            <a:srgbClr val="000080"/>
                          </a:solidFill>
                          <a:latin typeface="Times New Roman" pitchFamily="18" charset="0"/>
                          <a:cs typeface="Times New Roman" pitchFamily="18" charset="0"/>
                        </a:rPr>
                        <a:t>1. Объем инвестиций в основной капитал за счет всех источников финансирования,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498,30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174,80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391,20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134,40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из них по отраслям экономики:</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1.1. промышленный комплекс</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363,20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334,20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77,40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1.2. сельское хозяйство</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5865">
                <a:tc>
                  <a:txBody>
                    <a:bodyPr/>
                    <a:lstStyle/>
                    <a:p>
                      <a:pPr algn="l" fontAlgn="ctr"/>
                      <a:r>
                        <a:rPr lang="ru-RU" sz="900" b="0" i="0" u="none" strike="noStrike">
                          <a:solidFill>
                            <a:srgbClr val="000080"/>
                          </a:solidFill>
                          <a:latin typeface="Times New Roman" pitchFamily="18" charset="0"/>
                          <a:cs typeface="Times New Roman" pitchFamily="18" charset="0"/>
                        </a:rPr>
                        <a:t>1.3. оптовая и розничная торговля, сфера услуг и развлечений</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1.4. транспортировка и хранение</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en-US" sz="900" b="0" i="0" u="none" strike="noStrike">
                          <a:solidFill>
                            <a:srgbClr val="000080"/>
                          </a:solidFill>
                          <a:latin typeface="Times New Roman" pitchFamily="18" charset="0"/>
                          <a:cs typeface="Times New Roman" pitchFamily="18" charset="0"/>
                        </a:rPr>
                        <a:t>IV. </a:t>
                      </a:r>
                      <a:r>
                        <a:rPr lang="ru-RU" sz="900" b="0" i="0" u="none" strike="noStrike">
                          <a:solidFill>
                            <a:srgbClr val="000080"/>
                          </a:solidFill>
                          <a:latin typeface="Times New Roman" pitchFamily="18" charset="0"/>
                          <a:cs typeface="Times New Roman" pitchFamily="18" charset="0"/>
                        </a:rPr>
                        <a:t>Денежные доходы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5865">
                <a:tc>
                  <a:txBody>
                    <a:bodyPr/>
                    <a:lstStyle/>
                    <a:p>
                      <a:pPr algn="l" fontAlgn="ctr"/>
                      <a:r>
                        <a:rPr lang="ru-RU" sz="900" b="0" i="0" u="none" strike="noStrike">
                          <a:solidFill>
                            <a:srgbClr val="000080"/>
                          </a:solidFill>
                          <a:latin typeface="Times New Roman" pitchFamily="18" charset="0"/>
                          <a:cs typeface="Times New Roman" pitchFamily="18" charset="0"/>
                        </a:rPr>
                        <a:t>1. Доходы населения муниципального образования, всего</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2 851,60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2 881,40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2 881,40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2 881,40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2 881,40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из них: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5865">
                <a:tc>
                  <a:txBody>
                    <a:bodyPr/>
                    <a:lstStyle/>
                    <a:p>
                      <a:pPr algn="l" fontAlgn="ctr"/>
                      <a:r>
                        <a:rPr lang="ru-RU" sz="900" b="0" i="0" u="none" strike="noStrike">
                          <a:solidFill>
                            <a:srgbClr val="000080"/>
                          </a:solidFill>
                          <a:latin typeface="Times New Roman" pitchFamily="18" charset="0"/>
                          <a:cs typeface="Times New Roman" pitchFamily="18" charset="0"/>
                        </a:rPr>
                        <a:t>1.1. Доходы от предпринимательской деятельности</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1 054,50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1 084,30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1 084,30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1 084,30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1 084,30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1.2. Оплата труда</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1.3. Социальные выплаты</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656,90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656,90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656,90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656,90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656,90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01889">
                <a:tc>
                  <a:txBody>
                    <a:bodyPr/>
                    <a:lstStyle/>
                    <a:p>
                      <a:pPr algn="l" fontAlgn="ctr"/>
                      <a:r>
                        <a:rPr lang="ru-RU" sz="900" b="0" i="0" u="none" strike="noStrike">
                          <a:solidFill>
                            <a:srgbClr val="000080"/>
                          </a:solidFill>
                          <a:latin typeface="Times New Roman" pitchFamily="18" charset="0"/>
                          <a:cs typeface="Times New Roman" pitchFamily="18" charset="0"/>
                        </a:rPr>
                        <a:t>2. Среднедушевые денежные доходы (в месяц)</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руб./чел.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21 983,00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22 862,32</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23 776,81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24 727,89</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25 717,00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4" y="428603"/>
          <a:ext cx="8715433" cy="5643602"/>
        </p:xfrm>
        <a:graphic>
          <a:graphicData uri="http://schemas.openxmlformats.org/drawingml/2006/table">
            <a:tbl>
              <a:tblPr/>
              <a:tblGrid>
                <a:gridCol w="2571766"/>
                <a:gridCol w="847592"/>
                <a:gridCol w="727105"/>
                <a:gridCol w="727105"/>
                <a:gridCol w="727105"/>
                <a:gridCol w="727105"/>
                <a:gridCol w="727105"/>
                <a:gridCol w="1660550"/>
              </a:tblGrid>
              <a:tr h="238753">
                <a:tc>
                  <a:txBody>
                    <a:bodyPr/>
                    <a:lstStyle/>
                    <a:p>
                      <a:pPr algn="l" fontAlgn="ctr"/>
                      <a:r>
                        <a:rPr lang="en-US" sz="900" b="0" i="0" u="none" strike="noStrike" dirty="0">
                          <a:solidFill>
                            <a:srgbClr val="000080"/>
                          </a:solidFill>
                          <a:latin typeface="Times New Roman" pitchFamily="18" charset="0"/>
                          <a:cs typeface="Times New Roman" pitchFamily="18" charset="0"/>
                        </a:rPr>
                        <a:t>V. </a:t>
                      </a:r>
                      <a:r>
                        <a:rPr lang="ru-RU" sz="900" b="0" i="0" u="none" strike="noStrike" dirty="0">
                          <a:solidFill>
                            <a:srgbClr val="000080"/>
                          </a:solidFill>
                          <a:latin typeface="Times New Roman" pitchFamily="18" charset="0"/>
                          <a:cs typeface="Times New Roman" pitchFamily="18" charset="0"/>
                        </a:rPr>
                        <a:t>Потребительский рынок</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68859">
                <a:tc>
                  <a:txBody>
                    <a:bodyPr/>
                    <a:lstStyle/>
                    <a:p>
                      <a:pPr algn="l" fontAlgn="ctr"/>
                      <a:r>
                        <a:rPr lang="ru-RU" sz="900" b="0" i="0" u="none" strike="noStrike" dirty="0">
                          <a:solidFill>
                            <a:srgbClr val="000080"/>
                          </a:solidFill>
                          <a:latin typeface="Times New Roman" pitchFamily="18" charset="0"/>
                          <a:cs typeface="Times New Roman" pitchFamily="18" charset="0"/>
                        </a:rPr>
                        <a:t>1. Оборот розничной торговли в ценах соответствующего периода</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 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1 055,20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1 097,41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1 141,30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1 141,30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38753">
                <a:tc>
                  <a:txBody>
                    <a:bodyPr/>
                    <a:lstStyle/>
                    <a:p>
                      <a:pPr algn="l" fontAlgn="ctr"/>
                      <a:r>
                        <a:rPr lang="ru-RU" sz="900" b="0" i="0" u="none" strike="noStrike" dirty="0">
                          <a:solidFill>
                            <a:srgbClr val="000080"/>
                          </a:solidFill>
                          <a:latin typeface="Times New Roman" pitchFamily="18" charset="0"/>
                          <a:cs typeface="Times New Roman" pitchFamily="18" charset="0"/>
                        </a:rPr>
                        <a:t>2. Оборот общественного питания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млн.руб.</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18,51</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19,25</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19,25</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19,25</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38753">
                <a:tc>
                  <a:txBody>
                    <a:bodyPr/>
                    <a:lstStyle/>
                    <a:p>
                      <a:pPr algn="l" fontAlgn="ctr"/>
                      <a:r>
                        <a:rPr lang="en-US" sz="900" b="0" i="0" u="none" strike="noStrike" dirty="0">
                          <a:solidFill>
                            <a:srgbClr val="000080"/>
                          </a:solidFill>
                          <a:latin typeface="Times New Roman" pitchFamily="18" charset="0"/>
                          <a:cs typeface="Times New Roman" pitchFamily="18" charset="0"/>
                        </a:rPr>
                        <a:t>VI. </a:t>
                      </a:r>
                      <a:r>
                        <a:rPr lang="ru-RU" sz="900" b="0" i="0" u="none" strike="noStrike" dirty="0">
                          <a:solidFill>
                            <a:srgbClr val="000080"/>
                          </a:solidFill>
                          <a:latin typeface="Times New Roman" pitchFamily="18" charset="0"/>
                          <a:cs typeface="Times New Roman" pitchFamily="18" charset="0"/>
                        </a:rPr>
                        <a:t>Демографические показатели</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38753">
                <a:tc>
                  <a:txBody>
                    <a:bodyPr/>
                    <a:lstStyle/>
                    <a:p>
                      <a:pPr algn="l" fontAlgn="ctr"/>
                      <a:r>
                        <a:rPr lang="ru-RU" sz="900" b="0" i="0" u="none" strike="noStrike" dirty="0">
                          <a:solidFill>
                            <a:srgbClr val="000080"/>
                          </a:solidFill>
                          <a:latin typeface="Times New Roman" pitchFamily="18" charset="0"/>
                          <a:cs typeface="Times New Roman" pitchFamily="18" charset="0"/>
                        </a:rPr>
                        <a:t>1. Численность и состав населения</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698965">
                <a:tc>
                  <a:txBody>
                    <a:bodyPr/>
                    <a:lstStyle/>
                    <a:p>
                      <a:pPr algn="l" fontAlgn="ctr"/>
                      <a:r>
                        <a:rPr lang="ru-RU" sz="900" b="0" i="0" u="none" strike="noStrike" dirty="0">
                          <a:solidFill>
                            <a:srgbClr val="000080"/>
                          </a:solidFill>
                          <a:latin typeface="Times New Roman" pitchFamily="18" charset="0"/>
                          <a:cs typeface="Times New Roman" pitchFamily="18" charset="0"/>
                        </a:rPr>
                        <a:t>1.1. Численность постоянного населения муниципального образования (на начало года)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12 533,00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12 190,00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698965">
                <a:tc>
                  <a:txBody>
                    <a:bodyPr/>
                    <a:lstStyle/>
                    <a:p>
                      <a:pPr algn="l" fontAlgn="ctr"/>
                      <a:r>
                        <a:rPr lang="ru-RU" sz="900" b="0" i="0" u="none" strike="noStrike" dirty="0">
                          <a:solidFill>
                            <a:srgbClr val="000080"/>
                          </a:solidFill>
                          <a:latin typeface="Times New Roman" pitchFamily="18" charset="0"/>
                          <a:cs typeface="Times New Roman" pitchFamily="18" charset="0"/>
                        </a:rPr>
                        <a:t>1.2. Среднегодовая численность населения муниципального образования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12 658,00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12 361,00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12 361,00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12 361,00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12 361,00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68859">
                <a:tc>
                  <a:txBody>
                    <a:bodyPr/>
                    <a:lstStyle/>
                    <a:p>
                      <a:pPr algn="l" fontAlgn="ctr"/>
                      <a:r>
                        <a:rPr lang="ru-RU" sz="900" b="0" i="0" u="none" strike="noStrike">
                          <a:solidFill>
                            <a:srgbClr val="000080"/>
                          </a:solidFill>
                          <a:latin typeface="Times New Roman" pitchFamily="18" charset="0"/>
                          <a:cs typeface="Times New Roman" pitchFamily="18" charset="0"/>
                        </a:rPr>
                        <a:t>1.3. Численность детей в возрасте 3-7 лет (дошкольного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585,00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597,00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591,00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558,00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560,00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698965">
                <a:tc>
                  <a:txBody>
                    <a:bodyPr/>
                    <a:lstStyle/>
                    <a:p>
                      <a:pPr algn="l" fontAlgn="ctr"/>
                      <a:r>
                        <a:rPr lang="ru-RU" sz="900" b="0" i="0" u="none" strike="noStrike">
                          <a:solidFill>
                            <a:srgbClr val="000080"/>
                          </a:solidFill>
                          <a:latin typeface="Times New Roman" pitchFamily="18" charset="0"/>
                          <a:cs typeface="Times New Roman" pitchFamily="18" charset="0"/>
                        </a:rPr>
                        <a:t>1.4. Численность детей и подростков в возрасте 8-17 лет (школьного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1 347,00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1 335,00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1 357,00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1 354,00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1 355,00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68859">
                <a:tc>
                  <a:txBody>
                    <a:bodyPr/>
                    <a:lstStyle/>
                    <a:p>
                      <a:pPr algn="l" fontAlgn="ctr"/>
                      <a:r>
                        <a:rPr lang="ru-RU" sz="900" b="0" i="0" u="none" strike="noStrike">
                          <a:solidFill>
                            <a:srgbClr val="000080"/>
                          </a:solidFill>
                          <a:latin typeface="Times New Roman" pitchFamily="18" charset="0"/>
                          <a:cs typeface="Times New Roman" pitchFamily="18" charset="0"/>
                        </a:rPr>
                        <a:t>1.5. Численность населения в трудоспособном возрасте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6 473,00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6 473,00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6 473,00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6 473,00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6 473,00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468859">
                <a:tc>
                  <a:txBody>
                    <a:bodyPr/>
                    <a:lstStyle/>
                    <a:p>
                      <a:pPr algn="l" fontAlgn="ctr"/>
                      <a:r>
                        <a:rPr lang="ru-RU" sz="900" b="0" i="0" u="none" strike="noStrike">
                          <a:solidFill>
                            <a:srgbClr val="000080"/>
                          </a:solidFill>
                          <a:latin typeface="Times New Roman" pitchFamily="18" charset="0"/>
                          <a:cs typeface="Times New Roman" pitchFamily="18" charset="0"/>
                        </a:rPr>
                        <a:t>1.6. Численность населения старше трудоспособного возраста</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3 674,00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3 674,00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3 674,00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3 674,00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3 674,00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38753">
                <a:tc>
                  <a:txBody>
                    <a:bodyPr/>
                    <a:lstStyle/>
                    <a:p>
                      <a:pPr algn="l" fontAlgn="ctr"/>
                      <a:r>
                        <a:rPr lang="ru-RU" sz="900" b="0" i="0" u="none" strike="noStrike">
                          <a:solidFill>
                            <a:srgbClr val="000080"/>
                          </a:solidFill>
                          <a:latin typeface="Times New Roman" pitchFamily="18" charset="0"/>
                          <a:cs typeface="Times New Roman" pitchFamily="18" charset="0"/>
                        </a:rPr>
                        <a:t>2. Естественное движение</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38753">
                <a:tc>
                  <a:txBody>
                    <a:bodyPr/>
                    <a:lstStyle/>
                    <a:p>
                      <a:pPr algn="l" fontAlgn="ctr"/>
                      <a:r>
                        <a:rPr lang="ru-RU" sz="900" b="0" i="0" u="none" strike="noStrike">
                          <a:solidFill>
                            <a:srgbClr val="000080"/>
                          </a:solidFill>
                          <a:latin typeface="Times New Roman" pitchFamily="18" charset="0"/>
                          <a:cs typeface="Times New Roman" pitchFamily="18" charset="0"/>
                        </a:rPr>
                        <a:t>2.1. Число родившихся</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38753">
                <a:tc>
                  <a:txBody>
                    <a:bodyPr/>
                    <a:lstStyle/>
                    <a:p>
                      <a:pPr algn="l" fontAlgn="ctr"/>
                      <a:r>
                        <a:rPr lang="ru-RU" sz="900" b="0" i="0" u="none" strike="noStrike">
                          <a:solidFill>
                            <a:srgbClr val="000080"/>
                          </a:solidFill>
                          <a:latin typeface="Times New Roman" pitchFamily="18" charset="0"/>
                          <a:cs typeface="Times New Roman" pitchFamily="18" charset="0"/>
                        </a:rPr>
                        <a:t>2.2. Число умерших</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220,00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210,00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210,00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85722" y="214291"/>
          <a:ext cx="8643995" cy="6215106"/>
        </p:xfrm>
        <a:graphic>
          <a:graphicData uri="http://schemas.openxmlformats.org/drawingml/2006/table">
            <a:tbl>
              <a:tblPr/>
              <a:tblGrid>
                <a:gridCol w="2533753"/>
                <a:gridCol w="857578"/>
                <a:gridCol w="721145"/>
                <a:gridCol w="721145"/>
                <a:gridCol w="721145"/>
                <a:gridCol w="721145"/>
                <a:gridCol w="721145"/>
                <a:gridCol w="1646939"/>
              </a:tblGrid>
              <a:tr h="172635">
                <a:tc>
                  <a:txBody>
                    <a:bodyPr/>
                    <a:lstStyle/>
                    <a:p>
                      <a:pPr algn="l" fontAlgn="ctr"/>
                      <a:r>
                        <a:rPr lang="en-US" sz="900" b="0" i="0" u="none" strike="noStrike" dirty="0">
                          <a:solidFill>
                            <a:srgbClr val="000080"/>
                          </a:solidFill>
                          <a:latin typeface="Times New Roman" pitchFamily="18" charset="0"/>
                          <a:cs typeface="Times New Roman" pitchFamily="18" charset="0"/>
                        </a:rPr>
                        <a:t>VII. </a:t>
                      </a:r>
                      <a:r>
                        <a:rPr lang="ru-RU" sz="900" b="0" i="0" u="none" strike="noStrike" dirty="0">
                          <a:solidFill>
                            <a:srgbClr val="000080"/>
                          </a:solidFill>
                          <a:latin typeface="Times New Roman" pitchFamily="18" charset="0"/>
                          <a:cs typeface="Times New Roman" pitchFamily="18" charset="0"/>
                        </a:rPr>
                        <a:t>Развитие социальной сферы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05400">
                <a:tc>
                  <a:txBody>
                    <a:bodyPr/>
                    <a:lstStyle/>
                    <a:p>
                      <a:pPr algn="l" fontAlgn="ctr"/>
                      <a:r>
                        <a:rPr lang="ru-RU" sz="900" b="0" i="0" u="none" strike="noStrike" dirty="0">
                          <a:solidFill>
                            <a:srgbClr val="000080"/>
                          </a:solidFill>
                          <a:latin typeface="Times New Roman" pitchFamily="18" charset="0"/>
                          <a:cs typeface="Times New Roman" pitchFamily="18" charset="0"/>
                        </a:rPr>
                        <a:t>1. Количество учащихся общеобразовательных учреждений, обучающихся во вторую и третью смены</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2807">
                <a:tc>
                  <a:txBody>
                    <a:bodyPr/>
                    <a:lstStyle/>
                    <a:p>
                      <a:pPr algn="l" fontAlgn="ctr"/>
                      <a:r>
                        <a:rPr lang="ru-RU" sz="900" b="0" i="0" u="none" strike="noStrike" dirty="0">
                          <a:solidFill>
                            <a:srgbClr val="000080"/>
                          </a:solidFill>
                          <a:latin typeface="Times New Roman" pitchFamily="18" charset="0"/>
                          <a:cs typeface="Times New Roman" pitchFamily="18" charset="0"/>
                        </a:rPr>
                        <a:t>2. Доля детей в возрасте от 5 до 18 лет, охваченных дополнительным образованием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72807">
                <a:tc>
                  <a:txBody>
                    <a:bodyPr/>
                    <a:lstStyle/>
                    <a:p>
                      <a:pPr algn="l" fontAlgn="ctr"/>
                      <a:r>
                        <a:rPr lang="ru-RU" sz="900" b="0" i="0" u="none" strike="noStrike" dirty="0">
                          <a:solidFill>
                            <a:srgbClr val="000080"/>
                          </a:solidFill>
                          <a:latin typeface="Times New Roman" pitchFamily="18" charset="0"/>
                          <a:cs typeface="Times New Roman" pitchFamily="18" charset="0"/>
                        </a:rPr>
                        <a:t>3. Доступность дошкольного образования для детей в возрасте от полутора до трех лет</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процент</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05400">
                <a:tc>
                  <a:txBody>
                    <a:bodyPr/>
                    <a:lstStyle/>
                    <a:p>
                      <a:pPr algn="l" fontAlgn="ctr"/>
                      <a:r>
                        <a:rPr lang="ru-RU" sz="900" b="0" i="0" u="none" strike="noStrike" dirty="0">
                          <a:solidFill>
                            <a:srgbClr val="000080"/>
                          </a:solidFill>
                          <a:latin typeface="Times New Roman" pitchFamily="18" charset="0"/>
                          <a:cs typeface="Times New Roman" pitchFamily="18" charset="0"/>
                        </a:rPr>
                        <a:t>4. Обеспеченность врачами, работающими в государственных и муниципальных медицинских организациях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16,60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17,80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20,20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741002">
                <a:tc>
                  <a:txBody>
                    <a:bodyPr/>
                    <a:lstStyle/>
                    <a:p>
                      <a:pPr algn="l" fontAlgn="ctr"/>
                      <a:r>
                        <a:rPr lang="ru-RU" sz="900" b="0" i="0" u="none" strike="noStrike" dirty="0">
                          <a:solidFill>
                            <a:srgbClr val="000080"/>
                          </a:solidFill>
                          <a:latin typeface="Times New Roman" pitchFamily="18" charset="0"/>
                          <a:cs typeface="Times New Roman" pitchFamily="18" charset="0"/>
                        </a:rPr>
                        <a:t>5. Обеспеченность средними медицинскими работниками, работающими в государственных и муниципальных медицинских </a:t>
                      </a:r>
                      <a:r>
                        <a:rPr lang="ru-RU" sz="900" b="0" i="0" u="none" strike="noStrike" dirty="0" smtClean="0">
                          <a:solidFill>
                            <a:srgbClr val="000080"/>
                          </a:solidFill>
                          <a:latin typeface="Times New Roman" pitchFamily="18" charset="0"/>
                          <a:cs typeface="Times New Roman" pitchFamily="18" charset="0"/>
                        </a:rPr>
                        <a:t>организациях медицинским </a:t>
                      </a:r>
                      <a:r>
                        <a:rPr lang="ru-RU" sz="900" b="0" i="0" u="none" strike="noStrike" dirty="0">
                          <a:solidFill>
                            <a:srgbClr val="000080"/>
                          </a:solidFill>
                          <a:latin typeface="Times New Roman" pitchFamily="18" charset="0"/>
                          <a:cs typeface="Times New Roman" pitchFamily="18" charset="0"/>
                        </a:rPr>
                        <a:t>персоналом</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67,10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62,30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67,90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05400">
                <a:tc>
                  <a:txBody>
                    <a:bodyPr/>
                    <a:lstStyle/>
                    <a:p>
                      <a:pPr algn="l" fontAlgn="ctr"/>
                      <a:r>
                        <a:rPr lang="ru-RU" sz="900" b="0" i="0" u="none" strike="noStrike" dirty="0">
                          <a:solidFill>
                            <a:srgbClr val="000080"/>
                          </a:solidFill>
                          <a:latin typeface="Times New Roman" pitchFamily="18" charset="0"/>
                          <a:cs typeface="Times New Roman" pitchFamily="18" charset="0"/>
                        </a:rPr>
                        <a:t>6. Обеспеченность населения врачами, оказывающими медицинскую помощь в амбулаторных условиях</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ед. на 10 тыс. населения</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7,90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8,90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11,30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72635">
                <a:tc>
                  <a:txBody>
                    <a:bodyPr/>
                    <a:lstStyle/>
                    <a:p>
                      <a:pPr algn="l" fontAlgn="ctr"/>
                      <a:r>
                        <a:rPr lang="en-US" sz="900" b="0" i="0" u="none" strike="noStrike">
                          <a:solidFill>
                            <a:srgbClr val="000080"/>
                          </a:solidFill>
                          <a:latin typeface="Times New Roman" pitchFamily="18" charset="0"/>
                          <a:cs typeface="Times New Roman" pitchFamily="18" charset="0"/>
                        </a:rPr>
                        <a:t>VIII. </a:t>
                      </a:r>
                      <a:r>
                        <a:rPr lang="ru-RU" sz="900" b="0" i="0" u="none" strike="noStrike">
                          <a:solidFill>
                            <a:srgbClr val="000080"/>
                          </a:solidFill>
                          <a:latin typeface="Times New Roman" pitchFamily="18" charset="0"/>
                          <a:cs typeface="Times New Roman" pitchFamily="18" charset="0"/>
                        </a:rPr>
                        <a:t>Трудовые ресурсы</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8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505400">
                <a:tc>
                  <a:txBody>
                    <a:bodyPr/>
                    <a:lstStyle/>
                    <a:p>
                      <a:pPr algn="l" fontAlgn="ctr"/>
                      <a:r>
                        <a:rPr lang="ru-RU" sz="900" b="0" i="0" u="none" strike="noStrike">
                          <a:solidFill>
                            <a:srgbClr val="000080"/>
                          </a:solidFill>
                          <a:latin typeface="Times New Roman" pitchFamily="18" charset="0"/>
                          <a:cs typeface="Times New Roman" pitchFamily="18" charset="0"/>
                        </a:rPr>
                        <a:t>1. Среднесписочная численность работников (без внешних совместителей) по полному кругу организаций</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2 837,00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2 837,00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2 837,00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2 837,00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2 837,00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838166">
                <a:tc>
                  <a:txBody>
                    <a:bodyPr/>
                    <a:lstStyle/>
                    <a:p>
                      <a:pPr algn="l" fontAlgn="ctr"/>
                      <a:r>
                        <a:rPr lang="ru-RU" sz="900" b="0" i="0" u="none" strike="noStrike">
                          <a:solidFill>
                            <a:srgbClr val="000080"/>
                          </a:solidFill>
                          <a:latin typeface="Times New Roman" pitchFamily="18" charset="0"/>
                          <a:cs typeface="Times New Roman" pitchFamily="18" charset="0"/>
                        </a:rPr>
                        <a:t>2. Потребность организаций в подготовке специалистов и квалифицированных рабочих по уровням образования в рамках программ развития организаций и инвестиционных проектов</a:t>
                      </a:r>
                    </a:p>
                  </a:txBody>
                  <a:tcPr marL="61853"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6,00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9,00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50075">
                <a:tc>
                  <a:txBody>
                    <a:bodyPr/>
                    <a:lstStyle/>
                    <a:p>
                      <a:pPr algn="l" fontAlgn="ctr"/>
                      <a:r>
                        <a:rPr lang="ru-RU" sz="900" b="0" i="0" u="none" strike="noStrike">
                          <a:solidFill>
                            <a:srgbClr val="000080"/>
                          </a:solidFill>
                          <a:latin typeface="Times New Roman" pitchFamily="18" charset="0"/>
                          <a:cs typeface="Times New Roman" pitchFamily="18" charset="0"/>
                        </a:rPr>
                        <a:t>2.1.среднее профессиональное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250075">
                <a:tc>
                  <a:txBody>
                    <a:bodyPr/>
                    <a:lstStyle/>
                    <a:p>
                      <a:pPr algn="l" fontAlgn="ctr"/>
                      <a:r>
                        <a:rPr lang="ru-RU" sz="900" b="0" i="0" u="none" strike="noStrike">
                          <a:solidFill>
                            <a:srgbClr val="000080"/>
                          </a:solidFill>
                          <a:latin typeface="Times New Roman" pitchFamily="18" charset="0"/>
                          <a:cs typeface="Times New Roman" pitchFamily="18" charset="0"/>
                        </a:rPr>
                        <a:t>2.1.1 в том числе 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3,00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1,00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2,00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72635">
                <a:tc>
                  <a:txBody>
                    <a:bodyPr/>
                    <a:lstStyle/>
                    <a:p>
                      <a:pPr algn="l" fontAlgn="ctr"/>
                      <a:r>
                        <a:rPr lang="ru-RU" sz="900" b="0" i="0" u="none" strike="noStrike">
                          <a:solidFill>
                            <a:srgbClr val="000080"/>
                          </a:solidFill>
                          <a:latin typeface="Times New Roman" pitchFamily="18" charset="0"/>
                          <a:cs typeface="Times New Roman" pitchFamily="18" charset="0"/>
                        </a:rPr>
                        <a:t>2.2. высшее образование</a:t>
                      </a:r>
                    </a:p>
                  </a:txBody>
                  <a:tcPr marL="123707"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4,00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8,00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5,00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339017">
                <a:tc>
                  <a:txBody>
                    <a:bodyPr/>
                    <a:lstStyle/>
                    <a:p>
                      <a:pPr algn="l" fontAlgn="ctr"/>
                      <a:r>
                        <a:rPr lang="ru-RU" sz="900" b="0" i="0" u="none" strike="noStrike">
                          <a:solidFill>
                            <a:srgbClr val="000080"/>
                          </a:solidFill>
                          <a:latin typeface="Times New Roman" pitchFamily="18" charset="0"/>
                          <a:cs typeface="Times New Roman" pitchFamily="18" charset="0"/>
                        </a:rPr>
                        <a:t>2.2.1 в том числе инженерно-технического профиля</a:t>
                      </a:r>
                    </a:p>
                  </a:txBody>
                  <a:tcPr marL="185560"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80"/>
                          </a:solidFill>
                          <a:latin typeface="Times New Roman" pitchFamily="18" charset="0"/>
                          <a:cs typeface="Times New Roman" pitchFamily="18" charset="0"/>
                        </a:rPr>
                        <a:t>чел.</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dirty="0">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900" b="0" i="0" u="none" strike="noStrike">
                          <a:solidFill>
                            <a:srgbClr val="000000"/>
                          </a:solidFill>
                          <a:latin typeface="Times New Roman" pitchFamily="18" charset="0"/>
                          <a:cs typeface="Times New Roman" pitchFamily="18" charset="0"/>
                        </a:rPr>
                        <a:t>0,00</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c>
                  <a:txBody>
                    <a:bodyPr/>
                    <a:lstStyle/>
                    <a:p>
                      <a:pPr algn="l" fontAlgn="ctr"/>
                      <a:r>
                        <a:rPr lang="ru-RU" sz="900" b="0" i="0" u="none" strike="noStrike" dirty="0">
                          <a:solidFill>
                            <a:srgbClr val="000000"/>
                          </a:solidFill>
                          <a:latin typeface="Times New Roman" pitchFamily="18" charset="0"/>
                          <a:cs typeface="Times New Roman" pitchFamily="18" charset="0"/>
                        </a:rPr>
                        <a:t> </a:t>
                      </a:r>
                    </a:p>
                  </a:txBody>
                  <a:tcPr marL="5154" marR="5154" marT="5154" marB="0" anchor="ctr">
                    <a:lnL w="6350" cap="flat" cmpd="sng" algn="ctr">
                      <a:solidFill>
                        <a:srgbClr val="C0C0C0"/>
                      </a:solidFill>
                      <a:prstDash val="solid"/>
                      <a:round/>
                      <a:headEnd type="none" w="med" len="med"/>
                      <a:tailEnd type="none" w="med" len="med"/>
                    </a:lnL>
                    <a:lnR w="6350" cap="flat" cmpd="sng" algn="ctr">
                      <a:solidFill>
                        <a:srgbClr val="C0C0C0"/>
                      </a:solidFill>
                      <a:prstDash val="solid"/>
                      <a:round/>
                      <a:headEnd type="none" w="med" len="med"/>
                      <a:tailEnd type="none" w="med" len="med"/>
                    </a:lnR>
                    <a:lnT w="6350" cap="flat" cmpd="sng" algn="ctr">
                      <a:solidFill>
                        <a:srgbClr val="C0C0C0"/>
                      </a:solidFill>
                      <a:prstDash val="solid"/>
                      <a:round/>
                      <a:headEnd type="none" w="med" len="med"/>
                      <a:tailEnd type="none" w="med" len="med"/>
                    </a:lnT>
                    <a:lnB w="6350" cap="flat" cmpd="sng" algn="ctr">
                      <a:solidFill>
                        <a:srgbClr val="C0C0C0"/>
                      </a:solidFill>
                      <a:prstDash val="solid"/>
                      <a:round/>
                      <a:headEnd type="none" w="med" len="med"/>
                      <a:tailEnd type="none" w="med" len="med"/>
                    </a:lnB>
                    <a:solidFill>
                      <a:schemeClr val="accent2">
                        <a:lumMod val="20000"/>
                        <a:lumOff val="80000"/>
                      </a:schemeClr>
                    </a:solidFill>
                  </a:tcPr>
                </a:tc>
              </a:tr>
              <a:tr h="172635">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c>
                  <a:txBody>
                    <a:bodyPr/>
                    <a:lstStyle/>
                    <a:p>
                      <a:pPr algn="l" fontAlgn="t"/>
                      <a:r>
                        <a:rPr lang="ru-RU" sz="900" b="0" i="0" u="none" strike="noStrike" dirty="0">
                          <a:solidFill>
                            <a:srgbClr val="000000"/>
                          </a:solidFill>
                          <a:latin typeface="Times New Roman" pitchFamily="18" charset="0"/>
                          <a:cs typeface="Times New Roman" pitchFamily="18" charset="0"/>
                        </a:rPr>
                        <a:t> </a:t>
                      </a:r>
                    </a:p>
                  </a:txBody>
                  <a:tcPr marL="5154" marR="5154" marT="5154" marB="0">
                    <a:lnL>
                      <a:noFill/>
                    </a:lnL>
                    <a:lnR>
                      <a:noFill/>
                    </a:lnR>
                    <a:lnT w="6350" cap="flat" cmpd="sng" algn="ctr">
                      <a:solidFill>
                        <a:srgbClr val="C0C0C0"/>
                      </a:solidFill>
                      <a:prstDash val="solid"/>
                      <a:round/>
                      <a:headEnd type="none" w="med" len="med"/>
                      <a:tailEnd type="none" w="med" len="med"/>
                    </a:lnT>
                    <a:lnB>
                      <a:noFill/>
                    </a:lnB>
                    <a:solidFill>
                      <a:schemeClr val="accent2">
                        <a:lumMod val="20000"/>
                        <a:lumOff val="80000"/>
                      </a:schemeClr>
                    </a:solidFill>
                  </a:tcPr>
                </a:tc>
              </a:tr>
              <a:tr h="339017">
                <a:tc gridSpan="2">
                  <a:txBody>
                    <a:bodyPr/>
                    <a:lstStyle/>
                    <a:p>
                      <a:pPr algn="l" fontAlgn="t"/>
                      <a:r>
                        <a:rPr lang="ru-RU" sz="900" b="0" i="0" u="none" strike="noStrike" dirty="0">
                          <a:solidFill>
                            <a:srgbClr val="000000"/>
                          </a:solidFill>
                          <a:latin typeface="Times New Roman" pitchFamily="18" charset="0"/>
                          <a:cs typeface="Times New Roman" pitchFamily="18" charset="0"/>
                        </a:rPr>
                        <a:t>* Все стоимостные показатели рассчитываются в ценах текущих лет</a:t>
                      </a:r>
                    </a:p>
                  </a:txBody>
                  <a:tcPr marL="5154" marR="5154" marT="5154" marB="0">
                    <a:lnL>
                      <a:noFill/>
                    </a:lnL>
                    <a:lnR>
                      <a:noFill/>
                    </a:lnR>
                    <a:lnT>
                      <a:noFill/>
                    </a:lnT>
                    <a:lnB>
                      <a:noFill/>
                    </a:lnB>
                    <a:solidFill>
                      <a:schemeClr val="accent2">
                        <a:lumMod val="20000"/>
                        <a:lumOff val="80000"/>
                      </a:schemeClr>
                    </a:solidFill>
                  </a:tcPr>
                </a:tc>
                <a:tc hMerge="1">
                  <a:txBody>
                    <a:bodyPr/>
                    <a:lstStyle/>
                    <a:p>
                      <a:endParaRPr lang="ru-RU"/>
                    </a:p>
                  </a:txBody>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c>
                  <a:txBody>
                    <a:bodyPr/>
                    <a:lstStyle/>
                    <a:p>
                      <a:pPr algn="l" fontAlgn="t"/>
                      <a:endParaRPr lang="ru-RU" sz="900" b="0" i="0" u="none" strike="noStrike" dirty="0">
                        <a:solidFill>
                          <a:srgbClr val="000000"/>
                        </a:solidFill>
                        <a:latin typeface="Times New Roman" pitchFamily="18" charset="0"/>
                        <a:cs typeface="Times New Roman" pitchFamily="18" charset="0"/>
                      </a:endParaRPr>
                    </a:p>
                  </a:txBody>
                  <a:tcPr marL="5154" marR="5154" marT="5154" marB="0">
                    <a:lnL>
                      <a:noFill/>
                    </a:lnL>
                    <a:lnR>
                      <a:noFill/>
                    </a:lnR>
                    <a:lnT>
                      <a:noFill/>
                    </a:lnT>
                    <a:lnB>
                      <a:noFill/>
                    </a:lnB>
                    <a:solidFill>
                      <a:schemeClr val="accent2">
                        <a:lumMod val="20000"/>
                        <a:lumOff val="80000"/>
                      </a:schemeClr>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БЮДЖЕТА –</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поступающие в бюджет денежные средства,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 исключением источников финансирования дефицита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4" name="AutoShape 2"/>
          <p:cNvSpPr>
            <a:spLocks noChangeArrowheads="1"/>
          </p:cNvSpPr>
          <p:nvPr/>
        </p:nvSpPr>
        <p:spPr bwMode="auto">
          <a:xfrm rot="3039082">
            <a:off x="1179972" y="986460"/>
            <a:ext cx="463550" cy="1054100"/>
          </a:xfrm>
          <a:prstGeom prst="downArrow">
            <a:avLst>
              <a:gd name="adj1" fmla="val 50000"/>
              <a:gd name="adj2" fmla="val 5684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dirty="0">
              <a:solidFill>
                <a:schemeClr val="accent4">
                  <a:lumMod val="75000"/>
                </a:schemeClr>
              </a:solidFill>
            </a:endParaRPr>
          </a:p>
        </p:txBody>
      </p:sp>
      <p:sp>
        <p:nvSpPr>
          <p:cNvPr id="100355" name="AutoShape 3"/>
          <p:cNvSpPr>
            <a:spLocks noChangeArrowheads="1"/>
          </p:cNvSpPr>
          <p:nvPr/>
        </p:nvSpPr>
        <p:spPr bwMode="auto">
          <a:xfrm>
            <a:off x="4000496" y="1214422"/>
            <a:ext cx="482600" cy="744537"/>
          </a:xfrm>
          <a:prstGeom prst="downArrow">
            <a:avLst>
              <a:gd name="adj1" fmla="val 50000"/>
              <a:gd name="adj2" fmla="val 38569"/>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6" name="AutoShape 4"/>
          <p:cNvSpPr>
            <a:spLocks noChangeArrowheads="1"/>
          </p:cNvSpPr>
          <p:nvPr/>
        </p:nvSpPr>
        <p:spPr bwMode="auto">
          <a:xfrm rot="-2809237">
            <a:off x="7065865" y="1023106"/>
            <a:ext cx="485775" cy="976313"/>
          </a:xfrm>
          <a:prstGeom prst="downArrow">
            <a:avLst>
              <a:gd name="adj1" fmla="val 50000"/>
              <a:gd name="adj2" fmla="val 50245"/>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eaVert" wrap="square" lIns="91440" tIns="45720" rIns="91440" bIns="45720" numCol="1" anchor="t" anchorCtr="0" compatLnSpc="1">
            <a:prstTxWarp prst="textNoShape">
              <a:avLst/>
            </a:prstTxWarp>
          </a:bodyPr>
          <a:lstStyle/>
          <a:p>
            <a:endParaRPr lang="ru-RU"/>
          </a:p>
        </p:txBody>
      </p:sp>
      <p:sp>
        <p:nvSpPr>
          <p:cNvPr id="100358" name="Rectangle 6"/>
          <p:cNvSpPr>
            <a:spLocks noChangeArrowheads="1"/>
          </p:cNvSpPr>
          <p:nvPr/>
        </p:nvSpPr>
        <p:spPr bwMode="auto">
          <a:xfrm>
            <a:off x="2786050" y="2071678"/>
            <a:ext cx="2928926"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аренды земли и имущества, находящиеся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Плата за негативное воздействие на окружающую среду</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оказания платных услуг казенными учреждениями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Доходы от продажи земли имущества, находящегося в государственной или муниципальной собственности</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Штрафы, санкции, возмещение ущерба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неналоговые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59" name="Rectangle 7"/>
          <p:cNvSpPr>
            <a:spLocks noChangeArrowheads="1"/>
          </p:cNvSpPr>
          <p:nvPr/>
        </p:nvSpPr>
        <p:spPr bwMode="auto">
          <a:xfrm>
            <a:off x="6143636" y="2143116"/>
            <a:ext cx="3000364"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Дотации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Субсидии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Субвенции из других бюджетов</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Иные межбюджетные трансферты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Прочие безвозмездные поступления</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00360" name="Rectangle 8"/>
          <p:cNvSpPr>
            <a:spLocks noChangeArrowheads="1"/>
          </p:cNvSpPr>
          <p:nvPr/>
        </p:nvSpPr>
        <p:spPr bwMode="auto">
          <a:xfrm>
            <a:off x="214282" y="2143116"/>
            <a:ext cx="2357454"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Налоговые доходы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доходы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Акцизы</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Налоги на совокупный доход</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Налог на имущество физических лиц</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Земельный налог</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Задолженность и перерасчеты по отмененным налогам, сборам и иным обязательным платежам</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0"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Государственная пошлина</a:t>
            </a:r>
            <a:endParaRPr kumimoji="0" lang="ru-RU" sz="16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29" name="Rectangle 1"/>
          <p:cNvSpPr>
            <a:spLocks noChangeArrowheads="1"/>
          </p:cNvSpPr>
          <p:nvPr/>
        </p:nvSpPr>
        <p:spPr bwMode="auto">
          <a:xfrm>
            <a:off x="0" y="0"/>
            <a:ext cx="91440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Структура доходов бюджета городского округа Верхний Тагил </a:t>
            </a:r>
          </a:p>
          <a:p>
            <a:pPr marL="0" marR="0" lvl="0" indent="342900" algn="ctr" defTabSz="914400" rtl="0" eaLnBrk="1" fontAlgn="base" latinLnBrk="0" hangingPunct="1">
              <a:lnSpc>
                <a:spcPct val="100000"/>
              </a:lnSpc>
              <a:spcBef>
                <a:spcPct val="0"/>
              </a:spcBef>
              <a:spcAft>
                <a:spcPct val="0"/>
              </a:spcAft>
              <a:buClrTx/>
              <a:buSzTx/>
              <a:buFontTx/>
              <a:buNone/>
              <a:tabLst/>
            </a:pPr>
            <a:r>
              <a:rPr kumimoji="0" lang="ru-RU" sz="2000" b="1" i="0" u="sng"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на 2020 год</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93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9330" name="Object 2"/>
          <p:cNvGraphicFramePr>
            <a:graphicFrameLocks noChangeAspect="1"/>
          </p:cNvGraphicFramePr>
          <p:nvPr/>
        </p:nvGraphicFramePr>
        <p:xfrm>
          <a:off x="214282" y="571480"/>
          <a:ext cx="8623300" cy="6110308"/>
        </p:xfrm>
        <a:graphic>
          <a:graphicData uri="http://schemas.openxmlformats.org/presentationml/2006/ole">
            <p:oleObj spid="_x0000_s99330" name="Диаграмма" r:id="rId3" imgW="8896384" imgH="6667572" progId="MSGraph.Char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0" y="285728"/>
            <a:ext cx="9001156" cy="53399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Cambria" pitchFamily="18" charset="0"/>
              <a:ea typeface="Arial Unicode MS" pitchFamily="34" charset="-128"/>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Cambria" pitchFamily="18" charset="0"/>
                <a:ea typeface="Arial Unicode MS" pitchFamily="34" charset="-128"/>
                <a:cs typeface="Calibri" pitchFamily="34" charset="0"/>
              </a:rPr>
              <a:t>                                              </a:t>
            </a:r>
            <a:r>
              <a:rPr kumimoji="0" lang="ru-RU" sz="18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Уважаемые  жители городского округа Верхний Тагил !</a:t>
            </a: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9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Представляем Вам  информационную брошюру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Бюджет для граждан</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составленную на основе решения Думы городского округа Верхний Тагил  от 19.12.2019 года № 39/1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 бюджете городского округа Верхний Тагил на 2020 год и плановый период 2021 и 2022 годов</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Настоящая информация в доступной форме знакомит  граждан с основными целями, задачами и приоритетными направлениями бюджетной политики городского округа, с основными параметрами бюджета городского округа Верхний Тагил. Сделать бюджет открытым и прозрачным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Cambria"/>
                <a:ea typeface="Arial Unicode MS" pitchFamily="34" charset="-128"/>
                <a:cs typeface="Times New Roman" pitchFamily="18" charset="0"/>
              </a:rPr>
              <a:t>–</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одна из основных задач бюджетной политики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В непростых экономических условиях в решении о бюджете сохранены все социальные гарантии для жителей нашего города и обеспечены финансированием все обязательства городского округа.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Надеемся, что информирование граждан о результатах проводимой бюджетной политики позволит заинтересовать жителей города  в обсуждении целей и результатов использования бюджетных средств, предоставит возможность непосредственного участия жителей города в процессе формирования бюджета. Мы постарались просто и понятно изложить основные показатели местного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Администрация городского округа Верхний Тагил готова рассмотреть Ваши замечания и предложения по формированию бюджета.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                                                                          </a:t>
            </a:r>
            <a:r>
              <a:rPr kumimoji="0" lang="ru-RU" sz="14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С уважением,   Глава городского округа Верхний Тагил  </a:t>
            </a:r>
            <a:r>
              <a:rPr lang="ru-RU" sz="1400" dirty="0" smtClean="0">
                <a:effectLst>
                  <a:outerShdw blurRad="38100" dist="38100" dir="2700000" algn="tl">
                    <a:srgbClr val="C0C0C0"/>
                  </a:outerShdw>
                </a:effectLst>
                <a:latin typeface="Times New Roman" pitchFamily="18" charset="0"/>
                <a:ea typeface="Arial Unicode MS" pitchFamily="34" charset="-128"/>
                <a:cs typeface="Times New Roman" pitchFamily="18" charset="0"/>
              </a:rPr>
              <a:t>В.Г. Кириченко</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C:\Users\User\Desktop\1.png"/>
          <p:cNvPicPr/>
          <p:nvPr/>
        </p:nvPicPr>
        <p:blipFill>
          <a:blip r:embed="rId2" cstate="print"/>
          <a:srcRect/>
          <a:stretch>
            <a:fillRect/>
          </a:stretch>
        </p:blipFill>
        <p:spPr bwMode="auto">
          <a:xfrm>
            <a:off x="285720" y="428604"/>
            <a:ext cx="2028938" cy="152106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428596" y="214290"/>
            <a:ext cx="7786742" cy="400110"/>
          </a:xfrm>
          <a:prstGeom prst="rect">
            <a:avLst/>
          </a:prstGeom>
        </p:spPr>
        <p:txBody>
          <a:bodyPr wrap="square">
            <a:spAutoFit/>
          </a:bodyPr>
          <a:lstStyle/>
          <a:p>
            <a:pPr algn="ctr"/>
            <a:r>
              <a:rPr lang="ru-RU" sz="2000" b="1" u="sng" dirty="0">
                <a:solidFill>
                  <a:schemeClr val="accent4">
                    <a:lumMod val="75000"/>
                  </a:schemeClr>
                </a:solidFill>
                <a:latin typeface="Times New Roman" pitchFamily="18" charset="0"/>
                <a:cs typeface="Times New Roman" pitchFamily="18" charset="0"/>
              </a:rPr>
              <a:t>Основные параметры бюджета городского округа Верхний Тагил</a:t>
            </a:r>
            <a:endParaRPr lang="ru-RU" sz="2000" dirty="0">
              <a:solidFill>
                <a:schemeClr val="accent4">
                  <a:lumMod val="75000"/>
                </a:schemeClr>
              </a:solidFill>
              <a:latin typeface="Times New Roman" pitchFamily="18" charset="0"/>
              <a:cs typeface="Times New Roman" pitchFamily="18" charset="0"/>
            </a:endParaRPr>
          </a:p>
        </p:txBody>
      </p:sp>
      <p:sp>
        <p:nvSpPr>
          <p:cNvPr id="98306" name="Rectangle 2"/>
          <p:cNvSpPr>
            <a:spLocks noChangeArrowheads="1"/>
          </p:cNvSpPr>
          <p:nvPr/>
        </p:nvSpPr>
        <p:spPr bwMode="auto">
          <a:xfrm>
            <a:off x="714348" y="785794"/>
            <a:ext cx="742952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rgbClr val="215868"/>
                </a:solidFill>
                <a:effectLst/>
                <a:latin typeface="Times New Roman" pitchFamily="18" charset="0"/>
                <a:ea typeface="Times New Roman" pitchFamily="18" charset="0"/>
                <a:cs typeface="Times New Roman" pitchFamily="18" charset="0"/>
              </a:rPr>
              <a:t>Динамика доходов и расходов бюджета за 2018-2020 годы,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98305" name="Object 1"/>
          <p:cNvGraphicFramePr>
            <a:graphicFrameLocks noChangeAspect="1"/>
          </p:cNvGraphicFramePr>
          <p:nvPr/>
        </p:nvGraphicFramePr>
        <p:xfrm>
          <a:off x="571472" y="1500174"/>
          <a:ext cx="8215370" cy="4643470"/>
        </p:xfrm>
        <a:graphic>
          <a:graphicData uri="http://schemas.openxmlformats.org/presentationml/2006/ole">
            <p:oleObj spid="_x0000_s98305" name="Диаграмма" r:id="rId3" imgW="7810433" imgH="4019510" progId="MSGraph.Chart.8">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0" y="0"/>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характеристики бюджета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97282" name="AutoShape 2"/>
          <p:cNvSpPr>
            <a:spLocks noChangeArrowheads="1"/>
          </p:cNvSpPr>
          <p:nvPr/>
        </p:nvSpPr>
        <p:spPr bwMode="auto">
          <a:xfrm>
            <a:off x="1785918" y="571480"/>
            <a:ext cx="5818188" cy="452437"/>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Доходы – Расходы = Дефицит (Профицит)</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3" name="AutoShape 3"/>
          <p:cNvSpPr>
            <a:spLocks noChangeArrowheads="1"/>
          </p:cNvSpPr>
          <p:nvPr/>
        </p:nvSpPr>
        <p:spPr bwMode="auto">
          <a:xfrm>
            <a:off x="714348" y="1142984"/>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84" name="AutoShape 4"/>
          <p:cNvSpPr>
            <a:spLocks noChangeArrowheads="1"/>
          </p:cNvSpPr>
          <p:nvPr/>
        </p:nvSpPr>
        <p:spPr bwMode="auto">
          <a:xfrm rot="756126">
            <a:off x="447021" y="1810989"/>
            <a:ext cx="914400" cy="269875"/>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5" name="AutoShape 5"/>
          <p:cNvSpPr>
            <a:spLocks noChangeArrowheads="1"/>
          </p:cNvSpPr>
          <p:nvPr/>
        </p:nvSpPr>
        <p:spPr bwMode="auto">
          <a:xfrm>
            <a:off x="2285984" y="1214422"/>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6" name="AutoShape 6"/>
          <p:cNvSpPr>
            <a:spLocks noChangeArrowheads="1"/>
          </p:cNvSpPr>
          <p:nvPr/>
        </p:nvSpPr>
        <p:spPr bwMode="auto">
          <a:xfrm rot="756126">
            <a:off x="2160863" y="2031363"/>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7" name="Rectangle 7"/>
          <p:cNvSpPr>
            <a:spLocks noChangeArrowheads="1"/>
          </p:cNvSpPr>
          <p:nvPr/>
        </p:nvSpPr>
        <p:spPr bwMode="auto">
          <a:xfrm rot="775767">
            <a:off x="129314" y="2334710"/>
            <a:ext cx="3014662"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 name="AutoShape 6"/>
          <p:cNvSpPr>
            <a:spLocks noChangeArrowheads="1"/>
          </p:cNvSpPr>
          <p:nvPr/>
        </p:nvSpPr>
        <p:spPr bwMode="auto">
          <a:xfrm rot="756126">
            <a:off x="2017988" y="2245678"/>
            <a:ext cx="969962"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8" name="AutoShape 8"/>
          <p:cNvSpPr>
            <a:spLocks noChangeArrowheads="1"/>
          </p:cNvSpPr>
          <p:nvPr/>
        </p:nvSpPr>
        <p:spPr bwMode="auto">
          <a:xfrm>
            <a:off x="1357290" y="2571744"/>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11" name="AutoShape 3"/>
          <p:cNvSpPr>
            <a:spLocks noChangeArrowheads="1"/>
          </p:cNvSpPr>
          <p:nvPr/>
        </p:nvSpPr>
        <p:spPr bwMode="auto">
          <a:xfrm>
            <a:off x="5214942" y="1285860"/>
            <a:ext cx="914400" cy="287338"/>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Times New Roman" pitchFamily="18" charset="0"/>
                <a:cs typeface="Arial" pitchFamily="34" charset="0"/>
              </a:rPr>
              <a:t>Доходы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5"/>
          <p:cNvSpPr>
            <a:spLocks noChangeArrowheads="1"/>
          </p:cNvSpPr>
          <p:nvPr/>
        </p:nvSpPr>
        <p:spPr bwMode="auto">
          <a:xfrm>
            <a:off x="7000892" y="1285860"/>
            <a:ext cx="914400" cy="280988"/>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Arial" pitchFamily="34" charset="0"/>
              </a:rPr>
              <a:t>Расходы</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89" name="AutoShape 9"/>
          <p:cNvSpPr>
            <a:spLocks noChangeArrowheads="1"/>
          </p:cNvSpPr>
          <p:nvPr/>
        </p:nvSpPr>
        <p:spPr bwMode="auto">
          <a:xfrm rot="-606521">
            <a:off x="5304220" y="1935405"/>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AutoShape 9"/>
          <p:cNvSpPr>
            <a:spLocks noChangeArrowheads="1"/>
          </p:cNvSpPr>
          <p:nvPr/>
        </p:nvSpPr>
        <p:spPr bwMode="auto">
          <a:xfrm rot="-606521">
            <a:off x="5375658" y="2221156"/>
            <a:ext cx="914400" cy="284163"/>
          </a:xfrm>
          <a:prstGeom prst="flowChartAlternateProcess">
            <a:avLst/>
          </a:prstGeom>
          <a:gradFill rotWithShape="0">
            <a:gsLst>
              <a:gs pos="0">
                <a:srgbClr val="FFFFFF"/>
              </a:gs>
              <a:gs pos="100000">
                <a:srgbClr val="FBD4B4"/>
              </a:gs>
            </a:gsLst>
            <a:lin ang="5400000" scaled="1"/>
          </a:gradFill>
          <a:ln w="12700">
            <a:solidFill>
              <a:srgbClr val="FABF8F"/>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0" name="AutoShape 10"/>
          <p:cNvSpPr>
            <a:spLocks noChangeArrowheads="1"/>
          </p:cNvSpPr>
          <p:nvPr/>
        </p:nvSpPr>
        <p:spPr bwMode="auto">
          <a:xfrm rot="-744176">
            <a:off x="6947766" y="1880977"/>
            <a:ext cx="914400" cy="269875"/>
          </a:xfrm>
          <a:prstGeom prst="flowChartAlternateProcess">
            <a:avLst/>
          </a:prstGeom>
          <a:gradFill rotWithShape="0">
            <a:gsLst>
              <a:gs pos="0">
                <a:srgbClr val="D99594"/>
              </a:gs>
              <a:gs pos="50000">
                <a:srgbClr val="F2DBDB"/>
              </a:gs>
              <a:gs pos="100000">
                <a:srgbClr val="D99594"/>
              </a:gs>
            </a:gsLst>
            <a:lin ang="18900000" scaled="1"/>
          </a:gra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97291" name="Rectangle 11"/>
          <p:cNvSpPr>
            <a:spLocks noChangeArrowheads="1"/>
          </p:cNvSpPr>
          <p:nvPr/>
        </p:nvSpPr>
        <p:spPr bwMode="auto">
          <a:xfrm rot="-684123">
            <a:off x="5135567" y="2367487"/>
            <a:ext cx="3014663" cy="220663"/>
          </a:xfrm>
          <a:prstGeom prst="rect">
            <a:avLst/>
          </a:prstGeom>
          <a:gradFill rotWithShape="0">
            <a:gsLst>
              <a:gs pos="0">
                <a:srgbClr val="FABF8F"/>
              </a:gs>
              <a:gs pos="50000">
                <a:srgbClr val="F79646"/>
              </a:gs>
              <a:gs pos="100000">
                <a:srgbClr val="FABF8F"/>
              </a:gs>
            </a:gsLst>
            <a:lin ang="5400000" scaled="1"/>
          </a:gradFill>
          <a:ln w="12700">
            <a:solidFill>
              <a:srgbClr val="F79646"/>
            </a:solid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2" name="AutoShape 12"/>
          <p:cNvSpPr>
            <a:spLocks noChangeArrowheads="1"/>
          </p:cNvSpPr>
          <p:nvPr/>
        </p:nvSpPr>
        <p:spPr bwMode="auto">
          <a:xfrm>
            <a:off x="6500826" y="2643182"/>
            <a:ext cx="361950" cy="331787"/>
          </a:xfrm>
          <a:prstGeom prst="triangle">
            <a:avLst>
              <a:gd name="adj" fmla="val 50000"/>
            </a:avLst>
          </a:prstGeom>
          <a:gradFill rotWithShape="0">
            <a:gsLst>
              <a:gs pos="0">
                <a:srgbClr val="F79646"/>
              </a:gs>
              <a:gs pos="100000">
                <a:srgbClr val="DF6A09"/>
              </a:gs>
            </a:gsLst>
            <a:path path="shape">
              <a:fillToRect l="50000" t="50000" r="50000" b="50000"/>
            </a:path>
          </a:gradFill>
          <a:ln w="0">
            <a:noFill/>
            <a:miter lim="800000"/>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endParaRPr lang="ru-RU"/>
          </a:p>
        </p:txBody>
      </p:sp>
      <p:sp>
        <p:nvSpPr>
          <p:cNvPr id="97293" name="AutoShape 13"/>
          <p:cNvSpPr>
            <a:spLocks noChangeArrowheads="1"/>
          </p:cNvSpPr>
          <p:nvPr/>
        </p:nvSpPr>
        <p:spPr bwMode="auto">
          <a:xfrm>
            <a:off x="142844" y="3143248"/>
            <a:ext cx="3346450" cy="361950"/>
          </a:xfrm>
          <a:prstGeom prst="roundRect">
            <a:avLst>
              <a:gd name="adj" fmla="val 16667"/>
            </a:avLst>
          </a:prstGeom>
          <a:solidFill>
            <a:srgbClr val="FFC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Дефицит (расходы больше доходов)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4" name="AutoShape 14"/>
          <p:cNvSpPr>
            <a:spLocks noChangeArrowheads="1"/>
          </p:cNvSpPr>
          <p:nvPr/>
        </p:nvSpPr>
        <p:spPr bwMode="auto">
          <a:xfrm>
            <a:off x="4786314" y="3143248"/>
            <a:ext cx="3521075" cy="361950"/>
          </a:xfrm>
          <a:prstGeom prst="roundRect">
            <a:avLst>
              <a:gd name="adj" fmla="val 16667"/>
            </a:avLst>
          </a:prstGeom>
          <a:solidFill>
            <a:srgbClr val="FFC000"/>
          </a:solidFill>
          <a:ln w="12700">
            <a:solidFill>
              <a:srgbClr val="C2D69B"/>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Профицит (доходы больше расходов) </a:t>
            </a:r>
            <a:r>
              <a:rPr kumimoji="0" lang="ru-RU" sz="1600" b="1" i="0" u="none" strike="noStrike" cap="none" normalizeH="0" baseline="0" dirty="0" smtClean="0">
                <a:ln>
                  <a:noFill/>
                </a:ln>
                <a:solidFill>
                  <a:schemeClr val="tx1"/>
                </a:solidFill>
                <a:effectLst/>
                <a:latin typeface="Times New Roman" pitchFamily="18"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729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97295" name="Object 15"/>
          <p:cNvGraphicFramePr>
            <a:graphicFrameLocks noChangeAspect="1"/>
          </p:cNvGraphicFramePr>
          <p:nvPr/>
        </p:nvGraphicFramePr>
        <p:xfrm>
          <a:off x="785786" y="3714752"/>
          <a:ext cx="6305550" cy="2886075"/>
        </p:xfrm>
        <a:graphic>
          <a:graphicData uri="http://schemas.openxmlformats.org/presentationml/2006/ole">
            <p:oleObj spid="_x0000_s97295" name="Диаграмма" r:id="rId3" imgW="6286433" imgH="2876637" progId="MSGraph.Chart.8">
              <p:embed/>
            </p:oleObj>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0" y="0"/>
            <a:ext cx="9144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Основные сведения о бюджете городского округа Верхний Тагил</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5F497A"/>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 2020 год и плановый период 2021 и 2022 годов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214283" y="1214427"/>
          <a:ext cx="8691602" cy="4429150"/>
        </p:xfrm>
        <a:graphic>
          <a:graphicData uri="http://schemas.openxmlformats.org/drawingml/2006/table">
            <a:tbl>
              <a:tblPr/>
              <a:tblGrid>
                <a:gridCol w="2928957"/>
                <a:gridCol w="1000132"/>
                <a:gridCol w="1029373"/>
                <a:gridCol w="933285"/>
                <a:gridCol w="933285"/>
                <a:gridCol w="933285"/>
                <a:gridCol w="933285"/>
              </a:tblGrid>
              <a:tr h="478613">
                <a:tc>
                  <a:txBody>
                    <a:bodyPr/>
                    <a:lstStyle/>
                    <a:p>
                      <a:pPr algn="ctr">
                        <a:spcAft>
                          <a:spcPts val="0"/>
                        </a:spcAft>
                      </a:pPr>
                      <a:r>
                        <a:rPr lang="ru-RU" sz="1400" b="1" dirty="0">
                          <a:latin typeface="Times New Roman"/>
                          <a:ea typeface="Times New Roman"/>
                          <a:cs typeface="Times New Roman"/>
                        </a:rPr>
                        <a:t>Показатель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algn="ctr">
                        <a:spcAft>
                          <a:spcPts val="0"/>
                        </a:spcAft>
                      </a:pPr>
                      <a:r>
                        <a:rPr lang="ru-RU" sz="1400" b="1" dirty="0" smtClean="0">
                          <a:latin typeface="Times New Roman"/>
                          <a:ea typeface="Times New Roman"/>
                          <a:cs typeface="Times New Roman"/>
                        </a:rPr>
                        <a:t>2020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a:latin typeface="Times New Roman"/>
                          <a:ea typeface="Times New Roman"/>
                          <a:cs typeface="Times New Roman"/>
                        </a:rPr>
                        <a:t>Удельный вес</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2021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2022 </a:t>
                      </a:r>
                      <a:r>
                        <a:rPr lang="ru-RU" sz="1400" b="1" dirty="0">
                          <a:latin typeface="Times New Roman"/>
                          <a:ea typeface="Times New Roman"/>
                          <a:cs typeface="Times New Roman"/>
                        </a:rPr>
                        <a:t>год</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a:latin typeface="Times New Roman"/>
                          <a:ea typeface="Times New Roman"/>
                          <a:cs typeface="Times New Roman"/>
                        </a:rPr>
                        <a:t>Удельный вес</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Доходы,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549 626</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a:ea typeface="Times New Roman"/>
                          <a:cs typeface="Times New Roman"/>
                        </a:rPr>
                        <a:t>460 962</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a:ea typeface="Times New Roman"/>
                          <a:cs typeface="Times New Roman"/>
                        </a:rPr>
                        <a:t>482 586</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a:ea typeface="Times New Roman"/>
                          <a:cs typeface="Times New Roman"/>
                        </a:rPr>
                        <a:t>100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Налоговые и неналоговые </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107 197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20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152 557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33</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166 599</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35</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Безвозмездные поступления</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442 429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80</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a:ea typeface="Times New Roman"/>
                          <a:cs typeface="Times New Roman"/>
                        </a:rPr>
                        <a:t>308 405</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67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a:ea typeface="Times New Roman"/>
                          <a:cs typeface="Times New Roman"/>
                        </a:rPr>
                        <a:t>315 987</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a:ea typeface="Times New Roman"/>
                          <a:cs typeface="Times New Roman"/>
                        </a:rPr>
                        <a:t>65</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Расходы,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547 134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470 881</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492 974</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100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Дорожная деятельность</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27 979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4 133</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4 069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564365">
                <a:tc>
                  <a:txBody>
                    <a:bodyPr/>
                    <a:lstStyle/>
                    <a:p>
                      <a:pPr>
                        <a:spcAft>
                          <a:spcPts val="0"/>
                        </a:spcAft>
                      </a:pPr>
                      <a:r>
                        <a:rPr lang="ru-RU" sz="1400">
                          <a:latin typeface="Times New Roman"/>
                          <a:ea typeface="Times New Roman"/>
                          <a:cs typeface="Times New Roman"/>
                        </a:rPr>
                        <a:t>Жилищно-коммунальное хозяйство</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48 989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17 960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21 650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Социальная сфера, в том числе</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421 124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395 474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413 499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84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dirty="0">
                          <a:latin typeface="Times New Roman"/>
                          <a:ea typeface="Times New Roman"/>
                          <a:cs typeface="Times New Roman"/>
                        </a:rPr>
                        <a:t>- образование</a:t>
                      </a:r>
                      <a:endParaRPr lang="ru-RU" sz="1400" dirty="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326 954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310 091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326 518</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культура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36 776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33 617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35 475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 социальная политика</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47 867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46 551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45 982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10</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 </a:t>
                      </a:r>
                      <a:r>
                        <a:rPr lang="ru-RU" sz="1400">
                          <a:latin typeface="Times New Roman"/>
                          <a:ea typeface="Times New Roman"/>
                          <a:cs typeface="Times New Roman"/>
                        </a:rPr>
                        <a:t>физическая культура и спорт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9 527</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5 215</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5 524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a:latin typeface="Times New Roman"/>
                          <a:ea typeface="Times New Roman"/>
                          <a:cs typeface="Times New Roman"/>
                        </a:rPr>
                        <a:t>Прочие расходы</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49 042</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9</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53 314</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53756</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r>
                        <a:rPr lang="ru-RU" sz="1400" dirty="0" smtClean="0">
                          <a:latin typeface="Times New Roman" pitchFamily="18" charset="0"/>
                          <a:ea typeface="Times New Roman"/>
                          <a:cs typeface="Times New Roman" pitchFamily="18" charset="0"/>
                        </a:rPr>
                        <a:t>11</a:t>
                      </a: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82181">
                <a:tc>
                  <a:txBody>
                    <a:bodyPr/>
                    <a:lstStyle/>
                    <a:p>
                      <a:pPr>
                        <a:spcAft>
                          <a:spcPts val="0"/>
                        </a:spcAft>
                      </a:pPr>
                      <a:r>
                        <a:rPr lang="ru-RU" sz="1400" b="1">
                          <a:latin typeface="Times New Roman"/>
                          <a:ea typeface="Times New Roman"/>
                          <a:cs typeface="Times New Roman"/>
                        </a:rPr>
                        <a:t>Дефицит</a:t>
                      </a:r>
                      <a:endParaRPr lang="ru-RU" sz="1400">
                        <a:latin typeface="Calibri"/>
                        <a:ea typeface="Times New Roman"/>
                        <a:cs typeface="Times New Roman"/>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7 001</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2A1C7"/>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6 301</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spcAft>
                          <a:spcPts val="0"/>
                        </a:spcAft>
                      </a:pPr>
                      <a:r>
                        <a:rPr lang="ru-RU" sz="1400" b="1" dirty="0" smtClean="0">
                          <a:latin typeface="Times New Roman" pitchFamily="18" charset="0"/>
                          <a:ea typeface="Times New Roman"/>
                          <a:cs typeface="Times New Roman" pitchFamily="18" charset="0"/>
                        </a:rPr>
                        <a:t>6 500</a:t>
                      </a:r>
                      <a:endParaRPr lang="ru-RU" sz="1400" b="1"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ctr">
                        <a:spcAft>
                          <a:spcPts val="0"/>
                        </a:spcAft>
                      </a:pPr>
                      <a:endParaRPr lang="ru-RU" sz="1400" dirty="0">
                        <a:latin typeface="Times New Roman" pitchFamily="18" charset="0"/>
                        <a:ea typeface="Times New Roman"/>
                        <a:cs typeface="Times New Roman" pitchFamily="18" charset="0"/>
                      </a:endParaRPr>
                    </a:p>
                  </a:txBody>
                  <a:tcPr marL="46085" marR="460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
        <p:nvSpPr>
          <p:cNvPr id="5" name="Прямоугольник 4"/>
          <p:cNvSpPr/>
          <p:nvPr/>
        </p:nvSpPr>
        <p:spPr>
          <a:xfrm>
            <a:off x="7715272" y="857232"/>
            <a:ext cx="1137234" cy="307777"/>
          </a:xfrm>
          <a:prstGeom prst="rect">
            <a:avLst/>
          </a:prstGeom>
        </p:spPr>
        <p:txBody>
          <a:bodyPr wrap="none">
            <a:spAutoFit/>
          </a:bodyPr>
          <a:lstStyle/>
          <a:p>
            <a:pPr lvl="0" fontAlgn="base">
              <a:spcBef>
                <a:spcPct val="0"/>
              </a:spcBef>
              <a:spcAft>
                <a:spcPct val="0"/>
              </a:spcAft>
              <a:tabLst>
                <a:tab pos="7515225" algn="l"/>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3" name="AutoShape 1"/>
          <p:cNvSpPr>
            <a:spLocks noChangeArrowheads="1"/>
          </p:cNvSpPr>
          <p:nvPr/>
        </p:nvSpPr>
        <p:spPr bwMode="auto">
          <a:xfrm>
            <a:off x="571472" y="142852"/>
            <a:ext cx="7758112" cy="35719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rgbClr val="365F91"/>
                </a:solidFill>
                <a:effectLst/>
                <a:latin typeface="Times New Roman" pitchFamily="18" charset="0"/>
                <a:cs typeface="Arial" pitchFamily="34" charset="0"/>
              </a:rPr>
              <a:t>ДОХОДЫ БЮДЖЕТА ГОРОДСКОГО ОКРУГА ВЕРХНИЙ ТАГИЛ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142844" y="642915"/>
          <a:ext cx="8786875" cy="6023637"/>
        </p:xfrm>
        <a:graphic>
          <a:graphicData uri="http://schemas.openxmlformats.org/drawingml/2006/table">
            <a:tbl>
              <a:tblPr/>
              <a:tblGrid>
                <a:gridCol w="3438580"/>
                <a:gridCol w="1027936"/>
                <a:gridCol w="1191070"/>
                <a:gridCol w="1104954"/>
                <a:gridCol w="986091"/>
                <a:gridCol w="1038244"/>
              </a:tblGrid>
              <a:tr h="515110">
                <a:tc>
                  <a:txBody>
                    <a:bodyPr/>
                    <a:lstStyle/>
                    <a:p>
                      <a:pPr algn="ctr">
                        <a:spcAft>
                          <a:spcPts val="0"/>
                        </a:spcAft>
                        <a:tabLst>
                          <a:tab pos="1507490" algn="l"/>
                          <a:tab pos="1788795" algn="l"/>
                        </a:tabLst>
                      </a:pPr>
                      <a:r>
                        <a:rPr lang="ru-RU" sz="1100" dirty="0">
                          <a:latin typeface="Times New Roman"/>
                          <a:ea typeface="Times New Roman"/>
                          <a:cs typeface="Times New Roman"/>
                        </a:rPr>
                        <a:t>Наименование доходов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2018 </a:t>
                      </a:r>
                      <a:r>
                        <a:rPr lang="ru-RU" sz="1100" dirty="0">
                          <a:latin typeface="Times New Roman"/>
                          <a:ea typeface="Times New Roman"/>
                          <a:cs typeface="Times New Roman"/>
                        </a:rPr>
                        <a:t>год (факт)</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2019 </a:t>
                      </a:r>
                      <a:r>
                        <a:rPr lang="ru-RU" sz="1100" dirty="0">
                          <a:latin typeface="Times New Roman"/>
                          <a:ea typeface="Times New Roman"/>
                          <a:cs typeface="Times New Roman"/>
                        </a:rPr>
                        <a:t>год </a:t>
                      </a:r>
                      <a:r>
                        <a:rPr lang="ru-RU" sz="1100" dirty="0" smtClean="0">
                          <a:latin typeface="Times New Roman"/>
                          <a:ea typeface="Times New Roman"/>
                          <a:cs typeface="Times New Roman"/>
                        </a:rPr>
                        <a:t>(утвержденный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2020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2021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2022 </a:t>
                      </a:r>
                      <a:r>
                        <a:rPr lang="ru-RU" sz="1100" dirty="0">
                          <a:latin typeface="Times New Roman"/>
                          <a:ea typeface="Times New Roman"/>
                          <a:cs typeface="Times New Roman"/>
                        </a:rPr>
                        <a:t>год (прогноз)</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dirty="0">
                          <a:latin typeface="Times New Roman"/>
                          <a:ea typeface="Times New Roman"/>
                          <a:cs typeface="Times New Roman"/>
                        </a:rPr>
                        <a:t>Налоговые и неналоговые доходы  - всего</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88 979</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149 721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107 197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152 557</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166 599</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доходы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54 392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106 543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62 565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105 544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114 518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Акцизы (нефтепродукты)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4 459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11 000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11 065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11 065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11 065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Налоги на совокупный доход,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5 016</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6 080</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6 295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4 695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4 110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применением УСН</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1 393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2 757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2 955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3 534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3 675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Единый налог на </a:t>
                      </a:r>
                      <a:r>
                        <a:rPr lang="ru-RU" sz="1100" dirty="0" smtClean="0">
                          <a:latin typeface="Times New Roman"/>
                          <a:ea typeface="Times New Roman"/>
                          <a:cs typeface="Times New Roman"/>
                        </a:rPr>
                        <a:t>вмененный </a:t>
                      </a:r>
                      <a:r>
                        <a:rPr lang="ru-RU" sz="1100" dirty="0">
                          <a:latin typeface="Times New Roman"/>
                          <a:ea typeface="Times New Roman"/>
                          <a:cs typeface="Times New Roman"/>
                        </a:rPr>
                        <a:t>доход для </a:t>
                      </a:r>
                      <a:r>
                        <a:rPr lang="ru-RU" sz="1100" dirty="0" smtClean="0">
                          <a:latin typeface="Times New Roman"/>
                          <a:ea typeface="Times New Roman"/>
                          <a:cs typeface="Times New Roman"/>
                        </a:rPr>
                        <a:t>отдельных </a:t>
                      </a:r>
                      <a:r>
                        <a:rPr lang="ru-RU" sz="1100" dirty="0">
                          <a:latin typeface="Times New Roman"/>
                          <a:ea typeface="Times New Roman"/>
                          <a:cs typeface="Times New Roman"/>
                        </a:rPr>
                        <a:t>видов деятельности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3 265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2 930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730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взимаемый, в связи с прим. патент. системы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358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393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420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431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435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Налог на имущество физических лиц</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2 601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2 900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2 700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2 502</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3 359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Земельный налог</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4 325</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5 499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3 698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3 698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3 698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Государственная пошлина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2 593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2 441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2 758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2 860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2 966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i="1" dirty="0">
                          <a:latin typeface="Times New Roman"/>
                          <a:ea typeface="Times New Roman"/>
                          <a:cs typeface="Times New Roman"/>
                        </a:rPr>
                        <a:t>Неналоговые доходы, всего, из них:</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15 593</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15 258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a:ea typeface="Times New Roman"/>
                          <a:cs typeface="Times New Roman"/>
                        </a:rPr>
                        <a:t>18 116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22 193</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i="1" dirty="0" smtClean="0">
                          <a:latin typeface="Times New Roman" pitchFamily="18" charset="0"/>
                          <a:ea typeface="Times New Roman"/>
                          <a:cs typeface="Times New Roman" pitchFamily="18" charset="0"/>
                        </a:rPr>
                        <a:t>26 883</a:t>
                      </a:r>
                      <a:endParaRPr lang="ru-RU" sz="1100" i="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использования имущества, находящегося в государственной и муниципальной собственности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11 774</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11 173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15 168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19 766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24 387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365">
                <a:tc>
                  <a:txBody>
                    <a:bodyPr/>
                    <a:lstStyle/>
                    <a:p>
                      <a:pPr algn="just">
                        <a:spcAft>
                          <a:spcPts val="0"/>
                        </a:spcAft>
                        <a:tabLst>
                          <a:tab pos="1507490" algn="l"/>
                          <a:tab pos="1788795" algn="l"/>
                        </a:tabLst>
                      </a:pPr>
                      <a:r>
                        <a:rPr lang="ru-RU" sz="1100" dirty="0">
                          <a:latin typeface="Times New Roman"/>
                          <a:ea typeface="Times New Roman"/>
                          <a:cs typeface="Times New Roman"/>
                        </a:rPr>
                        <a:t>Платежи при пользовании природными ресурсами</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1 151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1 064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1 468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917</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953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оказания платных услуг и компенсации затрат государства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928</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1 164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776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806</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839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867">
                <a:tc>
                  <a:txBody>
                    <a:bodyPr/>
                    <a:lstStyle/>
                    <a:p>
                      <a:pPr algn="just">
                        <a:spcAft>
                          <a:spcPts val="0"/>
                        </a:spcAft>
                        <a:tabLst>
                          <a:tab pos="1507490" algn="l"/>
                          <a:tab pos="1788795" algn="l"/>
                        </a:tabLst>
                      </a:pPr>
                      <a:r>
                        <a:rPr lang="ru-RU" sz="1100" dirty="0">
                          <a:latin typeface="Times New Roman"/>
                          <a:ea typeface="Times New Roman"/>
                          <a:cs typeface="Times New Roman"/>
                        </a:rPr>
                        <a:t>Доходы от продажи материальных и нематериальных активов</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1 689</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1 716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681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681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681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Штрафы, санкции, возмещение ущерба</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51</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141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23</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dirty="0">
                          <a:latin typeface="Times New Roman"/>
                          <a:ea typeface="Times New Roman"/>
                          <a:cs typeface="Times New Roman"/>
                        </a:rPr>
                        <a:t>Прочие неналоговые доходы</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pitchFamily="18" charset="0"/>
                          <a:ea typeface="Times New Roman"/>
                          <a:cs typeface="Times New Roman" pitchFamily="18" charset="0"/>
                        </a:rPr>
                        <a:t>0</a:t>
                      </a:r>
                      <a:endParaRPr lang="ru-RU" sz="11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b="1">
                          <a:latin typeface="Times New Roman"/>
                          <a:ea typeface="Times New Roman"/>
                          <a:cs typeface="Times New Roman"/>
                        </a:rPr>
                        <a:t>Безвозмездные поступления, всего, из них:</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b="1" dirty="0" smtClean="0">
                          <a:latin typeface="Times New Roman" pitchFamily="18" charset="0"/>
                          <a:ea typeface="Times New Roman"/>
                          <a:cs typeface="Times New Roman" pitchFamily="18" charset="0"/>
                        </a:rPr>
                        <a:t>346 113</a:t>
                      </a:r>
                      <a:endParaRPr lang="ru-RU" sz="12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368 658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442 429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308 405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315 987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Дотации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11 939</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1 277</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218 290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77 031</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69 045</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Субсидии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104 132</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133 060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11 673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11 968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12 444</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Субвенции</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174 544</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209 283</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212 466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219 406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234 498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Прочие межбюджетные  трансферты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57 362</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25 038</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Добровольные пожертвования от организаций</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0</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238">
                <a:tc>
                  <a:txBody>
                    <a:bodyPr/>
                    <a:lstStyle/>
                    <a:p>
                      <a:pPr algn="just">
                        <a:spcAft>
                          <a:spcPts val="0"/>
                        </a:spcAft>
                        <a:tabLst>
                          <a:tab pos="1507490" algn="l"/>
                          <a:tab pos="1788795" algn="l"/>
                        </a:tabLst>
                      </a:pPr>
                      <a:r>
                        <a:rPr lang="ru-RU" sz="1100">
                          <a:latin typeface="Times New Roman"/>
                          <a:ea typeface="Times New Roman"/>
                          <a:cs typeface="Times New Roman"/>
                        </a:rPr>
                        <a:t>Возврат МБТ</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dirty="0" smtClean="0">
                          <a:latin typeface="Times New Roman" pitchFamily="18" charset="0"/>
                          <a:ea typeface="Times New Roman"/>
                          <a:cs typeface="Times New Roman" pitchFamily="18" charset="0"/>
                        </a:rPr>
                        <a:t>- 1 864</a:t>
                      </a:r>
                      <a:endParaRPr lang="ru-RU" sz="1200"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smtClean="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a:latin typeface="Times New Roman"/>
                          <a:ea typeface="Times New Roman"/>
                          <a:cs typeface="Times New Roman"/>
                        </a:rPr>
                        <a:t>0</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dirty="0">
                          <a:latin typeface="Times New Roman"/>
                          <a:ea typeface="Times New Roman"/>
                          <a:cs typeface="Times New Roman"/>
                        </a:rPr>
                        <a:t>0</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172">
                <a:tc>
                  <a:txBody>
                    <a:bodyPr/>
                    <a:lstStyle/>
                    <a:p>
                      <a:pPr algn="just">
                        <a:spcAft>
                          <a:spcPts val="0"/>
                        </a:spcAft>
                        <a:tabLst>
                          <a:tab pos="1507490" algn="l"/>
                          <a:tab pos="1788795" algn="l"/>
                        </a:tabLst>
                      </a:pPr>
                      <a:r>
                        <a:rPr lang="ru-RU" sz="1100" b="1">
                          <a:latin typeface="Times New Roman"/>
                          <a:ea typeface="Times New Roman"/>
                          <a:cs typeface="Times New Roman"/>
                        </a:rPr>
                        <a:t>ВСЕГО ДОХОДОВ</a:t>
                      </a:r>
                      <a:endParaRPr lang="ru-RU" sz="110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200" b="1" dirty="0" smtClean="0">
                          <a:latin typeface="Times New Roman" pitchFamily="18" charset="0"/>
                          <a:ea typeface="Times New Roman"/>
                          <a:cs typeface="Times New Roman" pitchFamily="18" charset="0"/>
                        </a:rPr>
                        <a:t>435 092</a:t>
                      </a:r>
                      <a:endParaRPr lang="ru-RU" sz="12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518 379</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pitchFamily="18" charset="0"/>
                          <a:ea typeface="Times New Roman"/>
                          <a:cs typeface="Times New Roman" pitchFamily="18" charset="0"/>
                        </a:rPr>
                        <a:t>549 626</a:t>
                      </a:r>
                      <a:endParaRPr lang="ru-RU" sz="1100" b="1" dirty="0">
                        <a:latin typeface="Times New Roman" pitchFamily="18" charset="0"/>
                        <a:ea typeface="Times New Roman"/>
                        <a:cs typeface="Times New Roman" pitchFamily="18" charset="0"/>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460 962</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1507490" algn="l"/>
                          <a:tab pos="1788795" algn="l"/>
                        </a:tabLst>
                      </a:pPr>
                      <a:r>
                        <a:rPr lang="ru-RU" sz="1100" b="1" dirty="0" smtClean="0">
                          <a:latin typeface="Times New Roman"/>
                          <a:ea typeface="Times New Roman"/>
                          <a:cs typeface="Times New Roman"/>
                        </a:rPr>
                        <a:t>482 586</a:t>
                      </a:r>
                      <a:endParaRPr lang="ru-RU" sz="1100" dirty="0">
                        <a:latin typeface="Calibri"/>
                        <a:ea typeface="Times New Roman"/>
                        <a:cs typeface="Times New Roman"/>
                      </a:endParaRPr>
                    </a:p>
                  </a:txBody>
                  <a:tcPr marL="45420" marR="454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1571604" y="357166"/>
            <a:ext cx="6871048" cy="338554"/>
          </a:xfrm>
          <a:prstGeom prst="rect">
            <a:avLst/>
          </a:prstGeom>
          <a:noFill/>
        </p:spPr>
        <p:txBody>
          <a:bodyPr wrap="none" rtlCol="0">
            <a:spAutoFit/>
          </a:bodyPr>
          <a:lstStyle/>
          <a:p>
            <a:r>
              <a:rPr lang="ru-RU" sz="1600" b="1" u="sng" dirty="0" smtClean="0">
                <a:solidFill>
                  <a:schemeClr val="accent4">
                    <a:lumMod val="75000"/>
                  </a:schemeClr>
                </a:solidFill>
                <a:latin typeface="Times New Roman" pitchFamily="18" charset="0"/>
                <a:cs typeface="Times New Roman" pitchFamily="18" charset="0"/>
              </a:rPr>
              <a:t>Оценка эффективности предоставленных налоговых льгот, тыс. рублей</a:t>
            </a:r>
            <a:endParaRPr lang="ru-RU" sz="1600" b="1" u="sng" dirty="0">
              <a:solidFill>
                <a:schemeClr val="accent4">
                  <a:lumMod val="75000"/>
                </a:schemeClr>
              </a:solidFill>
              <a:latin typeface="Times New Roman" pitchFamily="18" charset="0"/>
              <a:cs typeface="Times New Roman" pitchFamily="18" charset="0"/>
            </a:endParaRPr>
          </a:p>
        </p:txBody>
      </p:sp>
      <p:graphicFrame>
        <p:nvGraphicFramePr>
          <p:cNvPr id="3" name="Таблица 2"/>
          <p:cNvGraphicFramePr>
            <a:graphicFrameLocks noGrp="1"/>
          </p:cNvGraphicFramePr>
          <p:nvPr/>
        </p:nvGraphicFramePr>
        <p:xfrm>
          <a:off x="357158" y="785794"/>
          <a:ext cx="8358246" cy="4951031"/>
        </p:xfrm>
        <a:graphic>
          <a:graphicData uri="http://schemas.openxmlformats.org/drawingml/2006/table">
            <a:tbl>
              <a:tblPr/>
              <a:tblGrid>
                <a:gridCol w="429296"/>
                <a:gridCol w="1640366"/>
                <a:gridCol w="1512444"/>
                <a:gridCol w="918487"/>
                <a:gridCol w="1249678"/>
                <a:gridCol w="1195897"/>
                <a:gridCol w="1412078"/>
              </a:tblGrid>
              <a:tr h="2286016">
                <a:tc>
                  <a:txBody>
                    <a:bodyPr/>
                    <a:lstStyle/>
                    <a:p>
                      <a:pPr>
                        <a:spcAft>
                          <a:spcPts val="0"/>
                        </a:spcAft>
                      </a:pPr>
                      <a:r>
                        <a:rPr lang="ru-RU" sz="1200" dirty="0">
                          <a:latin typeface="Times New Roman" pitchFamily="18" charset="0"/>
                          <a:ea typeface="Times New Roman"/>
                          <a:cs typeface="Times New Roman" pitchFamily="18" charset="0"/>
                        </a:rPr>
                        <a:t>№ </a:t>
                      </a:r>
                      <a:r>
                        <a:rPr lang="ru-RU" sz="1200" dirty="0" err="1">
                          <a:latin typeface="Times New Roman" pitchFamily="18" charset="0"/>
                          <a:ea typeface="Times New Roman"/>
                          <a:cs typeface="Times New Roman" pitchFamily="18" charset="0"/>
                        </a:rPr>
                        <a:t>п</a:t>
                      </a:r>
                      <a:r>
                        <a:rPr lang="ru-RU" sz="1200" dirty="0">
                          <a:latin typeface="Times New Roman" pitchFamily="18" charset="0"/>
                          <a:ea typeface="Times New Roman"/>
                          <a:cs typeface="Times New Roman" pitchFamily="18" charset="0"/>
                        </a:rPr>
                        <a:t>/</a:t>
                      </a:r>
                      <a:r>
                        <a:rPr lang="ru-RU" sz="1200" dirty="0" err="1">
                          <a:latin typeface="Times New Roman" pitchFamily="18" charset="0"/>
                          <a:ea typeface="Times New Roman"/>
                          <a:cs typeface="Times New Roman" pitchFamily="18" charset="0"/>
                        </a:rPr>
                        <a:t>п</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Наименование налога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Нормативный акт, устанавливающий налоговые льготы</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2018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2019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dirty="0" smtClean="0">
                        <a:latin typeface="Times New Roman" pitchFamily="18" charset="0"/>
                        <a:ea typeface="Times New Roman"/>
                        <a:cs typeface="Times New Roman"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Times New Roman" pitchFamily="18" charset="0"/>
                          <a:ea typeface="Times New Roman"/>
                          <a:cs typeface="Times New Roman" pitchFamily="18" charset="0"/>
                        </a:rPr>
                        <a:t>(тыс. руб.)</a:t>
                      </a:r>
                    </a:p>
                    <a:p>
                      <a:pPr algn="ctr">
                        <a:spcAft>
                          <a:spcPts val="0"/>
                        </a:spcAft>
                      </a:pPr>
                      <a:endParaRPr lang="ru-RU" sz="1200" dirty="0" smtClean="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2020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Величина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потерь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бюджета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города в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результате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применения  </a:t>
                      </a:r>
                      <a:br>
                        <a:rPr lang="ru-RU" sz="1200" dirty="0">
                          <a:latin typeface="Times New Roman" pitchFamily="18" charset="0"/>
                          <a:ea typeface="Times New Roman"/>
                          <a:cs typeface="Times New Roman" pitchFamily="18" charset="0"/>
                        </a:rPr>
                      </a:br>
                      <a:r>
                        <a:rPr lang="ru-RU" sz="1200" dirty="0">
                          <a:latin typeface="Times New Roman" pitchFamily="18" charset="0"/>
                          <a:ea typeface="Times New Roman"/>
                          <a:cs typeface="Times New Roman" pitchFamily="18" charset="0"/>
                        </a:rPr>
                        <a:t>льготы </a:t>
                      </a:r>
                    </a:p>
                    <a:p>
                      <a:pPr algn="ctr">
                        <a:spcAft>
                          <a:spcPts val="0"/>
                        </a:spcAft>
                      </a:pPr>
                      <a:r>
                        <a:rPr lang="ru-RU" sz="1200" dirty="0">
                          <a:latin typeface="Times New Roman" pitchFamily="18" charset="0"/>
                          <a:ea typeface="Times New Roman"/>
                          <a:cs typeface="Times New Roman" pitchFamily="18" charset="0"/>
                        </a:rPr>
                        <a:t>за  </a:t>
                      </a:r>
                    </a:p>
                    <a:p>
                      <a:pPr algn="ctr">
                        <a:spcAft>
                          <a:spcPts val="0"/>
                        </a:spcAft>
                      </a:pPr>
                      <a:r>
                        <a:rPr lang="ru-RU" sz="1200" b="1" dirty="0" smtClean="0">
                          <a:latin typeface="Times New Roman" pitchFamily="18" charset="0"/>
                          <a:ea typeface="Times New Roman"/>
                          <a:cs typeface="Times New Roman" pitchFamily="18" charset="0"/>
                        </a:rPr>
                        <a:t>2021 </a:t>
                      </a:r>
                      <a:r>
                        <a:rPr lang="ru-RU" sz="1200" b="1" dirty="0">
                          <a:latin typeface="Times New Roman" pitchFamily="18" charset="0"/>
                          <a:ea typeface="Times New Roman"/>
                          <a:cs typeface="Times New Roman" pitchFamily="18" charset="0"/>
                        </a:rPr>
                        <a:t>год</a:t>
                      </a:r>
                      <a:endParaRPr lang="ru-RU" sz="1200" dirty="0">
                        <a:latin typeface="Times New Roman" pitchFamily="18" charset="0"/>
                        <a:ea typeface="Times New Roman"/>
                        <a:cs typeface="Times New Roman" pitchFamily="18" charset="0"/>
                      </a:endParaRPr>
                    </a:p>
                    <a:p>
                      <a:pPr algn="ctr">
                        <a:spcAft>
                          <a:spcPts val="0"/>
                        </a:spcAft>
                      </a:pPr>
                      <a:r>
                        <a:rPr lang="ru-RU" sz="1200" b="1" dirty="0">
                          <a:latin typeface="Times New Roman" pitchFamily="18" charset="0"/>
                          <a:ea typeface="Times New Roman"/>
                          <a:cs typeface="Times New Roman" pitchFamily="18" charset="0"/>
                        </a:rPr>
                        <a:t>(прогноз)</a:t>
                      </a:r>
                      <a:endParaRPr lang="ru-RU" sz="1200" dirty="0">
                        <a:latin typeface="Times New Roman" pitchFamily="18" charset="0"/>
                        <a:ea typeface="Times New Roman"/>
                        <a:cs typeface="Times New Roman" pitchFamily="18" charset="0"/>
                      </a:endParaRPr>
                    </a:p>
                    <a:p>
                      <a:pPr algn="ctr">
                        <a:spcAft>
                          <a:spcPts val="0"/>
                        </a:spcAft>
                      </a:pPr>
                      <a:endParaRPr lang="ru-RU" sz="1200" dirty="0" smtClean="0">
                        <a:latin typeface="Times New Roman" pitchFamily="18" charset="0"/>
                        <a:ea typeface="Times New Roman"/>
                        <a:cs typeface="Times New Roman" pitchFamily="18" charset="0"/>
                      </a:endParaRPr>
                    </a:p>
                    <a:p>
                      <a:pPr algn="ctr">
                        <a:spcAft>
                          <a:spcPts val="0"/>
                        </a:spcAft>
                      </a:pPr>
                      <a:r>
                        <a:rPr lang="ru-RU" sz="1200" dirty="0" smtClean="0">
                          <a:latin typeface="Times New Roman" pitchFamily="18" charset="0"/>
                          <a:ea typeface="Times New Roman"/>
                          <a:cs typeface="Times New Roman" pitchFamily="18" charset="0"/>
                        </a:rPr>
                        <a:t>(</a:t>
                      </a:r>
                      <a:r>
                        <a:rPr lang="ru-RU" sz="1200" dirty="0">
                          <a:latin typeface="Times New Roman" pitchFamily="18" charset="0"/>
                          <a:ea typeface="Times New Roman"/>
                          <a:cs typeface="Times New Roman" pitchFamily="18" charset="0"/>
                        </a:rPr>
                        <a:t>тыс. руб.)</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514718">
                <a:tc>
                  <a:txBody>
                    <a:bodyPr/>
                    <a:lstStyle/>
                    <a:p>
                      <a:pPr>
                        <a:spcAft>
                          <a:spcPts val="0"/>
                        </a:spcAft>
                      </a:pPr>
                      <a:r>
                        <a:rPr lang="ru-RU" sz="1200" dirty="0">
                          <a:latin typeface="Times New Roman" pitchFamily="18" charset="0"/>
                          <a:ea typeface="Times New Roman"/>
                          <a:cs typeface="Times New Roman" pitchFamily="18" charset="0"/>
                        </a:rPr>
                        <a:t>1.</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(юридические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rowSpan="2">
                  <a:txBody>
                    <a:bodyPr/>
                    <a:lstStyle/>
                    <a:p>
                      <a:pPr algn="ctr">
                        <a:spcAft>
                          <a:spcPts val="0"/>
                        </a:spcAft>
                      </a:pPr>
                      <a:r>
                        <a:rPr lang="ru-RU" sz="1200">
                          <a:solidFill>
                            <a:srgbClr val="000000"/>
                          </a:solidFill>
                          <a:latin typeface="Times New Roman" pitchFamily="18" charset="0"/>
                          <a:ea typeface="Times New Roman"/>
                          <a:cs typeface="Times New Roman" pitchFamily="18" charset="0"/>
                        </a:rPr>
                        <a:t>Решение Думы городского округа Верхний Тагил от  18.11.2010г.          № 34/4       </a:t>
                      </a:r>
                      <a:endParaRPr lang="ru-RU" sz="1200">
                        <a:latin typeface="Times New Roman" pitchFamily="18" charset="0"/>
                        <a:ea typeface="Times New Roman"/>
                        <a:cs typeface="Times New Roman" pitchFamily="18" charset="0"/>
                      </a:endParaRPr>
                    </a:p>
                    <a:p>
                      <a:pPr algn="ctr">
                        <a:spcAft>
                          <a:spcPts val="0"/>
                        </a:spcAft>
                      </a:pPr>
                      <a:r>
                        <a:rPr lang="ru-RU" sz="1200">
                          <a:solidFill>
                            <a:srgbClr val="000000"/>
                          </a:solidFill>
                          <a:latin typeface="Times New Roman" pitchFamily="18" charset="0"/>
                          <a:ea typeface="Times New Roman"/>
                          <a:cs typeface="Times New Roman" pitchFamily="18" charset="0"/>
                        </a:rPr>
                        <a:t> (в редакции от 23.06.2016г.)</a:t>
                      </a:r>
                      <a:endParaRPr lang="ru-RU" sz="120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2 432</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2 529</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2 625</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2 730</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1372582">
                <a:tc>
                  <a:txBody>
                    <a:bodyPr/>
                    <a:lstStyle/>
                    <a:p>
                      <a:pPr>
                        <a:spcAft>
                          <a:spcPts val="0"/>
                        </a:spcAft>
                      </a:pPr>
                      <a:r>
                        <a:rPr lang="ru-RU" sz="1200">
                          <a:latin typeface="Times New Roman" pitchFamily="18" charset="0"/>
                          <a:ea typeface="Times New Roman"/>
                          <a:cs typeface="Times New Roman" pitchFamily="18" charset="0"/>
                        </a:rPr>
                        <a:t>2.</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Земельный налог (физические лица)</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vMerge="1">
                  <a:txBody>
                    <a:bodyPr/>
                    <a:lstStyle/>
                    <a:p>
                      <a:endParaRPr lang="ru-RU"/>
                    </a:p>
                  </a:txBody>
                  <a:tcPr/>
                </a:tc>
                <a:tc>
                  <a:txBody>
                    <a:bodyPr/>
                    <a:lstStyle/>
                    <a:p>
                      <a:pPr algn="ctr">
                        <a:spcAft>
                          <a:spcPts val="0"/>
                        </a:spcAft>
                      </a:pPr>
                      <a:r>
                        <a:rPr lang="ru-RU" sz="1200" dirty="0" smtClean="0">
                          <a:latin typeface="Times New Roman" pitchFamily="18" charset="0"/>
                          <a:ea typeface="Times New Roman"/>
                          <a:cs typeface="Times New Roman" pitchFamily="18" charset="0"/>
                        </a:rPr>
                        <a:t>1 546</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1 608</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1 669</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a:spcAft>
                          <a:spcPts val="0"/>
                        </a:spcAft>
                      </a:pPr>
                      <a:r>
                        <a:rPr lang="ru-RU" sz="1200" dirty="0">
                          <a:latin typeface="Times New Roman" pitchFamily="18" charset="0"/>
                          <a:ea typeface="Times New Roman"/>
                          <a:cs typeface="Times New Roman" pitchFamily="18" charset="0"/>
                        </a:rPr>
                        <a:t>1 </a:t>
                      </a:r>
                      <a:r>
                        <a:rPr lang="ru-RU" sz="1200" dirty="0" smtClean="0">
                          <a:latin typeface="Times New Roman" pitchFamily="18" charset="0"/>
                          <a:ea typeface="Times New Roman"/>
                          <a:cs typeface="Times New Roman" pitchFamily="18" charset="0"/>
                        </a:rPr>
                        <a:t>736</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686291">
                <a:tc>
                  <a:txBody>
                    <a:bodyPr/>
                    <a:lstStyle/>
                    <a:p>
                      <a:pPr>
                        <a:spcAft>
                          <a:spcPts val="0"/>
                        </a:spcAft>
                      </a:pPr>
                      <a:r>
                        <a:rPr lang="ru-RU" sz="1200" dirty="0">
                          <a:latin typeface="Times New Roman" pitchFamily="18" charset="0"/>
                          <a:ea typeface="Times New Roman"/>
                          <a:cs typeface="Times New Roman" pitchFamily="18" charset="0"/>
                        </a:rPr>
                        <a:t>3.</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spcAft>
                          <a:spcPts val="0"/>
                        </a:spcAft>
                      </a:pPr>
                      <a:r>
                        <a:rPr lang="ru-RU" sz="1200" dirty="0">
                          <a:latin typeface="Times New Roman" pitchFamily="18" charset="0"/>
                          <a:ea typeface="Times New Roman"/>
                          <a:cs typeface="Times New Roman" pitchFamily="18" charset="0"/>
                        </a:rPr>
                        <a:t>Налог на имущество физических лиц</a:t>
                      </a: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en-US" sz="1200" dirty="0">
                          <a:solidFill>
                            <a:srgbClr val="000000"/>
                          </a:solidFill>
                          <a:latin typeface="Times New Roman" pitchFamily="18" charset="0"/>
                          <a:ea typeface="Times New Roman"/>
                          <a:cs typeface="Times New Roman" pitchFamily="18" charset="0"/>
                        </a:rPr>
                        <a:t>Налоговый кодекс Российской Федерации</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4 243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4 413</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latin typeface="Times New Roman" pitchFamily="18" charset="0"/>
                          <a:ea typeface="Times New Roman"/>
                          <a:cs typeface="Times New Roman" pitchFamily="18" charset="0"/>
                        </a:rPr>
                        <a:t>4 581</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ru-RU" sz="1200" dirty="0" smtClean="0">
                          <a:solidFill>
                            <a:srgbClr val="000000"/>
                          </a:solidFill>
                          <a:latin typeface="Times New Roman" pitchFamily="18" charset="0"/>
                          <a:ea typeface="Times New Roman"/>
                          <a:cs typeface="Times New Roman" pitchFamily="18" charset="0"/>
                        </a:rPr>
                        <a:t>4 764</a:t>
                      </a:r>
                      <a:endParaRPr lang="ru-RU" sz="1200" dirty="0">
                        <a:latin typeface="Times New Roman" pitchFamily="18" charset="0"/>
                        <a:ea typeface="Times New Roman"/>
                        <a:cs typeface="Times New Roman" pitchFamily="18" charset="0"/>
                      </a:endParaRPr>
                    </a:p>
                  </a:txBody>
                  <a:tcPr marL="58615" marR="58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
        <p:nvSpPr>
          <p:cNvPr id="13926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1"/>
          <p:cNvSpPr>
            <a:spLocks noChangeArrowheads="1"/>
          </p:cNvSpPr>
          <p:nvPr/>
        </p:nvSpPr>
        <p:spPr bwMode="auto">
          <a:xfrm>
            <a:off x="571472" y="142852"/>
            <a:ext cx="7758112" cy="471488"/>
          </a:xfrm>
          <a:prstGeom prst="roundRect">
            <a:avLst>
              <a:gd name="adj" fmla="val 16667"/>
            </a:avLst>
          </a:prstGeom>
          <a:solidFill>
            <a:schemeClr val="accent4">
              <a:lumMod val="40000"/>
              <a:lumOff val="60000"/>
            </a:schemeClr>
          </a:solidFill>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accent4">
                    <a:lumMod val="75000"/>
                  </a:schemeClr>
                </a:solidFill>
                <a:effectLst/>
                <a:latin typeface="Times New Roman" pitchFamily="18" charset="0"/>
                <a:cs typeface="Arial" pitchFamily="34" charset="0"/>
              </a:rPr>
              <a:t>ДОХОДЫ БЮДЖЕТА ГОРОДСКОГО ОКРУГА ВЕРХНИЙ ТАГИЛ</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Диаграмма 2"/>
          <p:cNvGraphicFramePr/>
          <p:nvPr/>
        </p:nvGraphicFramePr>
        <p:xfrm>
          <a:off x="285720" y="714356"/>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1472" y="2643182"/>
            <a:ext cx="8001056" cy="646331"/>
          </a:xfrm>
          <a:prstGeom prst="rect">
            <a:avLst/>
          </a:prstGeom>
          <a:noFill/>
        </p:spPr>
        <p:txBody>
          <a:bodyPr wrap="square" rtlCol="0">
            <a:spAutoFit/>
          </a:bodyPr>
          <a:lstStyle/>
          <a:p>
            <a:pPr algn="just"/>
            <a:r>
              <a:rPr lang="ru-RU" sz="1200" dirty="0" smtClean="0">
                <a:solidFill>
                  <a:srgbClr val="99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Положительная динамика обусловлена  увеличением норматива зачислений в местный бюджет в 2019 году до  63% (2018 год 36%). В доходы бюджета городского округа  Верхний Тагил налог на доходы физических лиц в 2020 году будет зачисляться по нормативу 38 процента</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85720" y="3571876"/>
          <a:ext cx="8715436"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42910" y="5857892"/>
            <a:ext cx="835824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Увеличение поступлений в связи с увеличением дифференцированного норматива зачислений доходов от  акцизов на нефтепродукты в местный бюджет в 2019-2020 годах  (2018 год - 0,03945%; 2019 год - 0,08376%; 2020 год  - 0,08265).</a:t>
            </a:r>
            <a:endParaRPr lang="ru-RU" sz="1200" dirty="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0" y="142852"/>
          <a:ext cx="8929718" cy="192882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98218" y="1928802"/>
            <a:ext cx="892725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поступлений связана с увеличением норматива зачислений в доход бюджета ГО Верхний Тагил до </a:t>
            </a:r>
            <a:r>
              <a:rPr lang="ru-RU" sz="1200" dirty="0" smtClean="0"/>
              <a:t> </a:t>
            </a:r>
            <a:r>
              <a:rPr lang="ru-RU" sz="1200" dirty="0" smtClean="0">
                <a:latin typeface="Times New Roman" pitchFamily="18" charset="0"/>
                <a:cs typeface="Times New Roman" pitchFamily="18" charset="0"/>
              </a:rPr>
              <a:t>30%</a:t>
            </a:r>
            <a:r>
              <a:rPr lang="ru-RU" sz="1200" dirty="0" smtClean="0"/>
              <a:t>.</a:t>
            </a:r>
          </a:p>
        </p:txBody>
      </p:sp>
      <p:graphicFrame>
        <p:nvGraphicFramePr>
          <p:cNvPr id="4" name="Диаграмма 3"/>
          <p:cNvGraphicFramePr/>
          <p:nvPr/>
        </p:nvGraphicFramePr>
        <p:xfrm>
          <a:off x="0" y="2143116"/>
          <a:ext cx="9001156" cy="19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Диаграмма 4"/>
          <p:cNvGraphicFramePr/>
          <p:nvPr/>
        </p:nvGraphicFramePr>
        <p:xfrm>
          <a:off x="142844" y="4429132"/>
          <a:ext cx="9001156" cy="192882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320879" y="4000504"/>
            <a:ext cx="882312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При расчете прогноза на плановый период учтена отмена действия системы налогообложения в виде единого налога на вмененный</a:t>
            </a:r>
          </a:p>
          <a:p>
            <a:r>
              <a:rPr lang="ru-RU" sz="1200" dirty="0" smtClean="0">
                <a:latin typeface="Times New Roman" pitchFamily="18" charset="0"/>
                <a:cs typeface="Times New Roman" pitchFamily="18" charset="0"/>
              </a:rPr>
              <a:t>доход с 01.01.2021года , в соответствии с Федеральным законом от 29.06.2012г. № 97-ФЗ.</a:t>
            </a:r>
            <a:endParaRPr lang="ru-RU" sz="1200" dirty="0">
              <a:latin typeface="Times New Roman" pitchFamily="18" charset="0"/>
              <a:cs typeface="Times New Roman" pitchFamily="18" charset="0"/>
            </a:endParaRPr>
          </a:p>
        </p:txBody>
      </p:sp>
      <p:sp>
        <p:nvSpPr>
          <p:cNvPr id="7" name="TextBox 6"/>
          <p:cNvSpPr txBox="1"/>
          <p:nvPr/>
        </p:nvSpPr>
        <p:spPr>
          <a:xfrm flipH="1">
            <a:off x="-1" y="6286520"/>
            <a:ext cx="9143999" cy="553998"/>
          </a:xfrm>
          <a:prstGeom prst="rect">
            <a:avLst/>
          </a:prstGeom>
          <a:noFill/>
        </p:spPr>
        <p:txBody>
          <a:bodyPr wrap="squar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142852"/>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4000504"/>
            <a:ext cx="9001156" cy="461665"/>
          </a:xfrm>
          <a:prstGeom prst="rect">
            <a:avLst/>
          </a:prstGeom>
          <a:noFill/>
        </p:spPr>
        <p:txBody>
          <a:bodyPr wrap="square" rtlCol="0">
            <a:spAutoFit/>
          </a:bodyPr>
          <a:lstStyle/>
          <a:p>
            <a:endParaRPr lang="ru-RU" sz="1200" dirty="0" smtClean="0">
              <a:latin typeface="Times New Roman" pitchFamily="18" charset="0"/>
              <a:cs typeface="Times New Roman" pitchFamily="18" charset="0"/>
            </a:endParaRPr>
          </a:p>
          <a:p>
            <a:endParaRPr lang="ru-RU" sz="1200" dirty="0"/>
          </a:p>
        </p:txBody>
      </p:sp>
      <p:graphicFrame>
        <p:nvGraphicFramePr>
          <p:cNvPr id="4" name="Диаграмма 3"/>
          <p:cNvGraphicFramePr/>
          <p:nvPr/>
        </p:nvGraphicFramePr>
        <p:xfrm>
          <a:off x="357158" y="3786190"/>
          <a:ext cx="8286808" cy="21431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42844" y="2071678"/>
            <a:ext cx="9001156" cy="2308324"/>
          </a:xfrm>
          <a:prstGeom prst="rect">
            <a:avLst/>
          </a:prstGeom>
          <a:noFill/>
        </p:spPr>
        <p:txBody>
          <a:bodyPr wrap="square" rtlCol="0">
            <a:spAutoFit/>
          </a:bodyPr>
          <a:lstStyle/>
          <a:p>
            <a:pPr algn="just"/>
            <a:r>
              <a:rPr lang="ru-RU" sz="1200" dirty="0" smtClean="0">
                <a:latin typeface="Times New Roman" pitchFamily="18" charset="0"/>
                <a:cs typeface="Times New Roman" pitchFamily="18" charset="0"/>
              </a:rPr>
              <a:t>В соответствии Налоговым кодексом Российской Федерации, Законом Свердловской области от 26.03.2019г. № 23-ОЗ «Об установлении единой даты начала применения на территории Свердловской области порядка определения налоговой базы по налогу на имущество физических лиц исходя из кадастровой стоимости объектов налогообложения по этому налогу» решением Думы от  17.10.2019г. № 37/3  на территории городского округа Верхний Тагил с 1 января 2020 года  установлен и введен в действие налог на имущество физических лиц исходя из кадастровой стоимости </a:t>
            </a:r>
            <a:r>
              <a:rPr lang="ru-RU" sz="1200" dirty="0" smtClean="0"/>
              <a:t>объектов </a:t>
            </a:r>
            <a:r>
              <a:rPr lang="ru-RU" sz="1200" dirty="0" smtClean="0">
                <a:latin typeface="Times New Roman" pitchFamily="18" charset="0"/>
                <a:cs typeface="Times New Roman" pitchFamily="18" charset="0"/>
              </a:rPr>
              <a:t>налогообложения с установлением  ставки налога в размере 0,3% в отношении следующих объектов : 1)жилых домов, частей жилых домов, квартир, частей квартир, комнат; 2) объектов незавершенного строительства в случае, если проектируемым назначением таких объектов является жилой дом; 3) единых недвижимых комплексов, в состав которых входит хотя бы один жилой дом; 4) гаражей и </a:t>
            </a:r>
            <a:r>
              <a:rPr lang="ru-RU" sz="1200" dirty="0" err="1" smtClean="0">
                <a:latin typeface="Times New Roman" pitchFamily="18" charset="0"/>
                <a:cs typeface="Times New Roman" pitchFamily="18" charset="0"/>
              </a:rPr>
              <a:t>машино-мест</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и</a:t>
            </a:r>
            <a:r>
              <a:rPr lang="ru-RU" sz="1200" dirty="0" smtClean="0">
                <a:latin typeface="Times New Roman" pitchFamily="18" charset="0"/>
                <a:cs typeface="Times New Roman" pitchFamily="18" charset="0"/>
              </a:rPr>
              <a:t>  в размере  0,5 процента в отношении прочих объектов налогообложения.</a:t>
            </a:r>
          </a:p>
          <a:p>
            <a:pPr algn="just"/>
            <a:endParaRPr lang="ru-RU" sz="1200" dirty="0" smtClean="0">
              <a:latin typeface="Times New Roman" pitchFamily="18" charset="0"/>
              <a:cs typeface="Times New Roman" pitchFamily="18" charset="0"/>
            </a:endParaRPr>
          </a:p>
          <a:p>
            <a:endParaRPr lang="ru-RU" sz="1200" dirty="0" smtClean="0">
              <a:latin typeface="Times New Roman" pitchFamily="18" charset="0"/>
              <a:cs typeface="Times New Roman" pitchFamily="18" charset="0"/>
            </a:endParaRPr>
          </a:p>
          <a:p>
            <a:endParaRPr lang="ru-RU" sz="1200" dirty="0"/>
          </a:p>
        </p:txBody>
      </p:sp>
      <p:sp>
        <p:nvSpPr>
          <p:cNvPr id="10" name="TextBox 9"/>
          <p:cNvSpPr txBox="1"/>
          <p:nvPr/>
        </p:nvSpPr>
        <p:spPr>
          <a:xfrm>
            <a:off x="311646" y="6143644"/>
            <a:ext cx="8832354"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Снижение поступлений связано с уменьшением количества налогоплательщиков, применяющих данную систему налогообложения.</a:t>
            </a:r>
            <a:endParaRPr lang="ru-RU" sz="1200" dirty="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2928934"/>
          <a:ext cx="8715436" cy="200026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42844" y="5214950"/>
            <a:ext cx="9001156" cy="461665"/>
          </a:xfrm>
          <a:prstGeom prst="rect">
            <a:avLst/>
          </a:prstGeom>
          <a:noFill/>
        </p:spPr>
        <p:txBody>
          <a:bodyPr wrap="square" rtlCol="0">
            <a:spAutoFit/>
          </a:bodyPr>
          <a:lstStyle/>
          <a:p>
            <a:r>
              <a:rPr lang="ru-RU" sz="1200" dirty="0" smtClean="0">
                <a:latin typeface="Times New Roman" pitchFamily="18" charset="0"/>
                <a:cs typeface="Times New Roman" pitchFamily="18" charset="0"/>
              </a:rPr>
              <a:t>Прогноз поступлений скорректирован на основании данных администратора поступлений, исходя из действующих договоров на </a:t>
            </a:r>
          </a:p>
          <a:p>
            <a:r>
              <a:rPr lang="ru-RU" sz="1200" dirty="0" smtClean="0">
                <a:latin typeface="Times New Roman" pitchFamily="18" charset="0"/>
                <a:cs typeface="Times New Roman" pitchFamily="18" charset="0"/>
              </a:rPr>
              <a:t>2020 год с учетом поступлений от работы с дебиторской задолженностью.</a:t>
            </a:r>
            <a:endParaRPr lang="ru-RU" sz="1200" dirty="0"/>
          </a:p>
        </p:txBody>
      </p:sp>
      <p:graphicFrame>
        <p:nvGraphicFramePr>
          <p:cNvPr id="6" name="Диаграмма 5"/>
          <p:cNvGraphicFramePr/>
          <p:nvPr/>
        </p:nvGraphicFramePr>
        <p:xfrm>
          <a:off x="285720" y="357166"/>
          <a:ext cx="8858280"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98218" y="2285992"/>
            <a:ext cx="8945782"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Положительная динамика связана с увеличением количества налогоплательщиков, применяющих данную систему налогообложения.</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3071810"/>
          <a:ext cx="8715436" cy="214314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00034" y="5286388"/>
            <a:ext cx="8176341" cy="461665"/>
          </a:xfrm>
          <a:prstGeom prst="rect">
            <a:avLst/>
          </a:prstGeom>
          <a:noFill/>
        </p:spPr>
        <p:txBody>
          <a:bodyPr wrap="none" rtlCol="0">
            <a:spAutoFit/>
          </a:bodyPr>
          <a:lstStyle/>
          <a:p>
            <a:r>
              <a:rPr lang="ru-RU" sz="1200" dirty="0" smtClean="0">
                <a:latin typeface="Times New Roman" pitchFamily="18" charset="0"/>
                <a:cs typeface="Times New Roman" pitchFamily="18" charset="0"/>
              </a:rPr>
              <a:t>На данный вид дохода поступают платежи от питания сотрудников в муниципальных учреждениях;  родительская плата </a:t>
            </a:r>
          </a:p>
          <a:p>
            <a:r>
              <a:rPr lang="ru-RU" sz="1200" dirty="0" smtClean="0">
                <a:latin typeface="Times New Roman" pitchFamily="18" charset="0"/>
                <a:cs typeface="Times New Roman" pitchFamily="18" charset="0"/>
              </a:rPr>
              <a:t>за путевки в лагеря; возврат дебиторской задолженности прошлых лет.</a:t>
            </a:r>
            <a:endParaRPr lang="ru-RU" sz="1200" dirty="0"/>
          </a:p>
        </p:txBody>
      </p:sp>
      <p:graphicFrame>
        <p:nvGraphicFramePr>
          <p:cNvPr id="8" name="Диаграмма 7"/>
          <p:cNvGraphicFramePr/>
          <p:nvPr/>
        </p:nvGraphicFramePr>
        <p:xfrm>
          <a:off x="642910"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28596" y="2285992"/>
            <a:ext cx="7893636" cy="738664"/>
          </a:xfrm>
          <a:prstGeom prst="rect">
            <a:avLst/>
          </a:prstGeom>
          <a:noFill/>
        </p:spPr>
        <p:txBody>
          <a:bodyPr wrap="none" rtlCol="0">
            <a:spAutoFit/>
          </a:bodyPr>
          <a:lstStyle/>
          <a:p>
            <a:r>
              <a:rPr lang="ru-RU" sz="1200" dirty="0" smtClean="0">
                <a:latin typeface="Times New Roman" pitchFamily="18" charset="0"/>
                <a:cs typeface="Times New Roman" pitchFamily="18" charset="0"/>
              </a:rPr>
              <a:t>Норматив зачислений платы за негативное воздействие на окружающую среду в доходы бюджета городского округа  </a:t>
            </a:r>
          </a:p>
          <a:p>
            <a:r>
              <a:rPr lang="ru-RU" sz="1200" dirty="0" smtClean="0">
                <a:latin typeface="Times New Roman" pitchFamily="18" charset="0"/>
                <a:cs typeface="Times New Roman" pitchFamily="18" charset="0"/>
              </a:rPr>
              <a:t>Верхний Тагил составит в 2020 году  60%.</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214290"/>
            <a:ext cx="8929718" cy="51552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Arial Unicode MS" pitchFamily="34" charset="-128"/>
                <a:cs typeface="Times New Roman" pitchFamily="18" charset="0"/>
              </a:rPr>
              <a:t>Основные понятия</a:t>
            </a:r>
            <a:r>
              <a:rPr kumimoji="0" lang="ru-RU" sz="20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Бюджет-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Доходы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поступающие в бюджет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Расходы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выплачиваемые из бюджета денежные средства, за исключением источников финансирования дефицита бюджета</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Дефицит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расходов бюджета над доходами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Профицит бюджета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превышение доходов бюджета над его расходами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Налоги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часть доходов граждан и организаций, которые они обязаны заплатить государству</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Неналоговые доходы</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платежи в виде штрафов, санкций за нарушение законодательства, платежи за пользование имуществом государства, средства самообложения граждан</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Безвозмездные поступления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средства, которые  поступают в бюджет  безвозмездно (денежные средства, поступающие из вышестоящего бюджета, а также безвозмездные перечисления от физических и юридических лиц)</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Муниципальный долг</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сумма задолженности муниципального образования внутренним кредиторам</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071538" y="5572140"/>
            <a:ext cx="6525697" cy="276999"/>
          </a:xfrm>
          <a:prstGeom prst="rect">
            <a:avLst/>
          </a:prstGeom>
          <a:noFill/>
        </p:spPr>
        <p:txBody>
          <a:bodyPr wrap="none" rtlCol="0">
            <a:spAutoFit/>
          </a:bodyPr>
          <a:lstStyle/>
          <a:p>
            <a:r>
              <a:rPr lang="ru-RU" sz="1200" dirty="0" smtClean="0">
                <a:latin typeface="Times New Roman" pitchFamily="18" charset="0"/>
                <a:cs typeface="Times New Roman" pitchFamily="18" charset="0"/>
              </a:rPr>
              <a:t>Снижение поступлений связано с уменьшением количества наложенных и уплаченных штрафов.</a:t>
            </a:r>
            <a:endParaRPr lang="ru-RU" sz="1200" dirty="0">
              <a:latin typeface="Times New Roman" pitchFamily="18" charset="0"/>
              <a:cs typeface="Times New Roman" pitchFamily="18" charset="0"/>
            </a:endParaRPr>
          </a:p>
        </p:txBody>
      </p:sp>
      <p:graphicFrame>
        <p:nvGraphicFramePr>
          <p:cNvPr id="5" name="Диаграмма 4"/>
          <p:cNvGraphicFramePr/>
          <p:nvPr/>
        </p:nvGraphicFramePr>
        <p:xfrm>
          <a:off x="214282" y="3357562"/>
          <a:ext cx="8715436" cy="2000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Диаграмма 5"/>
          <p:cNvGraphicFramePr/>
          <p:nvPr/>
        </p:nvGraphicFramePr>
        <p:xfrm>
          <a:off x="214282" y="428604"/>
          <a:ext cx="8715436" cy="200026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428728" y="2428868"/>
            <a:ext cx="6350841" cy="369332"/>
          </a:xfrm>
          <a:prstGeom prst="rect">
            <a:avLst/>
          </a:prstGeom>
          <a:noFill/>
        </p:spPr>
        <p:txBody>
          <a:bodyPr wrap="none" rtlCol="0">
            <a:spAutoFit/>
          </a:bodyPr>
          <a:lstStyle/>
          <a:p>
            <a:r>
              <a:rPr lang="ru-RU" sz="1200" dirty="0" smtClean="0">
                <a:latin typeface="Times New Roman" pitchFamily="18" charset="0"/>
                <a:cs typeface="Times New Roman" pitchFamily="18" charset="0"/>
              </a:rPr>
              <a:t>Продажа земли носит заявительный характер. Готовятся объекты к приватизации имущества.</a:t>
            </a:r>
            <a:r>
              <a:rPr lang="ru-RU" dirty="0" smtClean="0"/>
              <a:t> </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49" name="Rectangle 1"/>
          <p:cNvSpPr>
            <a:spLocks noChangeArrowheads="1"/>
          </p:cNvSpPr>
          <p:nvPr/>
        </p:nvSpPr>
        <p:spPr bwMode="auto">
          <a:xfrm>
            <a:off x="500034" y="285728"/>
            <a:ext cx="820679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Динамика межбюджетных трансфертов из областного бюджета (тыс. рублей)</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005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2"/>
          <p:cNvGraphicFramePr>
            <a:graphicFrameLocks noChangeAspect="1"/>
          </p:cNvGraphicFramePr>
          <p:nvPr/>
        </p:nvGraphicFramePr>
        <p:xfrm>
          <a:off x="357158" y="785794"/>
          <a:ext cx="8639175" cy="54578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ChangeArrowheads="1"/>
          </p:cNvSpPr>
          <p:nvPr/>
        </p:nvSpPr>
        <p:spPr bwMode="auto">
          <a:xfrm>
            <a:off x="642910" y="357166"/>
            <a:ext cx="6114624"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4260850" algn="l"/>
              </a:tabLst>
            </a:pP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Расходы бюджета на 2020 год</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9028" name="Rectangle 4"/>
          <p:cNvSpPr>
            <a:spLocks noChangeArrowheads="1"/>
          </p:cNvSpPr>
          <p:nvPr/>
        </p:nvSpPr>
        <p:spPr bwMode="auto">
          <a:xfrm>
            <a:off x="0" y="285728"/>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5" name="Object 3"/>
          <p:cNvGraphicFramePr>
            <a:graphicFrameLocks noChangeAspect="1"/>
          </p:cNvGraphicFramePr>
          <p:nvPr/>
        </p:nvGraphicFramePr>
        <p:xfrm>
          <a:off x="0" y="1357298"/>
          <a:ext cx="8677275" cy="51149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1571604" y="142852"/>
            <a:ext cx="6080125" cy="331787"/>
          </a:xfrm>
          <a:prstGeom prst="rect">
            <a:avLst/>
          </a:prstGeom>
          <a:solidFill>
            <a:schemeClr val="accent4">
              <a:lumMod val="40000"/>
              <a:lumOff val="60000"/>
            </a:schemeClr>
          </a:solidFill>
          <a:ln w="12700">
            <a:solidFill>
              <a:srgbClr val="D99594"/>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algn="ctr"/>
            <a:r>
              <a:rPr lang="ru-RU" sz="1600" b="1" dirty="0" smtClean="0">
                <a:latin typeface="Times New Roman" pitchFamily="18" charset="0"/>
                <a:cs typeface="Times New Roman" pitchFamily="18" charset="0"/>
              </a:rPr>
              <a:t>Перечень муниципальных программ, реализуемых в 2020 году</a:t>
            </a:r>
            <a:endParaRPr lang="ru-RU" sz="1600" dirty="0">
              <a:latin typeface="Times New Roman" pitchFamily="18" charset="0"/>
              <a:cs typeface="Times New Roman" pitchFamily="18" charset="0"/>
            </a:endParaRPr>
          </a:p>
        </p:txBody>
      </p:sp>
      <p:sp>
        <p:nvSpPr>
          <p:cNvPr id="128003" name="Rectangle 3"/>
          <p:cNvSpPr>
            <a:spLocks noChangeArrowheads="1"/>
          </p:cNvSpPr>
          <p:nvPr/>
        </p:nvSpPr>
        <p:spPr bwMode="auto">
          <a:xfrm>
            <a:off x="142844" y="714356"/>
            <a:ext cx="8643998" cy="25391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1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lang="ru-RU" sz="1000" b="1" dirty="0" smtClean="0">
              <a:latin typeface="Times New Roman" pitchFamily="18" charset="0"/>
              <a:cs typeface="Times New Roman"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342900" algn="l" defTabSz="914400" rtl="0" eaLnBrk="0" fontAlgn="base" latinLnBrk="0" hangingPunct="0">
              <a:lnSpc>
                <a:spcPct val="100000"/>
              </a:lnSpc>
              <a:spcBef>
                <a:spcPct val="0"/>
              </a:spcBef>
              <a:spcAft>
                <a:spcPct val="0"/>
              </a:spcAft>
              <a:buClrTx/>
              <a:buSzTx/>
              <a:buFontTx/>
              <a:buNone/>
              <a:tabLst>
                <a:tab pos="603250" algn="l"/>
              </a:tabLst>
            </a:pPr>
            <a:r>
              <a:rPr kumimoji="0" lang="ru-RU" sz="1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8004" name="Rectangle 4"/>
          <p:cNvSpPr>
            <a:spLocks noChangeArrowheads="1"/>
          </p:cNvSpPr>
          <p:nvPr/>
        </p:nvSpPr>
        <p:spPr bwMode="auto">
          <a:xfrm>
            <a:off x="142844" y="857232"/>
            <a:ext cx="8864799" cy="45243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«Обеспечение общественной безопасности  на территории городского округа Верхний Тагил на 2017-2020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«Социальная поддержка населения в городском округе Верхний Тагил на 2017-2020гг.»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дорожного хозяйства</a:t>
            </a:r>
            <a:r>
              <a:rPr kumimoji="0" lang="ru-RU" sz="1200" b="0"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в городском округе Верхний Тагил  на 2020- 2025гг.»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жилищно-коммунального  хозяйства и повышение энергетической  эффективности в городском округе   Верхний   Тагил</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системы образования в городском округе Верхний Тагил на 2017-2020гг.»</a:t>
            </a:r>
          </a:p>
          <a:p>
            <a:pPr lvl="0" eaLnBrk="0" fontAlgn="base" hangingPunct="0">
              <a:spcBef>
                <a:spcPct val="0"/>
              </a:spcBef>
              <a:spcAft>
                <a:spcPct val="0"/>
              </a:spcAft>
            </a:pPr>
            <a:r>
              <a:rPr lang="ru-RU" sz="1200" dirty="0" smtClean="0">
                <a:latin typeface="Times New Roman" pitchFamily="18" charset="0"/>
                <a:ea typeface="Times New Roman" pitchFamily="18" charset="0"/>
                <a:cs typeface="Times New Roman" pitchFamily="18" charset="0"/>
              </a:rPr>
              <a:t>«Развитие  культуры и искусства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«Обеспечение рационального  и безопасного природопользования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«Развитие физической культуры, спорта и молодежной политики в городском округе Верхний Тагил на 2020-2025гг.»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 «Совершенствование  муниципального  управления на территории   городского округа Верхний Тагил на 2019-2024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«Подготовка документов территориального планирования, градостроительного зонирования и документации по  планировке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территорий городского округа Верхний Тагил на 2019-2024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«Содействие созданию в городском округе Верхний Тагил новых мест в общеобразовательных учреждениях на 2016-2025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«Жилище» городского округа Верхний Тагил на 2017-2020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«Развитие гражданской обороны и защиты населения городского округа Верхний Тагил на 2017-2020 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законопослушного поведения участников дорожного движения в городском округе Верхний Тагил на   2017-2020гг.</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муниципальными финансами  городского округа Верхний Тагил до 2020 года»</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«Управление муниципальной собственностью и земельными ресурсами городского округа Верхний Тагил на 2018-2023 годы»</a:t>
            </a: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effectLst/>
                <a:latin typeface="Times New Roman" pitchFamily="18" charset="0"/>
                <a:ea typeface="Times New Roman" pitchFamily="18" charset="0"/>
                <a:cs typeface="Times New Roman" pitchFamily="18" charset="0"/>
              </a:rPr>
              <a:t>«Формирование комфортной городской среды городского округа Верхний Тагил на 2018-2022 годы»</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«Повышение эффективности управления муниципальными финансами  городского округа Верхний Тагил на период до 2020 года»</a:t>
            </a:r>
          </a:p>
          <a:p>
            <a:pPr marL="0" marR="0" lvl="0" indent="0" algn="l" defTabSz="914400" rtl="0" eaLnBrk="0" fontAlgn="base" latinLnBrk="0" hangingPunct="0">
              <a:lnSpc>
                <a:spcPct val="100000"/>
              </a:lnSpc>
              <a:spcBef>
                <a:spcPct val="0"/>
              </a:spcBef>
              <a:spcAft>
                <a:spcPct val="0"/>
              </a:spcAft>
              <a:buClrTx/>
              <a:buSzTx/>
              <a:buFontTx/>
              <a:buNone/>
              <a:tabLst/>
            </a:pPr>
            <a:r>
              <a:rPr lang="ru-RU" sz="1200" dirty="0" smtClean="0">
                <a:latin typeface="Times New Roman" pitchFamily="18" charset="0"/>
                <a:cs typeface="Times New Roman" pitchFamily="18" charset="0"/>
              </a:rPr>
              <a:t>«Развитие информационного общества городского округа Верхний Тагил на 2020- 2025 годы»</a:t>
            </a:r>
          </a:p>
          <a:p>
            <a:pPr marL="0" marR="0" lvl="0" indent="0" algn="l"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200" b="0"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6977" name="Rectangle 1"/>
          <p:cNvSpPr>
            <a:spLocks noChangeArrowheads="1"/>
          </p:cNvSpPr>
          <p:nvPr/>
        </p:nvSpPr>
        <p:spPr bwMode="auto">
          <a:xfrm>
            <a:off x="214282" y="214290"/>
            <a:ext cx="278605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2">
                    <a:lumMod val="75000"/>
                  </a:schemeClr>
                </a:solidFill>
                <a:effectLst/>
                <a:latin typeface="Times New Roman" pitchFamily="18" charset="0"/>
                <a:ea typeface="Times New Roman" pitchFamily="18" charset="0"/>
                <a:cs typeface="Times New Roman" pitchFamily="18" charset="0"/>
              </a:rPr>
              <a:t>Дорожная деятельность</a:t>
            </a:r>
            <a:endParaRPr kumimoji="0" lang="ru-RU" sz="1800" b="1" i="0" u="none" strike="noStrike" cap="none" normalizeH="0" baseline="0" dirty="0" smtClean="0">
              <a:ln>
                <a:noFill/>
              </a:ln>
              <a:solidFill>
                <a:schemeClr val="accent2">
                  <a:lumMod val="75000"/>
                </a:schemeClr>
              </a:solidFill>
              <a:effectLst/>
              <a:latin typeface="Arial" pitchFamily="34" charset="0"/>
              <a:cs typeface="Arial" pitchFamily="34" charset="0"/>
            </a:endParaRPr>
          </a:p>
        </p:txBody>
      </p:sp>
      <p:sp>
        <p:nvSpPr>
          <p:cNvPr id="126978" name="AutoShape 2"/>
          <p:cNvSpPr>
            <a:spLocks noChangeArrowheads="1"/>
          </p:cNvSpPr>
          <p:nvPr/>
        </p:nvSpPr>
        <p:spPr bwMode="auto">
          <a:xfrm>
            <a:off x="3929058" y="0"/>
            <a:ext cx="4994275" cy="914400"/>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Протяженность автомобильных дорог муниципального значения, в отношении которых осуществляется комплекс работ по содержанию – 82,4 км.</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79" name="AutoShape 3"/>
          <p:cNvSpPr>
            <a:spLocks noChangeArrowheads="1"/>
          </p:cNvSpPr>
          <p:nvPr/>
        </p:nvSpPr>
        <p:spPr bwMode="auto">
          <a:xfrm>
            <a:off x="3786182" y="1000108"/>
            <a:ext cx="5245100" cy="473075"/>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pPr>
            <a:r>
              <a:rPr lang="ru-RU" sz="1000" b="1" dirty="0" smtClean="0">
                <a:latin typeface="Times New Roman" pitchFamily="18" charset="0"/>
                <a:cs typeface="Arial" pitchFamily="34" charset="0"/>
              </a:rPr>
              <a:t>Ремонт дорог (ул. Чапаева, ул. Медведева, ул. Свободы, ул. Демьяна Бедного, </a:t>
            </a:r>
          </a:p>
          <a:p>
            <a:pPr lvl="0" fontAlgn="base">
              <a:spcBef>
                <a:spcPct val="0"/>
              </a:spcBef>
            </a:pPr>
            <a:r>
              <a:rPr lang="ru-RU" sz="1000" b="1" dirty="0" smtClean="0">
                <a:latin typeface="Times New Roman" pitchFamily="18" charset="0"/>
                <a:cs typeface="Arial" pitchFamily="34" charset="0"/>
              </a:rPr>
              <a:t>ул. Фрунзе, ул. Степана Разина)- 18 165,0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1" name="AutoShape 5"/>
          <p:cNvSpPr>
            <a:spLocks noChangeArrowheads="1"/>
          </p:cNvSpPr>
          <p:nvPr/>
        </p:nvSpPr>
        <p:spPr bwMode="auto">
          <a:xfrm>
            <a:off x="3786182" y="1571612"/>
            <a:ext cx="5245100" cy="500066"/>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Выполнение комплекса работ по нормативу содержания дорог в течение года – 4 503,4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2" name="AutoShape 6"/>
          <p:cNvSpPr>
            <a:spLocks noChangeArrowheads="1"/>
          </p:cNvSpPr>
          <p:nvPr/>
        </p:nvSpPr>
        <p:spPr bwMode="auto">
          <a:xfrm>
            <a:off x="3786182" y="2143116"/>
            <a:ext cx="5245100"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Нанесение горизонтальной дорожной разметки– 350,0 тыс. рублей</a:t>
            </a:r>
            <a:endParaRPr lang="ru-RU" sz="1000" dirty="0" smtClean="0">
              <a:latin typeface="Arial" pitchFamily="34" charset="0"/>
              <a:cs typeface="Arial" pitchFamily="34" charset="0"/>
            </a:endParaRPr>
          </a:p>
        </p:txBody>
      </p:sp>
      <p:sp>
        <p:nvSpPr>
          <p:cNvPr id="126983" name="AutoShape 7"/>
          <p:cNvSpPr>
            <a:spLocks noChangeArrowheads="1"/>
          </p:cNvSpPr>
          <p:nvPr/>
        </p:nvSpPr>
        <p:spPr bwMode="auto">
          <a:xfrm>
            <a:off x="3786182" y="2500306"/>
            <a:ext cx="5214974" cy="28575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Установка дорожных знаков– 240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84" name="AutoShape 8"/>
          <p:cNvSpPr>
            <a:spLocks noChangeArrowheads="1"/>
          </p:cNvSpPr>
          <p:nvPr/>
        </p:nvSpPr>
        <p:spPr bwMode="auto">
          <a:xfrm>
            <a:off x="3786182" y="2857496"/>
            <a:ext cx="5245100" cy="357191"/>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Обустройство пешеходных переходов– 4 680,0 тыс. рублей</a:t>
            </a:r>
          </a:p>
        </p:txBody>
      </p:sp>
      <p:sp>
        <p:nvSpPr>
          <p:cNvPr id="126985" name="AutoShape 9"/>
          <p:cNvSpPr>
            <a:spLocks noChangeArrowheads="1"/>
          </p:cNvSpPr>
          <p:nvPr/>
        </p:nvSpPr>
        <p:spPr bwMode="auto">
          <a:xfrm>
            <a:off x="3786182" y="3286124"/>
            <a:ext cx="5245100" cy="642942"/>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ru-RU" sz="1000" b="1" dirty="0" smtClean="0">
                <a:latin typeface="Times New Roman" pitchFamily="18" charset="0"/>
                <a:cs typeface="Arial" pitchFamily="34" charset="0"/>
              </a:rPr>
              <a:t>Приобретение, содержание, ремонт оргтехники и запасных частей; обслуживание компьютерных программ; расходы, связанные с информационными технологиями–   1 349,2 тыс. рублей</a:t>
            </a:r>
            <a:endParaRPr lang="ru-RU" sz="1000" dirty="0" smtClean="0">
              <a:latin typeface="Arial" pitchFamily="34" charset="0"/>
              <a:cs typeface="Arial" pitchFamily="34" charset="0"/>
            </a:endParaRPr>
          </a:p>
        </p:txBody>
      </p:sp>
      <p:sp>
        <p:nvSpPr>
          <p:cNvPr id="126987" name="AutoShape 11"/>
          <p:cNvSpPr>
            <a:spLocks noChangeArrowheads="1"/>
          </p:cNvSpPr>
          <p:nvPr/>
        </p:nvSpPr>
        <p:spPr bwMode="auto">
          <a:xfrm>
            <a:off x="285720" y="1428736"/>
            <a:ext cx="2786082" cy="2019300"/>
          </a:xfrm>
          <a:prstGeom prst="roundRect">
            <a:avLst>
              <a:gd name="adj" fmla="val 16667"/>
            </a:avLst>
          </a:prstGeom>
          <a:gradFill rotWithShape="0">
            <a:gsLst>
              <a:gs pos="0">
                <a:srgbClr val="D99594"/>
              </a:gs>
              <a:gs pos="50000">
                <a:srgbClr val="F2DBDB"/>
              </a:gs>
              <a:gs pos="100000">
                <a:srgbClr val="D99594"/>
              </a:gs>
            </a:gsLst>
            <a:lin ang="18900000" scaled="1"/>
          </a:gra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«Развитие дорожного хозяйства, связи, информационных технологий в городском округе Верхний Тагил на 2020-2025 годы» на 2020 год предусматриваются средства в объеме  - 29 287,6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88" name="AutoShape 12"/>
          <p:cNvCxnSpPr>
            <a:cxnSpLocks noChangeShapeType="1"/>
          </p:cNvCxnSpPr>
          <p:nvPr/>
        </p:nvCxnSpPr>
        <p:spPr bwMode="auto">
          <a:xfrm flipV="1">
            <a:off x="3143240" y="1357298"/>
            <a:ext cx="431800" cy="531813"/>
          </a:xfrm>
          <a:prstGeom prst="straightConnector1">
            <a:avLst/>
          </a:prstGeom>
          <a:noFill/>
          <a:ln w="9525">
            <a:solidFill>
              <a:srgbClr val="000000"/>
            </a:solidFill>
            <a:round/>
            <a:headEnd/>
            <a:tailEnd type="triangle" w="med" len="med"/>
          </a:ln>
        </p:spPr>
      </p:cxnSp>
      <p:cxnSp>
        <p:nvCxnSpPr>
          <p:cNvPr id="126989" name="AutoShape 13"/>
          <p:cNvCxnSpPr>
            <a:cxnSpLocks noChangeShapeType="1"/>
          </p:cNvCxnSpPr>
          <p:nvPr/>
        </p:nvCxnSpPr>
        <p:spPr bwMode="auto">
          <a:xfrm>
            <a:off x="3143240" y="2786058"/>
            <a:ext cx="431800" cy="652463"/>
          </a:xfrm>
          <a:prstGeom prst="straightConnector1">
            <a:avLst/>
          </a:prstGeom>
          <a:noFill/>
          <a:ln w="9525">
            <a:solidFill>
              <a:srgbClr val="000000"/>
            </a:solidFill>
            <a:round/>
            <a:headEnd/>
            <a:tailEnd type="triangle" w="med" len="med"/>
          </a:ln>
        </p:spPr>
      </p:cxnSp>
      <p:sp>
        <p:nvSpPr>
          <p:cNvPr id="126990" name="AutoShape 14"/>
          <p:cNvSpPr>
            <a:spLocks noChangeArrowheads="1"/>
          </p:cNvSpPr>
          <p:nvPr/>
        </p:nvSpPr>
        <p:spPr bwMode="auto">
          <a:xfrm>
            <a:off x="3714744" y="4572008"/>
            <a:ext cx="5162581" cy="582613"/>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Приобретение </a:t>
            </a:r>
            <a:r>
              <a:rPr kumimoji="0" lang="ru-RU" sz="1000" b="1" i="0" u="none" strike="noStrike" cap="none" normalizeH="0" baseline="0" dirty="0" err="1" smtClean="0">
                <a:ln>
                  <a:noFill/>
                </a:ln>
                <a:solidFill>
                  <a:schemeClr val="tx1"/>
                </a:solidFill>
                <a:effectLst/>
                <a:latin typeface="Times New Roman" pitchFamily="18" charset="0"/>
                <a:cs typeface="Arial" pitchFamily="34" charset="0"/>
              </a:rPr>
              <a:t>световозвращающих</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 элементов и распространение среди школьников, дошкольников и учащихся младших классов и жилеты для</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класса ЮИД – 23,0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1" name="AutoShape 15"/>
          <p:cNvSpPr>
            <a:spLocks noChangeArrowheads="1"/>
          </p:cNvSpPr>
          <p:nvPr/>
        </p:nvSpPr>
        <p:spPr bwMode="auto">
          <a:xfrm>
            <a:off x="3714744" y="5429264"/>
            <a:ext cx="5162581" cy="571504"/>
          </a:xfrm>
          <a:prstGeom prst="roundRect">
            <a:avLst>
              <a:gd name="adj" fmla="val 16667"/>
            </a:avLst>
          </a:prstGeom>
          <a:gradFill rotWithShape="0">
            <a:gsLst>
              <a:gs pos="0">
                <a:srgbClr val="FABF8F"/>
              </a:gs>
              <a:gs pos="50000">
                <a:srgbClr val="FDE9D9"/>
              </a:gs>
              <a:gs pos="100000">
                <a:srgbClr val="FABF8F"/>
              </a:gs>
            </a:gsLst>
            <a:lin ang="18900000" scaled="1"/>
          </a:gra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Организация и проведение совместно с ГИБДД мероприятия «Безопасное колесо» для учащихся общеобразовательных организаций городского</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округа Верхний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Тагил – 17,7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6992" name="AutoShape 16"/>
          <p:cNvSpPr>
            <a:spLocks noChangeArrowheads="1"/>
          </p:cNvSpPr>
          <p:nvPr/>
        </p:nvSpPr>
        <p:spPr bwMode="auto">
          <a:xfrm>
            <a:off x="142844" y="4357694"/>
            <a:ext cx="3000395" cy="1952627"/>
          </a:xfrm>
          <a:prstGeom prst="roundRect">
            <a:avLst>
              <a:gd name="adj" fmla="val 16667"/>
            </a:avLst>
          </a:prstGeom>
          <a:gradFill rotWithShape="0">
            <a:gsLst>
              <a:gs pos="0">
                <a:srgbClr val="FABF8F"/>
              </a:gs>
              <a:gs pos="50000">
                <a:srgbClr val="F79646"/>
              </a:gs>
              <a:gs pos="100000">
                <a:srgbClr val="FABF8F"/>
              </a:gs>
            </a:gsLst>
            <a:lin ang="5400000" scaled="1"/>
          </a:gradFill>
          <a:ln w="12700">
            <a:solidFill>
              <a:srgbClr val="F79646"/>
            </a:solidFill>
            <a:round/>
            <a:headEnd/>
            <a:tailEnd/>
          </a:ln>
          <a:effectLst>
            <a:outerShdw dist="28398" dir="3806097" algn="ctr" rotWithShape="0">
              <a:srgbClr val="974706"/>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рамках программы «Формирование законопослушного поведения участников дорожного движения в  городском округе Верхний Тагил на 2017-2020 годы» на 2020 год предусматриваются средства в объеме  - 40,7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6993" name="AutoShape 17"/>
          <p:cNvCxnSpPr>
            <a:cxnSpLocks noChangeShapeType="1"/>
          </p:cNvCxnSpPr>
          <p:nvPr/>
        </p:nvCxnSpPr>
        <p:spPr bwMode="auto">
          <a:xfrm flipV="1">
            <a:off x="3428992" y="5143512"/>
            <a:ext cx="311150" cy="130175"/>
          </a:xfrm>
          <a:prstGeom prst="straightConnector1">
            <a:avLst/>
          </a:prstGeom>
          <a:noFill/>
          <a:ln w="9525">
            <a:solidFill>
              <a:srgbClr val="000000"/>
            </a:solidFill>
            <a:round/>
            <a:headEnd/>
            <a:tailEnd type="triangle" w="med" len="med"/>
          </a:ln>
        </p:spPr>
      </p:cxnSp>
      <p:cxnSp>
        <p:nvCxnSpPr>
          <p:cNvPr id="126994" name="AutoShape 18"/>
          <p:cNvCxnSpPr>
            <a:cxnSpLocks noChangeShapeType="1"/>
          </p:cNvCxnSpPr>
          <p:nvPr/>
        </p:nvCxnSpPr>
        <p:spPr bwMode="auto">
          <a:xfrm>
            <a:off x="3357554" y="5786454"/>
            <a:ext cx="371475" cy="80962"/>
          </a:xfrm>
          <a:prstGeom prst="straightConnector1">
            <a:avLst/>
          </a:prstGeom>
          <a:noFill/>
          <a:ln w="9525">
            <a:solidFill>
              <a:srgbClr val="000000"/>
            </a:solidFill>
            <a:round/>
            <a:headEnd/>
            <a:tailEnd type="triangle" w="med" len="med"/>
          </a:ln>
        </p:spPr>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5955" name="AutoShape 3"/>
          <p:cNvSpPr>
            <a:spLocks noChangeArrowheads="1"/>
          </p:cNvSpPr>
          <p:nvPr/>
        </p:nvSpPr>
        <p:spPr bwMode="auto">
          <a:xfrm>
            <a:off x="3643306" y="0"/>
            <a:ext cx="4932362" cy="1703387"/>
          </a:xfrm>
          <a:prstGeom prst="leftArrow">
            <a:avLst>
              <a:gd name="adj1" fmla="val 50000"/>
              <a:gd name="adj2" fmla="val 72391"/>
            </a:avLst>
          </a:prstGeom>
          <a:solidFill>
            <a:schemeClr val="tx2">
              <a:lumMod val="20000"/>
              <a:lumOff val="80000"/>
            </a:schemeClr>
          </a:soli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cs typeface="Arial" pitchFamily="34" charset="0"/>
              </a:rPr>
              <a:t>В 2020 году в бюджете по разделу «Жилищно-коммунальное хозяйство» предусматриваются средства в объеме</a:t>
            </a:r>
            <a:r>
              <a:rPr kumimoji="0" lang="ru-RU" sz="1100" b="0" i="0" u="none" strike="noStrike" cap="none" normalizeH="0" baseline="0" dirty="0" smtClean="0">
                <a:ln>
                  <a:noFill/>
                </a:ln>
                <a:solidFill>
                  <a:schemeClr val="tx1"/>
                </a:solidFill>
                <a:effectLst/>
                <a:latin typeface="Calibri" pitchFamily="34" charset="0"/>
                <a:cs typeface="Arial" pitchFamily="34" charset="0"/>
              </a:rPr>
              <a:t> – </a:t>
            </a:r>
            <a:r>
              <a:rPr kumimoji="0" lang="ru-RU" sz="1400" b="1" i="0" u="none" strike="noStrike" cap="none" normalizeH="0" baseline="0" dirty="0" smtClean="0">
                <a:ln>
                  <a:noFill/>
                </a:ln>
                <a:solidFill>
                  <a:schemeClr val="tx1"/>
                </a:solidFill>
                <a:effectLst/>
                <a:latin typeface="Times New Roman" pitchFamily="18" charset="0"/>
                <a:cs typeface="Arial" pitchFamily="34" charset="0"/>
              </a:rPr>
              <a:t>48 988,8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6" name="AutoShape 4"/>
          <p:cNvSpPr>
            <a:spLocks/>
          </p:cNvSpPr>
          <p:nvPr/>
        </p:nvSpPr>
        <p:spPr bwMode="auto">
          <a:xfrm>
            <a:off x="4286248" y="1857364"/>
            <a:ext cx="4710112" cy="857256"/>
          </a:xfrm>
          <a:prstGeom prst="borderCallout2">
            <a:avLst>
              <a:gd name="adj1" fmla="val 26315"/>
              <a:gd name="adj2" fmla="val -1644"/>
              <a:gd name="adj3" fmla="val 26315"/>
              <a:gd name="adj4" fmla="val -13940"/>
              <a:gd name="adj5" fmla="val 26315"/>
              <a:gd name="adj6" fmla="val -26417"/>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Перечисление взноса на капитальный ремонт общего имущества в многоквартирных домах региональному оператору-  1 278,2 тыс.рублей;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Приобретение жилых помещений для нуждающихся в улучшении жилищных условий, состоящих на учете очередности по городскому округу Верхний Тагил – 470,0 тыс. рублей</a:t>
            </a:r>
          </a:p>
          <a:p>
            <a:pPr marL="457200" marR="0" lvl="1" indent="0" algn="l"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7" name="AutoShape 5"/>
          <p:cNvSpPr>
            <a:spLocks noChangeArrowheads="1"/>
          </p:cNvSpPr>
          <p:nvPr/>
        </p:nvSpPr>
        <p:spPr bwMode="auto">
          <a:xfrm>
            <a:off x="142844" y="192880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Жилищное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1 </a:t>
            </a:r>
            <a:r>
              <a:rPr lang="ru-RU" sz="1600" dirty="0" smtClean="0">
                <a:latin typeface="Times New Roman" pitchFamily="18" charset="0"/>
                <a:cs typeface="Arial" pitchFamily="34" charset="0"/>
              </a:rPr>
              <a:t>748,2</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 тыс. рублей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8" name="AutoShape 6"/>
          <p:cNvSpPr>
            <a:spLocks/>
          </p:cNvSpPr>
          <p:nvPr/>
        </p:nvSpPr>
        <p:spPr bwMode="auto">
          <a:xfrm>
            <a:off x="4286248" y="3000372"/>
            <a:ext cx="4665662" cy="1428760"/>
          </a:xfrm>
          <a:prstGeom prst="borderCallout2">
            <a:avLst>
              <a:gd name="adj1" fmla="val 19633"/>
              <a:gd name="adj2" fmla="val -1845"/>
              <a:gd name="adj3" fmla="val 19634"/>
              <a:gd name="adj4" fmla="val -13593"/>
              <a:gd name="adj5" fmla="val 21010"/>
              <a:gd name="adj6" fmla="val -25534"/>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Энергосбережение и повышение энергетической эффективности,</a:t>
            </a:r>
            <a:r>
              <a:rPr kumimoji="0" lang="ru-RU" sz="900" b="1" i="0" u="none" strike="noStrike" cap="none" normalizeH="0" dirty="0" smtClean="0">
                <a:ln>
                  <a:noFill/>
                </a:ln>
                <a:solidFill>
                  <a:schemeClr val="tx1"/>
                </a:solidFill>
                <a:effectLst/>
                <a:latin typeface="Times New Roman" pitchFamily="18" charset="0"/>
                <a:cs typeface="Arial" pitchFamily="34" charset="0"/>
              </a:rPr>
              <a:t> использование энергетических ресурсов на объектах муниципальной собственности</a:t>
            </a:r>
            <a:r>
              <a:rPr kumimoji="0" lang="ru-RU" sz="900" b="1" i="0" u="none" strike="noStrike" cap="none" normalizeH="0" baseline="0" dirty="0" smtClean="0">
                <a:ln>
                  <a:noFill/>
                </a:ln>
                <a:solidFill>
                  <a:schemeClr val="tx1"/>
                </a:solidFill>
                <a:effectLst/>
                <a:latin typeface="Times New Roman" pitchFamily="18" charset="0"/>
                <a:cs typeface="Arial" pitchFamily="34" charset="0"/>
              </a:rPr>
              <a:t> – 2 875,5 тыс. рублей;                                                                                                                            Проектирование полигона ТКО в</a:t>
            </a:r>
            <a:r>
              <a:rPr kumimoji="0" lang="ru-RU" sz="900" b="1" i="0" u="none" strike="noStrike" cap="none" normalizeH="0" dirty="0" smtClean="0">
                <a:ln>
                  <a:noFill/>
                </a:ln>
                <a:solidFill>
                  <a:schemeClr val="tx1"/>
                </a:solidFill>
                <a:effectLst/>
                <a:latin typeface="Times New Roman" pitchFamily="18" charset="0"/>
                <a:cs typeface="Arial" pitchFamily="34" charset="0"/>
              </a:rPr>
              <a:t> г.Верхний Тагил </a:t>
            </a:r>
            <a:r>
              <a:rPr kumimoji="0" lang="ru-RU" sz="900" b="1" i="0" u="none" strike="noStrike" cap="none" normalizeH="0" baseline="0" dirty="0" smtClean="0">
                <a:ln>
                  <a:noFill/>
                </a:ln>
                <a:solidFill>
                  <a:schemeClr val="tx1"/>
                </a:solidFill>
                <a:effectLst/>
                <a:latin typeface="Times New Roman" pitchFamily="18" charset="0"/>
                <a:cs typeface="Arial" pitchFamily="34" charset="0"/>
              </a:rPr>
              <a:t>–       3 906,0 тыс. рублей;                                                                                                                                     Установка в ИТП</a:t>
            </a:r>
            <a:r>
              <a:rPr kumimoji="0" lang="ru-RU" sz="900" b="1" i="0" u="none" strike="noStrike" cap="none" normalizeH="0" dirty="0" smtClean="0">
                <a:ln>
                  <a:noFill/>
                </a:ln>
                <a:solidFill>
                  <a:schemeClr val="tx1"/>
                </a:solidFill>
                <a:effectLst/>
                <a:latin typeface="Times New Roman" pitchFamily="18" charset="0"/>
                <a:cs typeface="Arial" pitchFamily="34" charset="0"/>
              </a:rPr>
              <a:t> административных зданий системы автоматического регулирования потребления  тепловой энергии (САРТ) </a:t>
            </a:r>
            <a:r>
              <a:rPr kumimoji="0" lang="ru-RU" sz="900" b="1" i="0" u="none" strike="noStrike" cap="none" normalizeH="0" baseline="0" dirty="0" smtClean="0">
                <a:ln>
                  <a:noFill/>
                </a:ln>
                <a:solidFill>
                  <a:schemeClr val="tx1"/>
                </a:solidFill>
                <a:effectLst/>
                <a:latin typeface="Times New Roman" pitchFamily="18" charset="0"/>
                <a:cs typeface="Arial" pitchFamily="34" charset="0"/>
              </a:rPr>
              <a:t>– 12 495,0 тыс. рублей;                                                                                                 Газоснабжение жилых домов по ул.  Фрунзе, ул. Спорта, 1Мая, Советская, </a:t>
            </a:r>
          </a:p>
          <a:p>
            <a:pPr marL="0" marR="0" lvl="0" indent="0" defTabSz="914400" rtl="0" eaLnBrk="1" fontAlgn="base" latinLnBrk="0" hangingPunct="1">
              <a:lnSpc>
                <a:spcPct val="100000"/>
              </a:lnSpc>
              <a:spcBef>
                <a:spcPct val="0"/>
              </a:spcBef>
              <a:buClrTx/>
              <a:buSzTx/>
              <a:buFontTx/>
              <a:buNone/>
              <a:tabLst/>
            </a:pPr>
            <a:r>
              <a:rPr kumimoji="0" lang="ru-RU" sz="900" b="1" i="0" u="none" strike="noStrike" cap="none" normalizeH="0" baseline="0" dirty="0" smtClean="0">
                <a:ln>
                  <a:noFill/>
                </a:ln>
                <a:solidFill>
                  <a:schemeClr val="tx1"/>
                </a:solidFill>
                <a:effectLst/>
                <a:latin typeface="Times New Roman" pitchFamily="18" charset="0"/>
                <a:cs typeface="Arial" pitchFamily="34" charset="0"/>
              </a:rPr>
              <a:t>Октябрьская, Карла Маркса, Нахимова, Ленина города Верхний Тагил  – 2 083,0 тыс. рублей;                                                                                                                                                         Функционирование Вечного огня на мемориале Воинской</a:t>
            </a:r>
            <a:r>
              <a:rPr kumimoji="0" lang="ru-RU" sz="900" b="1" i="0" u="none" strike="noStrike" cap="none" normalizeH="0" dirty="0" smtClean="0">
                <a:ln>
                  <a:noFill/>
                </a:ln>
                <a:solidFill>
                  <a:schemeClr val="tx1"/>
                </a:solidFill>
                <a:effectLst/>
                <a:latin typeface="Times New Roman" pitchFamily="18" charset="0"/>
                <a:cs typeface="Arial" pitchFamily="34" charset="0"/>
              </a:rPr>
              <a:t> славы </a:t>
            </a:r>
            <a:r>
              <a:rPr kumimoji="0" lang="ru-RU" sz="900" b="1" i="0" u="none" strike="noStrike" cap="none" normalizeH="0" baseline="0" dirty="0" smtClean="0">
                <a:ln>
                  <a:noFill/>
                </a:ln>
                <a:solidFill>
                  <a:schemeClr val="tx1"/>
                </a:solidFill>
                <a:effectLst/>
                <a:latin typeface="Times New Roman" pitchFamily="18" charset="0"/>
                <a:cs typeface="Arial" pitchFamily="34" charset="0"/>
              </a:rPr>
              <a:t>–90,0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59" name="AutoShape 7"/>
          <p:cNvSpPr>
            <a:spLocks noChangeArrowheads="1"/>
          </p:cNvSpPr>
          <p:nvPr/>
        </p:nvSpPr>
        <p:spPr bwMode="auto">
          <a:xfrm>
            <a:off x="142844" y="3000372"/>
            <a:ext cx="2863850" cy="714380"/>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Коммунальное хозяйство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21 449,5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0" name="AutoShape 8"/>
          <p:cNvSpPr>
            <a:spLocks/>
          </p:cNvSpPr>
          <p:nvPr/>
        </p:nvSpPr>
        <p:spPr bwMode="auto">
          <a:xfrm>
            <a:off x="4286248" y="4786322"/>
            <a:ext cx="4714908" cy="642942"/>
          </a:xfrm>
          <a:prstGeom prst="borderCallout2">
            <a:avLst>
              <a:gd name="adj1" fmla="val 18519"/>
              <a:gd name="adj2" fmla="val -1634"/>
              <a:gd name="adj3" fmla="val 18519"/>
              <a:gd name="adj4" fmla="val -12097"/>
              <a:gd name="adj5" fmla="val 18965"/>
              <a:gd name="adj6" fmla="val -23565"/>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Льготное посещение бани –182,0 тыс.рублей</a:t>
            </a:r>
          </a:p>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Частичное освобождение от оплаты за коммунальные услуги  - 15 899,0 тыс. 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1" name="AutoShape 9"/>
          <p:cNvSpPr>
            <a:spLocks noChangeArrowheads="1"/>
          </p:cNvSpPr>
          <p:nvPr/>
        </p:nvSpPr>
        <p:spPr bwMode="auto">
          <a:xfrm>
            <a:off x="214282" y="4357694"/>
            <a:ext cx="2863850" cy="1074738"/>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Другие вопросы в области жилищно-коммунального хозяйства 16 081,0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2" name="AutoShape 10"/>
          <p:cNvSpPr>
            <a:spLocks/>
          </p:cNvSpPr>
          <p:nvPr/>
        </p:nvSpPr>
        <p:spPr bwMode="auto">
          <a:xfrm>
            <a:off x="4214810" y="6000768"/>
            <a:ext cx="4643470" cy="473075"/>
          </a:xfrm>
          <a:prstGeom prst="borderCallout2">
            <a:avLst>
              <a:gd name="adj1" fmla="val 15083"/>
              <a:gd name="adj2" fmla="val -3213"/>
              <a:gd name="adj3" fmla="val 13093"/>
              <a:gd name="adj4" fmla="val -13360"/>
              <a:gd name="adj5" fmla="val 13093"/>
              <a:gd name="adj6" fmla="val -19951"/>
            </a:avLst>
          </a:prstGeom>
          <a:solidFill>
            <a:schemeClr val="tx2">
              <a:lumMod val="20000"/>
              <a:lumOff val="80000"/>
            </a:schemeClr>
          </a:solidFill>
          <a:ln w="22225">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000" b="1" i="0" u="none" strike="noStrike" cap="none" normalizeH="0" baseline="0" dirty="0" smtClean="0">
                <a:ln>
                  <a:noFill/>
                </a:ln>
                <a:solidFill>
                  <a:schemeClr val="tx1"/>
                </a:solidFill>
                <a:effectLst/>
                <a:latin typeface="Times New Roman" pitchFamily="18" charset="0"/>
                <a:cs typeface="Arial" pitchFamily="34" charset="0"/>
              </a:rPr>
              <a:t>Мероприятия по благоустройству –9 710,1 тыс.рублей  (в том числе                                     п. Половинный  - 399,2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5963" name="AutoShape 11"/>
          <p:cNvSpPr>
            <a:spLocks noChangeArrowheads="1"/>
          </p:cNvSpPr>
          <p:nvPr/>
        </p:nvSpPr>
        <p:spPr bwMode="auto">
          <a:xfrm>
            <a:off x="285720" y="5857892"/>
            <a:ext cx="2905125" cy="687387"/>
          </a:xfrm>
          <a:prstGeom prst="flowChartAlternateProcess">
            <a:avLst/>
          </a:prstGeom>
          <a:solidFill>
            <a:schemeClr val="tx2">
              <a:lumMod val="20000"/>
              <a:lumOff val="80000"/>
            </a:schemeClr>
          </a:solidFill>
          <a:ln w="12700">
            <a:solidFill>
              <a:srgbClr val="B2A1C7"/>
            </a:solidFill>
            <a:miter lim="800000"/>
            <a:headEnd/>
            <a:tailEnd/>
          </a:ln>
          <a:effectLst>
            <a:outerShdw dist="28398" dir="3806097" algn="ctr" rotWithShape="0">
              <a:srgbClr val="3F3151">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Благоустройство – </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9 710,1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Рисунок 12" descr="C:\Users\User\Desktop\3.jpg"/>
          <p:cNvPicPr/>
          <p:nvPr/>
        </p:nvPicPr>
        <p:blipFill>
          <a:blip r:embed="rId2" cstate="print"/>
          <a:srcRect/>
          <a:stretch>
            <a:fillRect/>
          </a:stretch>
        </p:blipFill>
        <p:spPr bwMode="auto">
          <a:xfrm>
            <a:off x="500035" y="142853"/>
            <a:ext cx="2071702" cy="1571636"/>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29" name="Rectangle 1"/>
          <p:cNvSpPr>
            <a:spLocks noChangeArrowheads="1"/>
          </p:cNvSpPr>
          <p:nvPr/>
        </p:nvSpPr>
        <p:spPr bwMode="auto">
          <a:xfrm>
            <a:off x="0" y="142852"/>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Образование</a:t>
            </a:r>
            <a:endParaRPr kumimoji="0" lang="ru-RU" sz="1800" b="0" i="0" u="none" strike="noStrike" cap="none" normalizeH="0" baseline="0" dirty="0" smtClean="0">
              <a:ln>
                <a:noFill/>
              </a:ln>
              <a:solidFill>
                <a:schemeClr val="accent4">
                  <a:lumMod val="75000"/>
                </a:schemeClr>
              </a:solidFill>
              <a:effectLst/>
              <a:latin typeface="Times New Roman" pitchFamily="18" charset="0"/>
              <a:cs typeface="Times New Roman" pitchFamily="18" charset="0"/>
            </a:endParaRPr>
          </a:p>
        </p:txBody>
      </p:sp>
      <p:sp>
        <p:nvSpPr>
          <p:cNvPr id="124931" name="Rectangle 3"/>
          <p:cNvSpPr>
            <a:spLocks noChangeArrowheads="1"/>
          </p:cNvSpPr>
          <p:nvPr/>
        </p:nvSpPr>
        <p:spPr bwMode="auto">
          <a:xfrm>
            <a:off x="2703513" y="785794"/>
            <a:ext cx="6297643" cy="1500198"/>
          </a:xfrm>
          <a:prstGeom prst="rect">
            <a:avLst/>
          </a:prstGeom>
          <a:gradFill rotWithShape="0">
            <a:gsLst>
              <a:gs pos="0">
                <a:srgbClr val="FFFFFF"/>
              </a:gs>
              <a:gs pos="100000">
                <a:srgbClr val="B8CCE4"/>
              </a:gs>
            </a:gsLst>
            <a:lin ang="5400000" scaled="1"/>
          </a:gradFill>
          <a:ln w="12700">
            <a:solidFill>
              <a:srgbClr val="95B3D7"/>
            </a:solidFill>
            <a:miter lim="800000"/>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Всего по городскому округу Верхний Тагил:</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5 детских садов, 3 школы, Детская школа искусств, Детско-юношеский центр, Управление образования, Центр хозяйственно- эксплуатационного обслуживания.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Arial" pitchFamily="34" charset="0"/>
              </a:rPr>
              <a:t>Число детей в возрасте от 2 лет до 18 лет – 2 490 человек                          </a:t>
            </a:r>
          </a:p>
          <a:p>
            <a:pPr marL="457200" marR="0" lvl="1" indent="0" algn="ctr" defTabSz="914400" rtl="0" eaLnBrk="1" fontAlgn="base" latinLnBrk="0" hangingPunct="1">
              <a:lnSpc>
                <a:spcPct val="100000"/>
              </a:lnSpc>
              <a:spcBef>
                <a:spcPct val="0"/>
              </a:spcBef>
              <a:spcAft>
                <a:spcPts val="100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Arial" pitchFamily="34" charset="0"/>
              </a:rPr>
              <a:t>              (статистическая информация за 2018год)</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4932" name="Rectangle 4"/>
          <p:cNvSpPr>
            <a:spLocks noChangeArrowheads="1"/>
          </p:cNvSpPr>
          <p:nvPr/>
        </p:nvSpPr>
        <p:spPr bwMode="auto">
          <a:xfrm>
            <a:off x="0" y="2643182"/>
            <a:ext cx="9144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«Образование»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реализуется  несколько муниципальных программ для обеспечения деятельности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образовательных учреждений.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бюджете на 2020 год предусмотрено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326 954,5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системы образования в  городском округе Верхний Тагил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2017-2020 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301 457,6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ГО Верхний </a:t>
            </a:r>
            <a:r>
              <a:rPr lang="ru-RU" sz="900" dirty="0" smtClean="0">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Тагил на 2017-2020гг.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519,4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 на </a:t>
            </a: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2019-2025гг.»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17 016,9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Детской школы искусств и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Верхний Тагил на 2017-2019гг.»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7 960,6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Детско-юношеского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центра и   мероприятия)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Рисунок 6" descr="C:\Users\User\Desktop\1.jpg"/>
          <p:cNvPicPr/>
          <p:nvPr/>
        </p:nvPicPr>
        <p:blipFill>
          <a:blip r:embed="rId3" cstate="print"/>
          <a:srcRect/>
          <a:stretch>
            <a:fillRect/>
          </a:stretch>
        </p:blipFill>
        <p:spPr bwMode="auto">
          <a:xfrm>
            <a:off x="142844" y="785794"/>
            <a:ext cx="2388983" cy="149542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5" name="AutoShape 1"/>
          <p:cNvSpPr>
            <a:spLocks noChangeArrowheads="1"/>
          </p:cNvSpPr>
          <p:nvPr/>
        </p:nvSpPr>
        <p:spPr bwMode="auto">
          <a:xfrm>
            <a:off x="142844" y="357166"/>
            <a:ext cx="3125788" cy="5191125"/>
          </a:xfrm>
          <a:prstGeom prst="rightArrowCallout">
            <a:avLst>
              <a:gd name="adj1" fmla="val 41519"/>
              <a:gd name="adj2" fmla="val 41519"/>
              <a:gd name="adj3" fmla="val 16667"/>
              <a:gd name="adj4" fmla="val 66667"/>
            </a:avLst>
          </a:prstGeom>
          <a:solidFill>
            <a:schemeClr val="accent4">
              <a:lumMod val="60000"/>
              <a:lumOff val="40000"/>
            </a:schemeClr>
          </a:solidFill>
          <a:ln w="12700">
            <a:solidFill>
              <a:srgbClr val="C0504D"/>
            </a:solidFill>
            <a:miter lim="800000"/>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системы образования в городском округе Верхний Тагил на 2017-2020гг. в бюджете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2020 год предусматриваются средства в объеме</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301 457,6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6" name="AutoShape 2"/>
          <p:cNvSpPr>
            <a:spLocks noChangeArrowheads="1"/>
          </p:cNvSpPr>
          <p:nvPr/>
        </p:nvSpPr>
        <p:spPr bwMode="auto">
          <a:xfrm>
            <a:off x="3643306" y="214290"/>
            <a:ext cx="5284787" cy="58261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сети дошкольных образовательных учреждений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(детские сады) предусмотрено  126 867,3тыс.рублей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7" name="AutoShape 3"/>
          <p:cNvSpPr>
            <a:spLocks noChangeArrowheads="1"/>
          </p:cNvSpPr>
          <p:nvPr/>
        </p:nvSpPr>
        <p:spPr bwMode="auto">
          <a:xfrm>
            <a:off x="3643306" y="928670"/>
            <a:ext cx="5284787" cy="573088"/>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совершенствование организации питания учащихся в школах предусмотрено  8 443,0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8" name="AutoShape 4"/>
          <p:cNvSpPr>
            <a:spLocks noChangeArrowheads="1"/>
          </p:cNvSpPr>
          <p:nvPr/>
        </p:nvSpPr>
        <p:spPr bwMode="auto">
          <a:xfrm>
            <a:off x="3643306" y="1643050"/>
            <a:ext cx="5286375" cy="542925"/>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образовательных учреждений предусмотрено  1 360,1 тыс.рулей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09" name="AutoShape 5"/>
          <p:cNvSpPr>
            <a:spLocks noChangeArrowheads="1"/>
          </p:cNvSpPr>
          <p:nvPr/>
        </p:nvSpPr>
        <p:spPr bwMode="auto">
          <a:xfrm>
            <a:off x="3643306" y="2285992"/>
            <a:ext cx="5286375" cy="56356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развитие системы образования в городском округе Верхний Тагил (школы)  предусмотрено 104 867,5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0" name="AutoShape 6"/>
          <p:cNvSpPr>
            <a:spLocks noChangeArrowheads="1"/>
          </p:cNvSpPr>
          <p:nvPr/>
        </p:nvSpPr>
        <p:spPr bwMode="auto">
          <a:xfrm>
            <a:off x="3643306" y="3000372"/>
            <a:ext cx="5286375" cy="573087"/>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отдыха, оздоровление и занятость детей и подростков в летний период предусмотрено 8 612,9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1" name="AutoShape 7"/>
          <p:cNvSpPr>
            <a:spLocks noChangeArrowheads="1"/>
          </p:cNvSpPr>
          <p:nvPr/>
        </p:nvSpPr>
        <p:spPr bwMode="auto">
          <a:xfrm>
            <a:off x="3643306" y="3786190"/>
            <a:ext cx="5235575" cy="512763"/>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методическое и информационное обеспечение реализации данной программы предусмотрено 2</a:t>
            </a:r>
            <a:r>
              <a:rPr kumimoji="0" lang="ru-RU" sz="1100" b="1" i="0" u="none" strike="noStrike" cap="none" normalizeH="0" baseline="0" dirty="0" smtClean="0">
                <a:ln>
                  <a:noFill/>
                </a:ln>
                <a:solidFill>
                  <a:schemeClr val="tx1"/>
                </a:solidFill>
                <a:effectLst/>
                <a:latin typeface="Times New Roman" pitchFamily="18"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963,7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912" name="AutoShape 8"/>
          <p:cNvSpPr>
            <a:spLocks noChangeArrowheads="1"/>
          </p:cNvSpPr>
          <p:nvPr/>
        </p:nvSpPr>
        <p:spPr bwMode="auto">
          <a:xfrm>
            <a:off x="3643306" y="4572008"/>
            <a:ext cx="5235575" cy="531812"/>
          </a:xfrm>
          <a:prstGeom prst="roundRect">
            <a:avLst>
              <a:gd name="adj" fmla="val 16667"/>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транспортное и хозяйственное обеспечение реализации программы предусмотрено  48 343,1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4214810" y="142852"/>
            <a:ext cx="1364925"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Культура</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22882" name="AutoShape 2"/>
          <p:cNvSpPr>
            <a:spLocks noChangeArrowheads="1"/>
          </p:cNvSpPr>
          <p:nvPr/>
        </p:nvSpPr>
        <p:spPr bwMode="auto">
          <a:xfrm>
            <a:off x="3500430" y="714356"/>
            <a:ext cx="5357850" cy="1624011"/>
          </a:xfrm>
          <a:prstGeom prst="wave">
            <a:avLst>
              <a:gd name="adj1" fmla="val 13005"/>
              <a:gd name="adj2" fmla="val 0"/>
            </a:avLst>
          </a:prstGeom>
          <a:ln>
            <a:headEnd/>
            <a:tailEn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По разделу «Культура» реализуется несколько            муниципальных программ для обеспечения деятельности учреждений культуры</a:t>
            </a: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ru-RU" sz="11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884" name="Rectangle 4"/>
          <p:cNvSpPr>
            <a:spLocks noChangeArrowheads="1"/>
          </p:cNvSpPr>
          <p:nvPr/>
        </p:nvSpPr>
        <p:spPr bwMode="auto">
          <a:xfrm>
            <a:off x="142844" y="271462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2020 год предусмотрены средства в объеме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36 776,0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«Обеспечение общественной безопасности на территории </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ГО Верхний Тагил на 2017-2020гг.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53,7</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 (мероприятия);</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культуры и искусства в ГО Верхний Тагил</a:t>
            </a: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2020-2025гг.»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36 722,3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(обеспечение деятельности учреждений культуры);</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497263"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Рисунок 5" descr="C:\Users\User\Desktop\hello_html_m3e59dab7.png"/>
          <p:cNvPicPr/>
          <p:nvPr/>
        </p:nvPicPr>
        <p:blipFill>
          <a:blip r:embed="rId2"/>
          <a:srcRect/>
          <a:stretch>
            <a:fillRect/>
          </a:stretch>
        </p:blipFill>
        <p:spPr bwMode="auto">
          <a:xfrm>
            <a:off x="285720" y="357166"/>
            <a:ext cx="2714644" cy="2286016"/>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7" name="AutoShape 1"/>
          <p:cNvSpPr>
            <a:spLocks noChangeArrowheads="1"/>
          </p:cNvSpPr>
          <p:nvPr/>
        </p:nvSpPr>
        <p:spPr bwMode="auto">
          <a:xfrm>
            <a:off x="285720" y="428604"/>
            <a:ext cx="3143272" cy="5708650"/>
          </a:xfrm>
          <a:prstGeom prst="homePlate">
            <a:avLst>
              <a:gd name="adj" fmla="val 25000"/>
            </a:avLst>
          </a:prstGeom>
          <a:solidFill>
            <a:srgbClr val="4BACC6"/>
          </a:solidFill>
          <a:ln w="127000" cmpd="dbl">
            <a:solidFill>
              <a:srgbClr val="4BACC6"/>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endParaRPr kumimoji="0" lang="ru-RU" sz="1600" b="0"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Муниципальной программой «Развитие культуры и искусства в городском округе Верхний Тагил на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2020-2025 гг. в бюджете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Arial" pitchFamily="34" charset="0"/>
              </a:rPr>
              <a:t>на 2020 год предусматриваются средства в объеме</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Arial" pitchFamily="34" charset="0"/>
              </a:rPr>
              <a:t>36 722,3 </a:t>
            </a:r>
            <a:r>
              <a:rPr kumimoji="0" lang="ru-RU" sz="1600" b="0" i="0" u="none" strike="noStrike" cap="none" normalizeH="0" baseline="0" dirty="0" smtClean="0">
                <a:ln>
                  <a:noFill/>
                </a:ln>
                <a:solidFill>
                  <a:schemeClr val="tx1"/>
                </a:solidFill>
                <a:effectLst/>
                <a:latin typeface="Times New Roman" pitchFamily="18" charset="0"/>
                <a:cs typeface="Arial" pitchFamily="34" charset="0"/>
              </a:rPr>
              <a:t>тыс.рублей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8" name="AutoShape 2"/>
          <p:cNvSpPr>
            <a:spLocks noChangeArrowheads="1"/>
          </p:cNvSpPr>
          <p:nvPr/>
        </p:nvSpPr>
        <p:spPr bwMode="auto">
          <a:xfrm>
            <a:off x="3786182" y="357166"/>
            <a:ext cx="5124450" cy="522287"/>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«Централизованная бухгалтерия» предусмотрено – 3 504,9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59" name="AutoShape 3"/>
          <p:cNvSpPr>
            <a:spLocks noChangeArrowheads="1"/>
          </p:cNvSpPr>
          <p:nvPr/>
        </p:nvSpPr>
        <p:spPr bwMode="auto">
          <a:xfrm>
            <a:off x="3786182" y="1071546"/>
            <a:ext cx="5124450" cy="493713"/>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a:t>
            </a:r>
            <a:r>
              <a:rPr kumimoji="0" lang="ru-RU" sz="1100" b="1" i="0" u="none" strike="noStrike" cap="none" normalizeH="0" baseline="0" dirty="0" err="1" smtClean="0">
                <a:ln>
                  <a:noFill/>
                </a:ln>
                <a:solidFill>
                  <a:schemeClr val="tx1"/>
                </a:solidFill>
                <a:effectLst/>
                <a:latin typeface="Calibri" pitchFamily="34" charset="0"/>
                <a:cs typeface="Arial" pitchFamily="34" charset="0"/>
              </a:rPr>
              <a:t>Павленковская</a:t>
            </a:r>
            <a:r>
              <a:rPr kumimoji="0" lang="ru-RU" sz="1100" b="1" i="0" u="none" strike="noStrike" cap="none" normalizeH="0" baseline="0" dirty="0" smtClean="0">
                <a:ln>
                  <a:noFill/>
                </a:ln>
                <a:solidFill>
                  <a:schemeClr val="tx1"/>
                </a:solidFill>
                <a:effectLst/>
                <a:latin typeface="Calibri" pitchFamily="34" charset="0"/>
                <a:cs typeface="Arial" pitchFamily="34" charset="0"/>
              </a:rPr>
              <a:t> библиотека» предусмотрено  - 5 424,1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0" name="AutoShape 4"/>
          <p:cNvSpPr>
            <a:spLocks noChangeArrowheads="1"/>
          </p:cNvSpPr>
          <p:nvPr/>
        </p:nvSpPr>
        <p:spPr bwMode="auto">
          <a:xfrm>
            <a:off x="3786182" y="1785926"/>
            <a:ext cx="5126037" cy="66198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«Верхнетагильский городской</a:t>
            </a: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историко-краеведческий музей» предусмотрено  - 3</a:t>
            </a:r>
            <a:r>
              <a:rPr kumimoji="0" lang="ru-RU" sz="1100" b="1" i="0" u="none" strike="noStrike" cap="none" normalizeH="0" dirty="0" smtClean="0">
                <a:ln>
                  <a:noFill/>
                </a:ln>
                <a:solidFill>
                  <a:schemeClr val="tx1"/>
                </a:solidFill>
                <a:effectLst/>
                <a:latin typeface="Calibri" pitchFamily="34" charset="0"/>
                <a:cs typeface="Arial" pitchFamily="34" charset="0"/>
              </a:rPr>
              <a:t> 715,1 </a:t>
            </a:r>
            <a:r>
              <a:rPr kumimoji="0" lang="ru-RU" sz="1100" b="1" i="0" u="none" strike="noStrike" cap="none" normalizeH="0" baseline="0" dirty="0" smtClean="0">
                <a:ln>
                  <a:noFill/>
                </a:ln>
                <a:solidFill>
                  <a:schemeClr val="tx1"/>
                </a:solidFill>
                <a:effectLst/>
                <a:latin typeface="Calibri" pitchFamily="34" charset="0"/>
                <a:cs typeface="Arial" pitchFamily="34" charset="0"/>
              </a:rPr>
              <a:t>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1" name="AutoShape 5"/>
          <p:cNvSpPr>
            <a:spLocks noChangeArrowheads="1"/>
          </p:cNvSpPr>
          <p:nvPr/>
        </p:nvSpPr>
        <p:spPr bwMode="auto">
          <a:xfrm>
            <a:off x="3786182" y="2643182"/>
            <a:ext cx="5126037" cy="533400"/>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автономного учреждения «Городской дворец культуры» предусмотрено  - 10 183,1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2" name="AutoShape 6"/>
          <p:cNvSpPr>
            <a:spLocks noChangeArrowheads="1"/>
          </p:cNvSpPr>
          <p:nvPr/>
        </p:nvSpPr>
        <p:spPr bwMode="auto">
          <a:xfrm>
            <a:off x="3786182" y="3286124"/>
            <a:ext cx="5126037" cy="5032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бюджетного учреждения «Сельский культурно-спортивный комплекс»  предусмотрено – 6 495,8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4" name="AutoShape 8"/>
          <p:cNvSpPr>
            <a:spLocks noChangeArrowheads="1"/>
          </p:cNvSpPr>
          <p:nvPr/>
        </p:nvSpPr>
        <p:spPr bwMode="auto">
          <a:xfrm>
            <a:off x="3786182" y="3929066"/>
            <a:ext cx="5126037" cy="719138"/>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обеспечение деятельности казенного учреждения «Управление культуры, спорта и молодежной политики» предусмотрено –           3 229,5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5" name="AutoShape 9"/>
          <p:cNvSpPr>
            <a:spLocks noChangeArrowheads="1"/>
          </p:cNvSpPr>
          <p:nvPr/>
        </p:nvSpPr>
        <p:spPr bwMode="auto">
          <a:xfrm>
            <a:off x="3786182" y="4786322"/>
            <a:ext cx="5126037" cy="4794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проведение мероприятий в сфере культуры предусмотрено – 1 277,9 тыс.рублей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6" name="AutoShape 10"/>
          <p:cNvSpPr>
            <a:spLocks noChangeArrowheads="1"/>
          </p:cNvSpPr>
          <p:nvPr/>
        </p:nvSpPr>
        <p:spPr bwMode="auto">
          <a:xfrm>
            <a:off x="3786182" y="5429264"/>
            <a:ext cx="5126037" cy="492125"/>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cs typeface="Arial" pitchFamily="34" charset="0"/>
              </a:rPr>
              <a:t>На комплектование книжных фондов предусмотрено - 86,7 тыс.рублей;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1867" name="AutoShape 11"/>
          <p:cNvSpPr>
            <a:spLocks noChangeArrowheads="1"/>
          </p:cNvSpPr>
          <p:nvPr/>
        </p:nvSpPr>
        <p:spPr bwMode="auto">
          <a:xfrm>
            <a:off x="3786182" y="6072206"/>
            <a:ext cx="5067300" cy="512762"/>
          </a:xfrm>
          <a:prstGeom prst="flowChartAlternateProcess">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1100" b="0" i="0" u="none" strike="noStrike" cap="none" normalizeH="0" baseline="0" dirty="0" smtClean="0">
                <a:ln>
                  <a:noFill/>
                </a:ln>
                <a:solidFill>
                  <a:schemeClr val="tx1"/>
                </a:solidFill>
                <a:effectLst/>
                <a:latin typeface="Calibri" pitchFamily="34" charset="0"/>
                <a:cs typeface="Arial" pitchFamily="34" charset="0"/>
              </a:rPr>
              <a:t> </a:t>
            </a:r>
            <a:r>
              <a:rPr kumimoji="0" lang="ru-RU" sz="1100" b="1" i="0" u="none" strike="noStrike" cap="none" normalizeH="0" baseline="0" dirty="0" smtClean="0">
                <a:ln>
                  <a:noFill/>
                </a:ln>
                <a:solidFill>
                  <a:schemeClr val="tx1"/>
                </a:solidFill>
                <a:effectLst/>
                <a:latin typeface="Calibri" pitchFamily="34" charset="0"/>
                <a:cs typeface="Arial" pitchFamily="34" charset="0"/>
              </a:rPr>
              <a:t>На укрепление и развитие материально-технической базы (ремонты) учреждений  культуры предусмотрено – 2 805,2  тыс.рулей</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357158" y="214290"/>
            <a:ext cx="8456642" cy="784225"/>
          </a:xfrm>
          <a:prstGeom prst="rect">
            <a:avLst/>
          </a:prstGeom>
          <a:gradFill rotWithShape="0">
            <a:gsLst>
              <a:gs pos="0">
                <a:srgbClr val="95B3D7"/>
              </a:gs>
              <a:gs pos="50000">
                <a:srgbClr val="DBE5F1"/>
              </a:gs>
              <a:gs pos="100000">
                <a:srgbClr val="95B3D7"/>
              </a:gs>
            </a:gsLst>
            <a:lin ang="18900000" scaled="1"/>
          </a:gradFill>
          <a:ln w="12700">
            <a:solidFill>
              <a:srgbClr val="95B3D7"/>
            </a:solidFill>
            <a:miter lim="800000"/>
            <a:headEnd/>
            <a:tailEnd/>
          </a:ln>
          <a:effectLst>
            <a:outerShdw dist="107763" dir="13500000"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000" b="1" i="0" u="none" strike="noStrike" cap="none" normalizeH="0" baseline="0" dirty="0" smtClean="0">
                <a:ln>
                  <a:noFill/>
                </a:ln>
                <a:solidFill>
                  <a:schemeClr val="tx1"/>
                </a:solidFill>
                <a:effectLst>
                  <a:outerShdw blurRad="38100" dist="38100" dir="2700000" algn="tl">
                    <a:srgbClr val="FFFFFF"/>
                  </a:outerShdw>
                </a:effectLst>
                <a:latin typeface="Times New Roman" pitchFamily="18" charset="0"/>
                <a:cs typeface="Arial" pitchFamily="34" charset="0"/>
              </a:rPr>
              <a:t>Межбюджетные трансферты</a:t>
            </a:r>
            <a:r>
              <a:rPr kumimoji="0" lang="ru-RU" sz="2000" b="0" i="0" u="none" strike="noStrike" cap="none" normalizeH="0" baseline="0" dirty="0" smtClean="0">
                <a:ln>
                  <a:noFill/>
                </a:ln>
                <a:solidFill>
                  <a:schemeClr val="tx1"/>
                </a:solidFill>
                <a:effectLst/>
                <a:latin typeface="Times New Roman" pitchFamily="18" charset="0"/>
                <a:cs typeface="Arial" pitchFamily="34" charset="0"/>
              </a:rPr>
              <a:t> -  денежные средства, направляемые из одного уровня бюджетной системы в другой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71472" y="1285860"/>
          <a:ext cx="8143932" cy="4565538"/>
        </p:xfrm>
        <a:graphic>
          <a:graphicData uri="http://schemas.openxmlformats.org/drawingml/2006/table">
            <a:tbl>
              <a:tblPr/>
              <a:tblGrid>
                <a:gridCol w="4136218"/>
                <a:gridCol w="4007714"/>
              </a:tblGrid>
              <a:tr h="948177">
                <a:tc>
                  <a:txBody>
                    <a:bodyPr/>
                    <a:lstStyle/>
                    <a:p>
                      <a:pPr algn="ctr">
                        <a:spcAft>
                          <a:spcPts val="0"/>
                        </a:spcAft>
                      </a:pPr>
                      <a:r>
                        <a:rPr lang="ru-RU" sz="1600" b="1" dirty="0">
                          <a:latin typeface="Times New Roman"/>
                          <a:ea typeface="Times New Roman"/>
                          <a:cs typeface="Times New Roman"/>
                        </a:rPr>
                        <a:t>Виды межбюджетных трансфертов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b="1" dirty="0">
                          <a:latin typeface="Times New Roman"/>
                          <a:ea typeface="Times New Roman"/>
                          <a:cs typeface="Times New Roman"/>
                        </a:rPr>
                        <a:t>Определение</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948177">
                <a:tc>
                  <a:txBody>
                    <a:bodyPr/>
                    <a:lstStyle/>
                    <a:p>
                      <a:pPr algn="ctr">
                        <a:spcAft>
                          <a:spcPts val="0"/>
                        </a:spcAft>
                      </a:pPr>
                      <a:r>
                        <a:rPr lang="ru-RU" sz="1600" b="1" dirty="0">
                          <a:latin typeface="Times New Roman"/>
                          <a:ea typeface="Times New Roman"/>
                          <a:cs typeface="Times New Roman"/>
                        </a:rPr>
                        <a:t>Дотации (лат. «</a:t>
                      </a:r>
                      <a:r>
                        <a:rPr lang="en-US" sz="1600" b="1" dirty="0">
                          <a:latin typeface="Times New Roman"/>
                          <a:ea typeface="Times New Roman"/>
                          <a:cs typeface="Times New Roman"/>
                        </a:rPr>
                        <a:t>Dotatio</a:t>
                      </a:r>
                      <a:r>
                        <a:rPr lang="ru-RU" sz="1600" b="1" dirty="0">
                          <a:latin typeface="Times New Roman"/>
                          <a:ea typeface="Times New Roman"/>
                          <a:cs typeface="Times New Roman"/>
                        </a:rPr>
                        <a:t>»</a:t>
                      </a:r>
                      <a:r>
                        <a:rPr lang="en-US" sz="1600" b="1" dirty="0">
                          <a:latin typeface="Times New Roman"/>
                          <a:ea typeface="Times New Roman"/>
                          <a:cs typeface="Times New Roman"/>
                        </a:rPr>
                        <a:t> - дар, пожертвование</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latin typeface="Times New Roman"/>
                          <a:ea typeface="Times New Roman"/>
                          <a:cs typeface="Times New Roman"/>
                        </a:rPr>
                        <a:t>Безвозмездная помощь государства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r h="1246918">
                <a:tc>
                  <a:txBody>
                    <a:bodyPr/>
                    <a:lstStyle/>
                    <a:p>
                      <a:pPr algn="ctr">
                        <a:spcAft>
                          <a:spcPts val="0"/>
                        </a:spcAft>
                      </a:pPr>
                      <a:r>
                        <a:rPr lang="ru-RU" sz="1600" b="1" dirty="0">
                          <a:latin typeface="Times New Roman"/>
                          <a:ea typeface="Times New Roman"/>
                          <a:cs typeface="Times New Roman"/>
                        </a:rPr>
                        <a:t>Субвенции (лат. «</a:t>
                      </a:r>
                      <a:r>
                        <a:rPr lang="en-US" sz="1600" b="1" dirty="0">
                          <a:latin typeface="Times New Roman"/>
                          <a:ea typeface="Times New Roman"/>
                          <a:cs typeface="Times New Roman"/>
                        </a:rPr>
                        <a:t>Subvenire</a:t>
                      </a:r>
                      <a:r>
                        <a:rPr lang="ru-RU" sz="1600" b="1" dirty="0">
                          <a:latin typeface="Times New Roman"/>
                          <a:ea typeface="Times New Roman"/>
                          <a:cs typeface="Times New Roman"/>
                        </a:rPr>
                        <a:t>»</a:t>
                      </a:r>
                      <a:r>
                        <a:rPr lang="en-US" sz="1600" b="1" dirty="0">
                          <a:latin typeface="Times New Roman"/>
                          <a:ea typeface="Times New Roman"/>
                          <a:cs typeface="Times New Roman"/>
                        </a:rPr>
                        <a:t> - приходит на помощь</a:t>
                      </a:r>
                      <a:r>
                        <a:rPr lang="ru-RU" sz="1600" b="1" dirty="0">
                          <a:latin typeface="Times New Roman"/>
                          <a:ea typeface="Times New Roman"/>
                          <a:cs typeface="Times New Roman"/>
                        </a:rPr>
                        <a:t>)</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r>
                        <a:rPr lang="ru-RU" sz="1600" dirty="0">
                          <a:latin typeface="Times New Roman"/>
                          <a:ea typeface="Times New Roman"/>
                          <a:cs typeface="Times New Roman"/>
                        </a:rPr>
                        <a:t>Предоставляются на финансирование «переданных» другими публично-правовыми образованиями </a:t>
                      </a:r>
                      <a:r>
                        <a:rPr lang="ru-RU" sz="1600" dirty="0" smtClean="0">
                          <a:latin typeface="Times New Roman"/>
                          <a:ea typeface="Times New Roman"/>
                          <a:cs typeface="Times New Roman"/>
                        </a:rPr>
                        <a:t>полномочий</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1422266">
                <a:tc>
                  <a:txBody>
                    <a:bodyPr/>
                    <a:lstStyle/>
                    <a:p>
                      <a:pPr algn="ctr">
                        <a:spcAft>
                          <a:spcPts val="0"/>
                        </a:spcAft>
                      </a:pPr>
                      <a:r>
                        <a:rPr lang="ru-RU" sz="1600" b="1" dirty="0">
                          <a:latin typeface="Times New Roman"/>
                          <a:ea typeface="Times New Roman"/>
                          <a:cs typeface="Times New Roman"/>
                        </a:rPr>
                        <a:t>Субсидии (лат. «</a:t>
                      </a:r>
                      <a:r>
                        <a:rPr lang="en-US" sz="1600" b="1" dirty="0">
                          <a:latin typeface="Times New Roman"/>
                          <a:ea typeface="Times New Roman"/>
                          <a:cs typeface="Times New Roman"/>
                        </a:rPr>
                        <a:t>Subsidium</a:t>
                      </a:r>
                      <a:r>
                        <a:rPr lang="ru-RU" sz="1600" b="1" dirty="0">
                          <a:latin typeface="Times New Roman"/>
                          <a:ea typeface="Times New Roman"/>
                          <a:cs typeface="Times New Roman"/>
                        </a:rPr>
                        <a:t>»</a:t>
                      </a:r>
                      <a:r>
                        <a:rPr lang="en-US" sz="1600" b="1" dirty="0">
                          <a:latin typeface="Times New Roman"/>
                          <a:ea typeface="Times New Roman"/>
                          <a:cs typeface="Times New Roman"/>
                        </a:rPr>
                        <a:t> - </a:t>
                      </a:r>
                      <a:r>
                        <a:rPr lang="ru-RU" sz="1600" b="1" dirty="0">
                          <a:latin typeface="Times New Roman"/>
                          <a:ea typeface="Times New Roman"/>
                          <a:cs typeface="Times New Roman"/>
                        </a:rPr>
                        <a:t>поддержка)</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r>
                        <a:rPr lang="ru-RU" sz="1600" dirty="0">
                          <a:effectLst>
                            <a:outerShdw blurRad="50800" dist="38100" algn="tr" rotWithShape="0">
                              <a:prstClr val="black">
                                <a:alpha val="40000"/>
                              </a:prstClr>
                            </a:outerShdw>
                          </a:effectLst>
                          <a:latin typeface="Times New Roman"/>
                          <a:ea typeface="Times New Roman"/>
                          <a:cs typeface="Times New Roman"/>
                        </a:rPr>
                        <a:t>Предоставляются на условиях долевого софинансирования расходов других бюджетов</a:t>
                      </a:r>
                      <a:endParaRPr lang="ru-RU" sz="900" dirty="0">
                        <a:latin typeface="Calibri"/>
                        <a:ea typeface="Times New Roman"/>
                        <a:cs typeface="Times New Roman"/>
                      </a:endParaRPr>
                    </a:p>
                  </a:txBody>
                  <a:tcPr marL="49944" marR="49944"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0833" name="Picture 1" descr="социал"/>
          <p:cNvPicPr>
            <a:picLocks noChangeAspect="1" noChangeArrowheads="1"/>
          </p:cNvPicPr>
          <p:nvPr/>
        </p:nvPicPr>
        <p:blipFill>
          <a:blip r:embed="rId2"/>
          <a:srcRect/>
          <a:stretch>
            <a:fillRect/>
          </a:stretch>
        </p:blipFill>
        <p:spPr bwMode="auto">
          <a:xfrm>
            <a:off x="142844" y="0"/>
            <a:ext cx="8858280" cy="2582863"/>
          </a:xfrm>
          <a:prstGeom prst="rect">
            <a:avLst/>
          </a:prstGeom>
          <a:noFill/>
          <a:ln w="9525">
            <a:noFill/>
            <a:miter lim="800000"/>
            <a:headEnd/>
            <a:tailEnd/>
          </a:ln>
        </p:spPr>
      </p:pic>
      <p:sp>
        <p:nvSpPr>
          <p:cNvPr id="120834" name="Rectangle 2"/>
          <p:cNvSpPr>
            <a:spLocks noChangeArrowheads="1"/>
          </p:cNvSpPr>
          <p:nvPr/>
        </p:nvSpPr>
        <p:spPr bwMode="auto">
          <a:xfrm>
            <a:off x="214282" y="2571744"/>
            <a:ext cx="8786874"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«Социальная политика»  в бюджете на 2020 год общий объем планируемых средств предусмотрен в размере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47 866,6 тыс. рублей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том числе:</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пенсионное обеспечение муниципальных служащих 2 586,6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молодым семьям на приобретение жилья  331,4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выплату гарантий муниципальным служащим 104,6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выплаты «Почетным гражданам» городского округа Верхний Тагил 108,0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поддержку некоммерческих организаций (Совет ветеранов) 180,0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выплату социальной помощи в трудной жизненной ситуации 60,0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оборудование объектов социальной инфраструктуры элементами доступности</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для инвалидов – 312,3 тыс. рублей;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выплату субсидии 44 183,7 тыс. рублей  </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08125"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2786050" y="214290"/>
            <a:ext cx="3642216"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Физическая культура и спорт</a:t>
            </a: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19810" name="Rectangle 2"/>
          <p:cNvSpPr>
            <a:spLocks noChangeArrowheads="1"/>
          </p:cNvSpPr>
          <p:nvPr/>
        </p:nvSpPr>
        <p:spPr bwMode="auto">
          <a:xfrm>
            <a:off x="214282" y="785794"/>
            <a:ext cx="8572560" cy="22006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tab pos="3105150" algn="l"/>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 разделу «Физическая культура и спорт»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реализуется несколько муниципальных программ,    в том  числе обеспечение деятельности «Спортивно- оздоровительного комплекса».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бюджете на 2020 год предусмотрены расходы в размере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9 527,2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тыс.рублей, из них:</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на реализацию муниципальной программы «Развитие физической  культуры, спорта и молодежной политики в ГО  Верхний Тагил на 2017-2019гг.»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9 491,2</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тыс. рублей (на обеспечение деятельности автономного  учреждения «Спортивно-оздоровительного комплекса 8 461,3 т.р. и мероприятия 1 029,9 т. р.);</a:t>
            </a:r>
          </a:p>
          <a:p>
            <a:pPr marL="0" marR="0" lvl="0" indent="449263" algn="just" defTabSz="914400" rtl="0" eaLnBrk="0" fontAlgn="base" latinLnBrk="0" hangingPunct="0">
              <a:lnSpc>
                <a:spcPct val="100000"/>
              </a:lnSpc>
              <a:spcBef>
                <a:spcPct val="0"/>
              </a:spcBef>
              <a:spcAft>
                <a:spcPct val="0"/>
              </a:spcAft>
              <a:buClrTx/>
              <a:buSzTx/>
              <a:buFontTx/>
              <a:buNone/>
              <a:tabLst>
                <a:tab pos="3105150" algn="l"/>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реализацию муниципальной программы «Обеспечение общественной безопасности на территории ГО  Верхний Тагил на 2017-2020гг.» -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36,0</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тыс. рублей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19811" name="Рисунок 1" descr="C:\Users\User\Desktop\images.jpg"/>
          <p:cNvPicPr>
            <a:picLocks noChangeAspect="1" noChangeArrowheads="1"/>
          </p:cNvPicPr>
          <p:nvPr/>
        </p:nvPicPr>
        <p:blipFill>
          <a:blip r:embed="rId2"/>
          <a:srcRect/>
          <a:stretch>
            <a:fillRect/>
          </a:stretch>
        </p:blipFill>
        <p:spPr bwMode="auto">
          <a:xfrm>
            <a:off x="357158" y="3857628"/>
            <a:ext cx="2662238" cy="2290763"/>
          </a:xfrm>
          <a:prstGeom prst="rect">
            <a:avLst/>
          </a:prstGeom>
          <a:noFill/>
          <a:ln w="9525">
            <a:noFill/>
            <a:miter lim="800000"/>
            <a:headEnd/>
            <a:tailEnd/>
          </a:ln>
        </p:spPr>
      </p:pic>
      <p:pic>
        <p:nvPicPr>
          <p:cNvPr id="119812" name="Рисунок 2" descr="C:\Users\User\Desktop\bfd12bd25adacaf4dc58abc8fb27fc41.jpg"/>
          <p:cNvPicPr>
            <a:picLocks noChangeAspect="1" noChangeArrowheads="1"/>
          </p:cNvPicPr>
          <p:nvPr/>
        </p:nvPicPr>
        <p:blipFill>
          <a:blip r:embed="rId3"/>
          <a:srcRect/>
          <a:stretch>
            <a:fillRect/>
          </a:stretch>
        </p:blipFill>
        <p:spPr bwMode="auto">
          <a:xfrm>
            <a:off x="3286116" y="3929066"/>
            <a:ext cx="2070100" cy="2311400"/>
          </a:xfrm>
          <a:prstGeom prst="rect">
            <a:avLst/>
          </a:prstGeom>
          <a:noFill/>
          <a:ln w="9525">
            <a:noFill/>
            <a:miter lim="800000"/>
            <a:headEnd/>
            <a:tailEnd/>
          </a:ln>
        </p:spPr>
      </p:pic>
      <p:pic>
        <p:nvPicPr>
          <p:cNvPr id="119813" name="Рисунок 3" descr="C:\Users\User\Desktop\695014cb51c1c9eb617df089a6e578cd.jpg"/>
          <p:cNvPicPr>
            <a:picLocks noChangeAspect="1" noChangeArrowheads="1"/>
          </p:cNvPicPr>
          <p:nvPr/>
        </p:nvPicPr>
        <p:blipFill>
          <a:blip r:embed="rId4"/>
          <a:srcRect/>
          <a:stretch>
            <a:fillRect/>
          </a:stretch>
        </p:blipFill>
        <p:spPr bwMode="auto">
          <a:xfrm>
            <a:off x="5500694" y="4000504"/>
            <a:ext cx="3175000" cy="2290763"/>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89" name="Rectangle 1"/>
          <p:cNvSpPr>
            <a:spLocks noChangeArrowheads="1"/>
          </p:cNvSpPr>
          <p:nvPr/>
        </p:nvSpPr>
        <p:spPr bwMode="auto">
          <a:xfrm>
            <a:off x="0" y="0"/>
            <a:ext cx="9144000" cy="11079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Муниципальный долг городского округа Верхний Тагил</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24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на 01.01.2020 года</a:t>
            </a:r>
            <a:endParaRPr kumimoji="0" lang="ru-RU" sz="9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graphicFrame>
        <p:nvGraphicFramePr>
          <p:cNvPr id="3" name="Таблица 2"/>
          <p:cNvGraphicFramePr>
            <a:graphicFrameLocks noGrp="1"/>
          </p:cNvGraphicFramePr>
          <p:nvPr/>
        </p:nvGraphicFramePr>
        <p:xfrm>
          <a:off x="500034" y="1000108"/>
          <a:ext cx="8215371" cy="2786083"/>
        </p:xfrm>
        <a:graphic>
          <a:graphicData uri="http://schemas.openxmlformats.org/drawingml/2006/table">
            <a:tbl>
              <a:tblPr/>
              <a:tblGrid>
                <a:gridCol w="1570896"/>
                <a:gridCol w="1570341"/>
                <a:gridCol w="1570896"/>
                <a:gridCol w="1751619"/>
                <a:gridCol w="1751619"/>
              </a:tblGrid>
              <a:tr h="737493">
                <a:tc rowSpan="2">
                  <a:txBody>
                    <a:bodyPr/>
                    <a:lstStyle/>
                    <a:p>
                      <a:pPr algn="ctr">
                        <a:spcAft>
                          <a:spcPts val="0"/>
                        </a:spcAft>
                      </a:pPr>
                      <a:r>
                        <a:rPr lang="ru-RU" sz="1600" b="1" dirty="0">
                          <a:latin typeface="Times New Roman"/>
                          <a:ea typeface="Times New Roman"/>
                          <a:cs typeface="Times New Roman"/>
                        </a:rPr>
                        <a:t>Отчетная дата</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rowSpan="2">
                  <a:txBody>
                    <a:bodyPr/>
                    <a:lstStyle/>
                    <a:p>
                      <a:pPr algn="ctr">
                        <a:spcAft>
                          <a:spcPts val="0"/>
                        </a:spcAft>
                      </a:pPr>
                      <a:r>
                        <a:rPr lang="ru-RU" sz="1600" b="1" dirty="0">
                          <a:latin typeface="Times New Roman"/>
                          <a:ea typeface="Times New Roman"/>
                          <a:cs typeface="Times New Roman"/>
                        </a:rPr>
                        <a:t>Сумма обязательств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gridSpan="3">
                  <a:txBody>
                    <a:bodyPr/>
                    <a:lstStyle/>
                    <a:p>
                      <a:pPr algn="ctr">
                        <a:spcAft>
                          <a:spcPts val="0"/>
                        </a:spcAft>
                      </a:pPr>
                      <a:r>
                        <a:rPr lang="ru-RU" sz="1600" b="1">
                          <a:latin typeface="Times New Roman"/>
                          <a:ea typeface="Times New Roman"/>
                          <a:cs typeface="Times New Roman"/>
                        </a:rPr>
                        <a:t>В том числе по видам  обязательств (руб.)</a:t>
                      </a:r>
                      <a:endParaRPr lang="ru-RU" sz="160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hMerge="1">
                  <a:txBody>
                    <a:bodyPr/>
                    <a:lstStyle/>
                    <a:p>
                      <a:endParaRPr lang="ru-RU"/>
                    </a:p>
                  </a:txBody>
                  <a:tcPr/>
                </a:tc>
                <a:tc hMerge="1">
                  <a:txBody>
                    <a:bodyPr/>
                    <a:lstStyle/>
                    <a:p>
                      <a:endParaRPr lang="ru-RU"/>
                    </a:p>
                  </a:txBody>
                  <a:tcPr/>
                </a:tc>
              </a:tr>
              <a:tr h="1266401">
                <a:tc vMerge="1">
                  <a:txBody>
                    <a:bodyPr/>
                    <a:lstStyle/>
                    <a:p>
                      <a:endParaRPr lang="ru-RU"/>
                    </a:p>
                  </a:txBody>
                  <a:tcPr/>
                </a:tc>
                <a:tc vMerge="1">
                  <a:txBody>
                    <a:bodyPr/>
                    <a:lstStyle/>
                    <a:p>
                      <a:endParaRPr lang="ru-RU"/>
                    </a:p>
                  </a:txBody>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Кредиты</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Гарантии</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Бюджетные кредиты (руб.)</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DE4D0"/>
                    </a:solidFill>
                  </a:tcPr>
                </a:tc>
              </a:tr>
              <a:tr h="782189">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01.01.2020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13 634 543,19</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a:latin typeface="Times New Roman"/>
                          <a:ea typeface="Times New Roman"/>
                          <a:cs typeface="Times New Roman"/>
                        </a:rPr>
                        <a:t>0</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c>
                  <a:txBody>
                    <a:bodyPr/>
                    <a:lstStyle/>
                    <a:p>
                      <a:pPr algn="ctr">
                        <a:spcAft>
                          <a:spcPts val="0"/>
                        </a:spcAft>
                      </a:pPr>
                      <a:endParaRPr lang="ru-RU" sz="1600" dirty="0">
                        <a:latin typeface="Calibri"/>
                        <a:ea typeface="Times New Roman"/>
                        <a:cs typeface="Times New Roman"/>
                      </a:endParaRPr>
                    </a:p>
                    <a:p>
                      <a:pPr algn="ctr">
                        <a:spcAft>
                          <a:spcPts val="0"/>
                        </a:spcAft>
                      </a:pPr>
                      <a:r>
                        <a:rPr lang="ru-RU" sz="1600" b="1" dirty="0" smtClean="0">
                          <a:latin typeface="Times New Roman"/>
                          <a:ea typeface="Times New Roman"/>
                          <a:cs typeface="Times New Roman"/>
                        </a:rPr>
                        <a:t>13 634 543,19</a:t>
                      </a:r>
                      <a:endParaRPr lang="ru-RU" sz="1600" dirty="0">
                        <a:latin typeface="Calibri"/>
                        <a:ea typeface="Times New Roman"/>
                        <a:cs typeface="Times New Roman"/>
                      </a:endParaRPr>
                    </a:p>
                  </a:txBody>
                  <a:tcPr marL="44563" marR="44563" marT="0" marB="0">
                    <a:lnL w="12700" cap="flat" cmpd="sng" algn="ctr">
                      <a:solidFill>
                        <a:srgbClr val="F9B074"/>
                      </a:solidFill>
                      <a:prstDash val="solid"/>
                      <a:round/>
                      <a:headEnd type="none" w="med" len="med"/>
                      <a:tailEnd type="none" w="med" len="med"/>
                    </a:lnL>
                    <a:lnR w="12700" cap="flat" cmpd="sng" algn="ctr">
                      <a:solidFill>
                        <a:srgbClr val="F9B074"/>
                      </a:solidFill>
                      <a:prstDash val="solid"/>
                      <a:round/>
                      <a:headEnd type="none" w="med" len="med"/>
                      <a:tailEnd type="none" w="med" len="med"/>
                    </a:lnR>
                    <a:lnT w="12700" cap="flat" cmpd="sng" algn="ctr">
                      <a:solidFill>
                        <a:srgbClr val="F9B074"/>
                      </a:solidFill>
                      <a:prstDash val="solid"/>
                      <a:round/>
                      <a:headEnd type="none" w="med" len="med"/>
                      <a:tailEnd type="none" w="med" len="med"/>
                    </a:lnT>
                    <a:lnB w="12700" cap="flat" cmpd="sng" algn="ctr">
                      <a:solidFill>
                        <a:srgbClr val="F9B074"/>
                      </a:solidFill>
                      <a:prstDash val="solid"/>
                      <a:round/>
                      <a:headEnd type="none" w="med" len="med"/>
                      <a:tailEnd type="none" w="med" len="med"/>
                    </a:lnB>
                    <a:solidFill>
                      <a:srgbClr val="FBCAA2"/>
                    </a:solidFill>
                  </a:tcPr>
                </a:tc>
              </a:tr>
            </a:tbl>
          </a:graphicData>
        </a:graphic>
      </p:graphicFrame>
      <p:pic>
        <p:nvPicPr>
          <p:cNvPr id="140290" name="Picture 2" descr="51prodazha_zadolzhennosti"/>
          <p:cNvPicPr>
            <a:picLocks noChangeAspect="1" noChangeArrowheads="1"/>
          </p:cNvPicPr>
          <p:nvPr/>
        </p:nvPicPr>
        <p:blipFill>
          <a:blip r:embed="rId2"/>
          <a:srcRect/>
          <a:stretch>
            <a:fillRect/>
          </a:stretch>
        </p:blipFill>
        <p:spPr bwMode="auto">
          <a:xfrm>
            <a:off x="2071670" y="3857628"/>
            <a:ext cx="4240213" cy="27527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9265" name="Rectangle 1"/>
          <p:cNvSpPr>
            <a:spLocks noChangeArrowheads="1"/>
          </p:cNvSpPr>
          <p:nvPr/>
        </p:nvSpPr>
        <p:spPr bwMode="auto">
          <a:xfrm>
            <a:off x="714348" y="142852"/>
            <a:ext cx="8547789" cy="141577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ctr" eaLnBrk="0" fontAlgn="base" hangingPunct="0">
              <a:spcBef>
                <a:spcPct val="0"/>
              </a:spcBef>
              <a:spcAft>
                <a:spcPct val="0"/>
              </a:spcAft>
              <a:tabLst>
                <a:tab pos="4286250" algn="l"/>
                <a:tab pos="5029200" algn="l"/>
              </a:tabLst>
            </a:pPr>
            <a:r>
              <a:rPr kumimoji="0" lang="ru-RU" sz="2000" b="1" i="0" u="none" strike="noStrike" cap="none" normalizeH="0" baseline="0" smtClean="0">
                <a:ln>
                  <a:noFill/>
                </a:ln>
                <a:solidFill>
                  <a:schemeClr val="accent4">
                    <a:lumMod val="75000"/>
                  </a:schemeClr>
                </a:solidFill>
                <a:effectLst/>
                <a:latin typeface="Times New Roman" pitchFamily="18" charset="0"/>
                <a:ea typeface="Times New Roman" pitchFamily="18" charset="0"/>
                <a:cs typeface="Times New Roman" pitchFamily="18" charset="0"/>
              </a:rPr>
              <a:t>Бюджет </a:t>
            </a:r>
            <a:r>
              <a:rPr kumimoji="0" lang="ru-RU" sz="20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для граждан </a:t>
            </a:r>
            <a:r>
              <a:rPr lang="ru-RU" sz="2000" b="1" dirty="0" smtClean="0">
                <a:solidFill>
                  <a:schemeClr val="accent4">
                    <a:lumMod val="75000"/>
                  </a:schemeClr>
                </a:solidFill>
                <a:latin typeface="Times New Roman" pitchFamily="18" charset="0"/>
                <a:ea typeface="Times New Roman" pitchFamily="18" charset="0"/>
                <a:cs typeface="Times New Roman" pitchFamily="18" charset="0"/>
              </a:rPr>
              <a:t>к  </a:t>
            </a: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решению Думы городского округа</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от 19.12.2019 года № 39/1 «О бюджете городского округа </a:t>
            </a:r>
            <a:endParaRPr lang="ru-RU" sz="2000" dirty="0" smtClean="0">
              <a:solidFill>
                <a:schemeClr val="accent4">
                  <a:lumMod val="75000"/>
                </a:schemeClr>
              </a:solidFill>
              <a:latin typeface="Arial" pitchFamily="34" charset="0"/>
              <a:cs typeface="Arial" pitchFamily="34" charset="0"/>
            </a:endParaRPr>
          </a:p>
          <a:p>
            <a:pPr lvl="0" algn="ctr" eaLnBrk="0" fontAlgn="base" hangingPunct="0">
              <a:spcBef>
                <a:spcPct val="0"/>
              </a:spcBef>
              <a:spcAft>
                <a:spcPct val="0"/>
              </a:spcAft>
              <a:tabLst>
                <a:tab pos="4286250" algn="l"/>
                <a:tab pos="5029200" algn="l"/>
              </a:tabLst>
            </a:pPr>
            <a:r>
              <a:rPr lang="ru-RU" sz="2000" b="1" dirty="0" smtClean="0">
                <a:solidFill>
                  <a:schemeClr val="accent4">
                    <a:lumMod val="75000"/>
                  </a:schemeClr>
                </a:solidFill>
                <a:effectLst>
                  <a:outerShdw blurRad="38100" dist="38100" dir="2700000" algn="tl">
                    <a:srgbClr val="C0C0C0"/>
                  </a:outerShdw>
                </a:effectLst>
                <a:latin typeface="Times New Roman" pitchFamily="18" charset="0"/>
                <a:ea typeface="Times New Roman" pitchFamily="18" charset="0"/>
                <a:cs typeface="Times New Roman" pitchFamily="18" charset="0"/>
              </a:rPr>
              <a:t>Верхний Тагил на 2020 год и плановый период 2021 и 2022 годов»</a:t>
            </a:r>
          </a:p>
          <a:p>
            <a:pPr lvl="0" algn="ctr" eaLnBrk="0" fontAlgn="base" hangingPunct="0">
              <a:spcBef>
                <a:spcPct val="0"/>
              </a:spcBef>
              <a:spcAft>
                <a:spcPct val="0"/>
              </a:spcAft>
              <a:tabLst>
                <a:tab pos="4286250" algn="l"/>
                <a:tab pos="5029200" algn="l"/>
              </a:tabLst>
            </a:pPr>
            <a:endParaRPr lang="ru-RU" sz="800" dirty="0" smtClean="0">
              <a:solidFill>
                <a:schemeClr val="accent4">
                  <a:lumMod val="75000"/>
                </a:schemeClr>
              </a:solidFill>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tab pos="3105150" algn="l"/>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139266" name="Rectangle 2"/>
          <p:cNvSpPr>
            <a:spLocks noChangeArrowheads="1"/>
          </p:cNvSpPr>
          <p:nvPr/>
        </p:nvSpPr>
        <p:spPr bwMode="auto">
          <a:xfrm>
            <a:off x="214282" y="1357298"/>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Сведения о разработчике бюджета:</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Финансовый отдел администрации городского округа Верхний Тагил</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Телефоны:</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- 8 (34357) 2-00-72 – ведущий специалист, главный специалист</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Электронный адрес (</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e</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a:t>
            </a:r>
            <a:r>
              <a:rPr kumimoji="0" lang="en-US"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mail</a:t>
            </a:r>
            <a:r>
              <a:rPr kumimoji="0" lang="ru-RU" sz="18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r>
              <a:rPr kumimoji="0" lang="ru-RU" sz="1800" b="1" i="0"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fo57@yandex.ru</a:t>
            </a:r>
            <a:endParaRPr kumimoji="0" lang="ru-RU" sz="900" b="1"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105150" algn="l"/>
              </a:tabLst>
            </a:pPr>
            <a:endParaRPr kumimoji="0" lang="ru-RU" sz="1800" b="1"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Прямоугольник 1"/>
          <p:cNvSpPr/>
          <p:nvPr/>
        </p:nvSpPr>
        <p:spPr>
          <a:xfrm>
            <a:off x="2857488" y="285728"/>
            <a:ext cx="5857916" cy="369332"/>
          </a:xfrm>
          <a:prstGeom prst="rect">
            <a:avLst/>
          </a:prstGeom>
        </p:spPr>
        <p:txBody>
          <a:bodyPr wrap="square">
            <a:spAutoFit/>
          </a:bodyPr>
          <a:lstStyle/>
          <a:p>
            <a:r>
              <a:rPr lang="ru-RU" b="1" i="1" u="sng" dirty="0">
                <a:solidFill>
                  <a:srgbClr val="7030A0"/>
                </a:solidFill>
                <a:latin typeface="Times New Roman" pitchFamily="18" charset="0"/>
                <a:cs typeface="Times New Roman" pitchFamily="18" charset="0"/>
              </a:rPr>
              <a:t>Что такое бюджет? Какие бывают бюджеты?</a:t>
            </a:r>
            <a:endParaRPr lang="ru-RU" dirty="0">
              <a:solidFill>
                <a:srgbClr val="7030A0"/>
              </a:solidFill>
              <a:latin typeface="Times New Roman" pitchFamily="18" charset="0"/>
              <a:cs typeface="Times New Roman" pitchFamily="18" charset="0"/>
            </a:endParaRPr>
          </a:p>
        </p:txBody>
      </p:sp>
      <p:pic>
        <p:nvPicPr>
          <p:cNvPr id="78850" name="Рисунок 2" descr="C:\Users\User\Desktop\fb4402242_7521794.jpg"/>
          <p:cNvPicPr>
            <a:picLocks noChangeAspect="1" noChangeArrowheads="1"/>
          </p:cNvPicPr>
          <p:nvPr/>
        </p:nvPicPr>
        <p:blipFill>
          <a:blip r:embed="rId2"/>
          <a:srcRect/>
          <a:stretch>
            <a:fillRect/>
          </a:stretch>
        </p:blipFill>
        <p:spPr bwMode="auto">
          <a:xfrm>
            <a:off x="285720" y="285729"/>
            <a:ext cx="2071702" cy="1294814"/>
          </a:xfrm>
          <a:prstGeom prst="rect">
            <a:avLst/>
          </a:prstGeom>
          <a:noFill/>
          <a:ln w="9525">
            <a:noFill/>
            <a:miter lim="800000"/>
            <a:headEnd/>
            <a:tailEnd/>
          </a:ln>
        </p:spPr>
      </p:pic>
      <p:sp>
        <p:nvSpPr>
          <p:cNvPr id="4" name="Прямоугольник 3"/>
          <p:cNvSpPr/>
          <p:nvPr/>
        </p:nvSpPr>
        <p:spPr>
          <a:xfrm>
            <a:off x="2143108" y="857232"/>
            <a:ext cx="6500858" cy="369332"/>
          </a:xfrm>
          <a:prstGeom prst="rect">
            <a:avLst/>
          </a:prstGeom>
        </p:spPr>
        <p:txBody>
          <a:bodyPr wrap="square">
            <a:spAutoFit/>
          </a:bodyPr>
          <a:lstStyle/>
          <a:p>
            <a:r>
              <a:rPr lang="ru-RU" b="1" dirty="0">
                <a:solidFill>
                  <a:srgbClr val="0070C0"/>
                </a:solidFill>
                <a:latin typeface="Times New Roman" pitchFamily="18" charset="0"/>
                <a:cs typeface="Times New Roman" pitchFamily="18" charset="0"/>
              </a:rPr>
              <a:t>Бюджет</a:t>
            </a:r>
            <a:r>
              <a:rPr lang="ru-RU" dirty="0">
                <a:solidFill>
                  <a:srgbClr val="0070C0"/>
                </a:solidFill>
                <a:latin typeface="Times New Roman" pitchFamily="18" charset="0"/>
                <a:cs typeface="Times New Roman" pitchFamily="18" charset="0"/>
              </a:rPr>
              <a:t> – это план доходов и расходов на определенный период</a:t>
            </a:r>
          </a:p>
        </p:txBody>
      </p:sp>
      <p:sp>
        <p:nvSpPr>
          <p:cNvPr id="78851" name="AutoShape 3"/>
          <p:cNvSpPr>
            <a:spLocks noChangeArrowheads="1"/>
          </p:cNvSpPr>
          <p:nvPr/>
        </p:nvSpPr>
        <p:spPr bwMode="auto">
          <a:xfrm>
            <a:off x="3357554" y="1357298"/>
            <a:ext cx="3697287" cy="476250"/>
          </a:xfrm>
          <a:prstGeom prst="roundRect">
            <a:avLst>
              <a:gd name="adj" fmla="val 16667"/>
            </a:avLst>
          </a:prstGeom>
          <a:solidFill>
            <a:schemeClr val="accent1">
              <a:lumMod val="60000"/>
              <a:lumOff val="40000"/>
            </a:schemeClr>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Какие бывают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2" name="AutoShape 4"/>
          <p:cNvSpPr>
            <a:spLocks noChangeArrowheads="1"/>
          </p:cNvSpPr>
          <p:nvPr/>
        </p:nvSpPr>
        <p:spPr bwMode="auto">
          <a:xfrm>
            <a:off x="2500298" y="1643050"/>
            <a:ext cx="684213" cy="492125"/>
          </a:xfrm>
          <a:prstGeom prst="curvedRightArrow">
            <a:avLst>
              <a:gd name="adj1" fmla="val 20000"/>
              <a:gd name="adj2" fmla="val 40000"/>
              <a:gd name="adj3" fmla="val 46344"/>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3" name="AutoShape 5"/>
          <p:cNvSpPr>
            <a:spLocks noChangeArrowheads="1"/>
          </p:cNvSpPr>
          <p:nvPr/>
        </p:nvSpPr>
        <p:spPr bwMode="auto">
          <a:xfrm>
            <a:off x="7500958" y="1643050"/>
            <a:ext cx="733425" cy="431800"/>
          </a:xfrm>
          <a:prstGeom prst="curvedLeftArrow">
            <a:avLst>
              <a:gd name="adj1" fmla="val 20000"/>
              <a:gd name="adj2" fmla="val 40000"/>
              <a:gd name="adj3" fmla="val 56618"/>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horz" wrap="square" lIns="91440" tIns="45720" rIns="91440" bIns="45720" numCol="1" anchor="t" anchorCtr="0" compatLnSpc="1">
            <a:prstTxWarp prst="textNoShape">
              <a:avLst/>
            </a:prstTxWarp>
          </a:bodyPr>
          <a:lstStyle/>
          <a:p>
            <a:endParaRPr lang="ru-RU"/>
          </a:p>
        </p:txBody>
      </p:sp>
      <p:sp>
        <p:nvSpPr>
          <p:cNvPr id="78854" name="AutoShape 6"/>
          <p:cNvSpPr>
            <a:spLocks noChangeArrowheads="1"/>
          </p:cNvSpPr>
          <p:nvPr/>
        </p:nvSpPr>
        <p:spPr bwMode="auto">
          <a:xfrm>
            <a:off x="1357290" y="2357430"/>
            <a:ext cx="2220913" cy="582613"/>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семей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5" name="AutoShape 7"/>
          <p:cNvSpPr>
            <a:spLocks noChangeArrowheads="1"/>
          </p:cNvSpPr>
          <p:nvPr/>
        </p:nvSpPr>
        <p:spPr bwMode="auto">
          <a:xfrm>
            <a:off x="5929322" y="2285992"/>
            <a:ext cx="3054350" cy="55245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организаций</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6" name="AutoShape 8"/>
          <p:cNvSpPr>
            <a:spLocks noChangeArrowheads="1"/>
          </p:cNvSpPr>
          <p:nvPr/>
        </p:nvSpPr>
        <p:spPr bwMode="auto">
          <a:xfrm>
            <a:off x="4786314" y="2000240"/>
            <a:ext cx="301625" cy="612775"/>
          </a:xfrm>
          <a:prstGeom prst="downArrow">
            <a:avLst>
              <a:gd name="adj1" fmla="val 50000"/>
              <a:gd name="adj2" fmla="val 507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58" name="AutoShape 10"/>
          <p:cNvSpPr>
            <a:spLocks noChangeArrowheads="1"/>
          </p:cNvSpPr>
          <p:nvPr/>
        </p:nvSpPr>
        <p:spPr bwMode="auto">
          <a:xfrm>
            <a:off x="3500430" y="3071810"/>
            <a:ext cx="3478213" cy="723900"/>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cs typeface="Arial" pitchFamily="34" charset="0"/>
              </a:rPr>
              <a:t>Бюджеты публично-правовых образований</a:t>
            </a:r>
            <a:r>
              <a:rPr kumimoji="0" lang="ru-RU" sz="1800" b="1" i="0" u="none" strike="noStrike" cap="none" normalizeH="0" baseline="0" dirty="0" smtClean="0">
                <a:ln>
                  <a:noFill/>
                </a:ln>
                <a:solidFill>
                  <a:schemeClr val="tx1"/>
                </a:solidFill>
                <a:effectLst/>
                <a:latin typeface="Calibri" pitchFamily="34" charset="0"/>
                <a:cs typeface="Arial" pitchFamily="34" charset="0"/>
              </a:rPr>
              <a:t>:</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9" name="AutoShape 11"/>
          <p:cNvSpPr>
            <a:spLocks noChangeArrowheads="1"/>
          </p:cNvSpPr>
          <p:nvPr/>
        </p:nvSpPr>
        <p:spPr bwMode="auto">
          <a:xfrm>
            <a:off x="785786" y="4500570"/>
            <a:ext cx="1938338" cy="2181225"/>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(федеральный бюджет, бюджеты государственных внебюджетных фондов Российской Федерации)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0" name="AutoShape 12"/>
          <p:cNvSpPr>
            <a:spLocks noChangeArrowheads="1"/>
          </p:cNvSpPr>
          <p:nvPr/>
        </p:nvSpPr>
        <p:spPr bwMode="auto">
          <a:xfrm>
            <a:off x="3857620" y="4572008"/>
            <a:ext cx="2271713" cy="2071702"/>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Субъектов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Российской Федерации</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(региональные бюджеты, бюджеты территориальных фондов обязательного медицинского страхования)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1" name="AutoShape 13"/>
          <p:cNvSpPr>
            <a:spLocks noChangeArrowheads="1"/>
          </p:cNvSpPr>
          <p:nvPr/>
        </p:nvSpPr>
        <p:spPr bwMode="auto">
          <a:xfrm>
            <a:off x="7000892" y="4714884"/>
            <a:ext cx="1758950" cy="1608138"/>
          </a:xfrm>
          <a:prstGeom prst="roundRect">
            <a:avLst>
              <a:gd name="adj" fmla="val 16667"/>
            </a:avLst>
          </a:prstGeom>
          <a:gradFill rotWithShape="0">
            <a:gsLst>
              <a:gs pos="0">
                <a:srgbClr val="95B3D7"/>
              </a:gs>
              <a:gs pos="50000">
                <a:srgbClr val="DBE5F1"/>
              </a:gs>
              <a:gs pos="100000">
                <a:srgbClr val="95B3D7"/>
              </a:gs>
            </a:gsLst>
            <a:lin ang="189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Муниципальных образований</a:t>
            </a:r>
            <a:r>
              <a:rPr kumimoji="0" lang="ru-RU" sz="1400" b="0" i="0" u="none" strike="noStrike" cap="none" normalizeH="0" baseline="0" dirty="0" smtClean="0">
                <a:ln>
                  <a:noFill/>
                </a:ln>
                <a:solidFill>
                  <a:schemeClr val="tx1"/>
                </a:solidFill>
                <a:effectLst/>
                <a:latin typeface="Times New Roman" pitchFamily="18" charset="0"/>
                <a:cs typeface="Arial" pitchFamily="34" charset="0"/>
              </a:rPr>
              <a:t> (местные бюджеты)</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62" name="AutoShape 14"/>
          <p:cNvSpPr>
            <a:spLocks noChangeArrowheads="1"/>
          </p:cNvSpPr>
          <p:nvPr/>
        </p:nvSpPr>
        <p:spPr bwMode="auto">
          <a:xfrm rot="3161082">
            <a:off x="2634693" y="3697541"/>
            <a:ext cx="400050" cy="895350"/>
          </a:xfrm>
          <a:prstGeom prst="downArrow">
            <a:avLst>
              <a:gd name="adj1" fmla="val 50000"/>
              <a:gd name="adj2" fmla="val 5595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3" name="AutoShape 15"/>
          <p:cNvSpPr>
            <a:spLocks noChangeArrowheads="1"/>
          </p:cNvSpPr>
          <p:nvPr/>
        </p:nvSpPr>
        <p:spPr bwMode="auto">
          <a:xfrm>
            <a:off x="4857752" y="4000504"/>
            <a:ext cx="261938" cy="431800"/>
          </a:xfrm>
          <a:prstGeom prst="downArrow">
            <a:avLst>
              <a:gd name="adj1" fmla="val 50000"/>
              <a:gd name="adj2" fmla="val 41212"/>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
        <p:nvSpPr>
          <p:cNvPr id="78864" name="AutoShape 16"/>
          <p:cNvSpPr>
            <a:spLocks noChangeArrowheads="1"/>
          </p:cNvSpPr>
          <p:nvPr/>
        </p:nvSpPr>
        <p:spPr bwMode="auto">
          <a:xfrm rot="-2611130">
            <a:off x="7271085" y="3623039"/>
            <a:ext cx="450850" cy="757237"/>
          </a:xfrm>
          <a:prstGeom prst="downArrow">
            <a:avLst>
              <a:gd name="adj1" fmla="val 50000"/>
              <a:gd name="adj2" fmla="val 41989"/>
            </a:avLst>
          </a:prstGeom>
          <a:gradFill rotWithShape="0">
            <a:gsLst>
              <a:gs pos="0">
                <a:srgbClr val="B2A1C7"/>
              </a:gs>
              <a:gs pos="50000">
                <a:srgbClr val="8064A2"/>
              </a:gs>
              <a:gs pos="100000">
                <a:srgbClr val="B2A1C7"/>
              </a:gs>
            </a:gsLst>
            <a:lin ang="5400000" scaled="1"/>
          </a:gradFill>
          <a:ln w="12700">
            <a:solidFill>
              <a:srgbClr val="8064A2"/>
            </a:solidFill>
            <a:miter lim="800000"/>
            <a:headEnd/>
            <a:tailEnd/>
          </a:ln>
          <a:effectLst>
            <a:outerShdw dist="28398" dir="3806097" algn="ctr" rotWithShape="0">
              <a:srgbClr val="3F3151"/>
            </a:outerShdw>
          </a:effectLst>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3" name="Rectangle 1"/>
          <p:cNvSpPr>
            <a:spLocks noChangeArrowheads="1"/>
          </p:cNvSpPr>
          <p:nvPr/>
        </p:nvSpPr>
        <p:spPr bwMode="auto">
          <a:xfrm>
            <a:off x="142844" y="142852"/>
            <a:ext cx="8880506" cy="785818"/>
          </a:xfrm>
          <a:prstGeom prst="rect">
            <a:avLst/>
          </a:prstGeom>
          <a:gradFill rotWithShape="0">
            <a:gsLst>
              <a:gs pos="0">
                <a:srgbClr val="92CDDC"/>
              </a:gs>
              <a:gs pos="50000">
                <a:srgbClr val="DAEEF3"/>
              </a:gs>
              <a:gs pos="100000">
                <a:srgbClr val="92CDDC"/>
              </a:gs>
            </a:gsLst>
            <a:lin ang="18900000" scaled="1"/>
          </a:gradFill>
          <a:ln w="12700">
            <a:solidFill>
              <a:srgbClr val="92CDDC"/>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НА ЧЕМ ОСНОВАНО  СОСТАВЛЕНИЕ ПРОЕКТА</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sng" strike="noStrike" cap="none" normalizeH="0" baseline="0" dirty="0" smtClean="0">
                <a:ln>
                  <a:noFill/>
                </a:ln>
                <a:solidFill>
                  <a:schemeClr val="tx1"/>
                </a:solidFill>
                <a:effectLst/>
                <a:latin typeface="Times New Roman" pitchFamily="18" charset="0"/>
                <a:cs typeface="Arial" pitchFamily="34" charset="0"/>
              </a:rPr>
              <a:t>БЮДЖЕТА ГОРОДСКОГО ОКРУГА</a:t>
            </a:r>
            <a:r>
              <a:rPr kumimoji="0" lang="ru-RU" sz="1800" b="1" i="0" u="sng" strike="noStrike" cap="none" normalizeH="0" dirty="0" smtClean="0">
                <a:ln>
                  <a:noFill/>
                </a:ln>
                <a:solidFill>
                  <a:schemeClr val="tx1"/>
                </a:solidFill>
                <a:effectLst/>
                <a:latin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0114" name="Рисунок 1" descr="C:\Users\User\Desktop\1.jpg"/>
          <p:cNvPicPr>
            <a:picLocks noChangeAspect="1" noChangeArrowheads="1"/>
          </p:cNvPicPr>
          <p:nvPr/>
        </p:nvPicPr>
        <p:blipFill>
          <a:blip r:embed="rId2" cstate="print"/>
          <a:srcRect/>
          <a:stretch>
            <a:fillRect/>
          </a:stretch>
        </p:blipFill>
        <p:spPr bwMode="auto">
          <a:xfrm>
            <a:off x="285720" y="1142984"/>
            <a:ext cx="1912602" cy="1143008"/>
          </a:xfrm>
          <a:prstGeom prst="rect">
            <a:avLst/>
          </a:prstGeom>
          <a:noFill/>
          <a:ln w="9525">
            <a:noFill/>
            <a:miter lim="800000"/>
            <a:headEnd/>
            <a:tailEnd/>
          </a:ln>
        </p:spPr>
      </p:pic>
      <p:pic>
        <p:nvPicPr>
          <p:cNvPr id="90115" name="Рисунок 2" descr="C:\Users\User\Desktop\8.jpg"/>
          <p:cNvPicPr>
            <a:picLocks noChangeAspect="1" noChangeArrowheads="1"/>
          </p:cNvPicPr>
          <p:nvPr/>
        </p:nvPicPr>
        <p:blipFill>
          <a:blip r:embed="rId3" cstate="print"/>
          <a:srcRect/>
          <a:stretch>
            <a:fillRect/>
          </a:stretch>
        </p:blipFill>
        <p:spPr bwMode="auto">
          <a:xfrm>
            <a:off x="285720" y="2428868"/>
            <a:ext cx="1882777" cy="1071570"/>
          </a:xfrm>
          <a:prstGeom prst="rect">
            <a:avLst/>
          </a:prstGeom>
          <a:noFill/>
          <a:ln w="9525">
            <a:noFill/>
            <a:miter lim="800000"/>
            <a:headEnd/>
            <a:tailEnd/>
          </a:ln>
        </p:spPr>
      </p:pic>
      <p:pic>
        <p:nvPicPr>
          <p:cNvPr id="90116" name="Рисунок 3" descr="C:\Users\User\Desktop\2.jpg"/>
          <p:cNvPicPr>
            <a:picLocks noChangeAspect="1" noChangeArrowheads="1"/>
          </p:cNvPicPr>
          <p:nvPr/>
        </p:nvPicPr>
        <p:blipFill>
          <a:blip r:embed="rId4" cstate="print"/>
          <a:srcRect/>
          <a:stretch>
            <a:fillRect/>
          </a:stretch>
        </p:blipFill>
        <p:spPr bwMode="auto">
          <a:xfrm>
            <a:off x="285720" y="3714752"/>
            <a:ext cx="1857388" cy="1143008"/>
          </a:xfrm>
          <a:prstGeom prst="rect">
            <a:avLst/>
          </a:prstGeom>
          <a:noFill/>
          <a:ln w="9525">
            <a:noFill/>
            <a:miter lim="800000"/>
            <a:headEnd/>
            <a:tailEnd/>
          </a:ln>
        </p:spPr>
      </p:pic>
      <p:pic>
        <p:nvPicPr>
          <p:cNvPr id="90117" name="Рисунок 4" descr="C:\Users\User\Desktop\20.jpg"/>
          <p:cNvPicPr>
            <a:picLocks noChangeAspect="1" noChangeArrowheads="1"/>
          </p:cNvPicPr>
          <p:nvPr/>
        </p:nvPicPr>
        <p:blipFill>
          <a:blip r:embed="rId5"/>
          <a:srcRect/>
          <a:stretch>
            <a:fillRect/>
          </a:stretch>
        </p:blipFill>
        <p:spPr bwMode="auto">
          <a:xfrm>
            <a:off x="357158" y="5143512"/>
            <a:ext cx="1857388" cy="1228726"/>
          </a:xfrm>
          <a:prstGeom prst="rect">
            <a:avLst/>
          </a:prstGeom>
          <a:noFill/>
          <a:ln w="9525">
            <a:noFill/>
            <a:miter lim="800000"/>
            <a:headEnd/>
            <a:tailEnd/>
          </a:ln>
        </p:spPr>
      </p:pic>
      <p:sp>
        <p:nvSpPr>
          <p:cNvPr id="90118" name="AutoShape 6"/>
          <p:cNvSpPr>
            <a:spLocks noChangeArrowheads="1"/>
          </p:cNvSpPr>
          <p:nvPr/>
        </p:nvSpPr>
        <p:spPr bwMode="auto">
          <a:xfrm>
            <a:off x="3000364" y="1214422"/>
            <a:ext cx="5365750" cy="642942"/>
          </a:xfrm>
          <a:prstGeom prst="roundRect">
            <a:avLst>
              <a:gd name="adj" fmla="val 16667"/>
            </a:avLst>
          </a:prstGeom>
          <a:gradFill rotWithShape="0">
            <a:gsLst>
              <a:gs pos="0">
                <a:srgbClr val="FFFFFF"/>
              </a:gs>
              <a:gs pos="100000">
                <a:srgbClr val="B6DDE8"/>
              </a:gs>
            </a:gsLst>
            <a:lin ang="54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ru-RU" sz="1400" b="1" dirty="0" smtClean="0">
                <a:latin typeface="Times New Roman" pitchFamily="18" charset="0"/>
                <a:cs typeface="Arial" pitchFamily="34" charset="0"/>
              </a:rPr>
              <a:t>БЮДЖЕТНОМ ПОСЛАНИИ                                                          ПРЕЗИДЕНТА  РОССИЙСКОЙ ФЕДЕРАЦИИ</a:t>
            </a:r>
            <a:endParaRPr lang="ru-RU" sz="1400" dirty="0" smtClean="0">
              <a:latin typeface="Arial" pitchFamily="34" charset="0"/>
              <a:cs typeface="Arial" pitchFamily="34" charset="0"/>
            </a:endParaRPr>
          </a:p>
        </p:txBody>
      </p:sp>
      <p:sp>
        <p:nvSpPr>
          <p:cNvPr id="90119" name="AutoShape 7"/>
          <p:cNvSpPr>
            <a:spLocks noChangeArrowheads="1"/>
          </p:cNvSpPr>
          <p:nvPr/>
        </p:nvSpPr>
        <p:spPr bwMode="auto">
          <a:xfrm>
            <a:off x="3000364" y="2500306"/>
            <a:ext cx="5365750" cy="673100"/>
          </a:xfrm>
          <a:prstGeom prst="roundRect">
            <a:avLst>
              <a:gd name="adj" fmla="val 16667"/>
            </a:avLst>
          </a:prstGeom>
          <a:gradFill rotWithShape="0">
            <a:gsLst>
              <a:gs pos="0">
                <a:srgbClr val="92CDDC"/>
              </a:gs>
              <a:gs pos="50000">
                <a:srgbClr val="DAEEF3"/>
              </a:gs>
              <a:gs pos="100000">
                <a:srgbClr val="92CDDC"/>
              </a:gs>
            </a:gsLst>
            <a:lin ang="18900000" scaled="1"/>
          </a:gradFill>
          <a:ln w="12700">
            <a:solidFill>
              <a:srgbClr val="92CDDC"/>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ПРОГНОЗЕ СОЦИАЛЬНО-ЭКОНОМИЧЕСКОГО РАЗВИТИЯ ГОРОДСКОГО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0120" name="AutoShape 8"/>
          <p:cNvSpPr>
            <a:spLocks noChangeArrowheads="1"/>
          </p:cNvSpPr>
          <p:nvPr/>
        </p:nvSpPr>
        <p:spPr bwMode="auto">
          <a:xfrm>
            <a:off x="3143240" y="392906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Arial" pitchFamily="34" charset="0"/>
              </a:rPr>
              <a:t>ОСНОВНЫХ НАПРАВЛЕНИЯХ                                           БЮДЖЕТНОЙ И НАЛОГОВОЙ ПОЛИТИКИ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8"/>
          <p:cNvSpPr>
            <a:spLocks noChangeArrowheads="1"/>
          </p:cNvSpPr>
          <p:nvPr/>
        </p:nvSpPr>
        <p:spPr bwMode="auto">
          <a:xfrm>
            <a:off x="3143240" y="5357826"/>
            <a:ext cx="5365750" cy="661987"/>
          </a:xfrm>
          <a:prstGeom prst="roundRect">
            <a:avLst>
              <a:gd name="adj" fmla="val 16667"/>
            </a:avLst>
          </a:prstGeom>
          <a:gradFill rotWithShape="0">
            <a:gsLst>
              <a:gs pos="0">
                <a:srgbClr val="92CDDC"/>
              </a:gs>
              <a:gs pos="50000">
                <a:srgbClr val="4BACC6"/>
              </a:gs>
              <a:gs pos="100000">
                <a:srgbClr val="92CDDC"/>
              </a:gs>
            </a:gsLst>
            <a:lin ang="5400000" scaled="1"/>
          </a:gradFill>
          <a:ln w="12700">
            <a:solidFill>
              <a:srgbClr val="4BACC6"/>
            </a:solidFill>
            <a:round/>
            <a:headEnd/>
            <a:tailEnd/>
          </a:ln>
          <a:effectLst>
            <a:outerShdw dist="28398" dir="3806097" algn="ctr" rotWithShape="0">
              <a:srgbClr val="205867"/>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МУНИЦИПАЛЬНЫХ ПРОГРАММАХ</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89" name="AutoShape 1"/>
          <p:cNvSpPr>
            <a:spLocks noChangeArrowheads="1"/>
          </p:cNvSpPr>
          <p:nvPr/>
        </p:nvSpPr>
        <p:spPr bwMode="auto">
          <a:xfrm>
            <a:off x="142844" y="142852"/>
            <a:ext cx="8642350" cy="863600"/>
          </a:xfrm>
          <a:prstGeom prst="roundRect">
            <a:avLst>
              <a:gd name="adj" fmla="val 16667"/>
            </a:avLst>
          </a:prstGeom>
          <a:solidFill>
            <a:schemeClr val="accent4">
              <a:lumMod val="40000"/>
              <a:lumOff val="60000"/>
            </a:schemeClr>
          </a:solidFill>
          <a:ln w="12700">
            <a:solidFill>
              <a:srgbClr val="FABF8F"/>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smtClean="0">
                <a:ln>
                  <a:noFill/>
                </a:ln>
                <a:solidFill>
                  <a:srgbClr val="5F497A"/>
                </a:solidFill>
                <a:effectLst/>
                <a:latin typeface="Times New Roman" pitchFamily="18" charset="0"/>
                <a:cs typeface="Arial" pitchFamily="34" charset="0"/>
              </a:rPr>
              <a:t>БЮДЖЕТНЫЙ ПРОЦЕСС</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800" b="1" i="0" u="none" strike="noStrike" cap="none" normalizeH="0" baseline="0" smtClean="0">
                <a:ln>
                  <a:noFill/>
                </a:ln>
                <a:solidFill>
                  <a:srgbClr val="5F497A"/>
                </a:solidFill>
                <a:effectLst/>
                <a:latin typeface="Times New Roman" pitchFamily="18" charset="0"/>
                <a:cs typeface="Arial" pitchFamily="34" charset="0"/>
              </a:rPr>
              <a:t>ежегодное формирование и исполнение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094" name="AutoShape 6"/>
          <p:cNvSpPr>
            <a:spLocks noChangeArrowheads="1"/>
          </p:cNvSpPr>
          <p:nvPr/>
        </p:nvSpPr>
        <p:spPr bwMode="auto">
          <a:xfrm>
            <a:off x="0" y="2857496"/>
            <a:ext cx="16478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Составление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0" name="AutoShape 2"/>
          <p:cNvSpPr>
            <a:spLocks noChangeArrowheads="1"/>
          </p:cNvSpPr>
          <p:nvPr/>
        </p:nvSpPr>
        <p:spPr bwMode="auto">
          <a:xfrm>
            <a:off x="1785918" y="2857496"/>
            <a:ext cx="171767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Рассмотрение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3" name="AutoShape 5"/>
          <p:cNvSpPr>
            <a:spLocks noChangeArrowheads="1"/>
          </p:cNvSpPr>
          <p:nvPr/>
        </p:nvSpPr>
        <p:spPr bwMode="auto">
          <a:xfrm>
            <a:off x="3786182" y="2857496"/>
            <a:ext cx="1727200"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Утверждение проекта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1" name="AutoShape 3"/>
          <p:cNvSpPr>
            <a:spLocks noChangeArrowheads="1"/>
          </p:cNvSpPr>
          <p:nvPr/>
        </p:nvSpPr>
        <p:spPr bwMode="auto">
          <a:xfrm>
            <a:off x="5643570" y="2857496"/>
            <a:ext cx="1685925"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 Исполнение местного бюджета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9092" name="AutoShape 4"/>
          <p:cNvSpPr>
            <a:spLocks noChangeArrowheads="1"/>
          </p:cNvSpPr>
          <p:nvPr/>
        </p:nvSpPr>
        <p:spPr bwMode="auto">
          <a:xfrm>
            <a:off x="7286644" y="2857496"/>
            <a:ext cx="1716088" cy="1449388"/>
          </a:xfrm>
          <a:prstGeom prst="verticalScroll">
            <a:avLst>
              <a:gd name="adj" fmla="val 12500"/>
            </a:avLst>
          </a:prstGeom>
          <a:solidFill>
            <a:schemeClr val="accent4">
              <a:lumMod val="20000"/>
              <a:lumOff val="80000"/>
            </a:schemeClr>
          </a:solidFill>
          <a:ln w="12700">
            <a:solidFill>
              <a:srgbClr val="D99594"/>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5. Рассмотрение и утверждение отчета об исполнении местного бюджета</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0" name="AutoShape 12"/>
          <p:cNvSpPr>
            <a:spLocks noChangeShapeType="1"/>
          </p:cNvSpPr>
          <p:nvPr/>
        </p:nvSpPr>
        <p:spPr bwMode="auto">
          <a:xfrm flipH="1">
            <a:off x="785786" y="2000240"/>
            <a:ext cx="1085850" cy="72390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9" name="AutoShape 11"/>
          <p:cNvSpPr>
            <a:spLocks noChangeShapeType="1"/>
          </p:cNvSpPr>
          <p:nvPr/>
        </p:nvSpPr>
        <p:spPr bwMode="auto">
          <a:xfrm flipH="1">
            <a:off x="2928926" y="2000240"/>
            <a:ext cx="220662"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8" name="AutoShape 10"/>
          <p:cNvSpPr>
            <a:spLocks noChangeShapeType="1"/>
          </p:cNvSpPr>
          <p:nvPr/>
        </p:nvSpPr>
        <p:spPr bwMode="auto">
          <a:xfrm>
            <a:off x="4572000" y="2000240"/>
            <a:ext cx="180975"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7" name="AutoShape 9"/>
          <p:cNvSpPr>
            <a:spLocks noChangeShapeType="1"/>
          </p:cNvSpPr>
          <p:nvPr/>
        </p:nvSpPr>
        <p:spPr bwMode="auto">
          <a:xfrm>
            <a:off x="6072198" y="2000240"/>
            <a:ext cx="401637" cy="814387"/>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6" name="AutoShape 8"/>
          <p:cNvSpPr>
            <a:spLocks noChangeShapeType="1"/>
          </p:cNvSpPr>
          <p:nvPr/>
        </p:nvSpPr>
        <p:spPr bwMode="auto">
          <a:xfrm>
            <a:off x="7143768" y="1928802"/>
            <a:ext cx="1004888" cy="773113"/>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89095" name="AutoShape 7"/>
          <p:cNvSpPr>
            <a:spLocks noChangeShapeType="1"/>
          </p:cNvSpPr>
          <p:nvPr/>
        </p:nvSpPr>
        <p:spPr bwMode="auto">
          <a:xfrm flipV="1">
            <a:off x="1357290" y="1785926"/>
            <a:ext cx="5880100" cy="50800"/>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89101" name="Rectangle 13"/>
          <p:cNvSpPr>
            <a:spLocks noChangeArrowheads="1"/>
          </p:cNvSpPr>
          <p:nvPr/>
        </p:nvSpPr>
        <p:spPr bwMode="auto">
          <a:xfrm>
            <a:off x="357158" y="1285860"/>
            <a:ext cx="8358246"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accent4">
                    <a:lumMod val="75000"/>
                  </a:schemeClr>
                </a:solidFill>
                <a:latin typeface="Times New Roman" pitchFamily="18" charset="0"/>
                <a:ea typeface="Times New Roman" pitchFamily="18" charset="0"/>
                <a:cs typeface="Times New Roman" pitchFamily="18" charset="0"/>
              </a:rPr>
              <a:t>ЭТАПЫ БЮДЖЕТНОГО ПРОЦЕССА</a:t>
            </a:r>
            <a:endParaRPr kumimoji="0" lang="ru-RU" sz="900" b="0" i="0" u="none" strike="noStrike" cap="none" normalizeH="0" baseline="0" dirty="0" smtClean="0">
              <a:ln>
                <a:noFill/>
              </a:ln>
              <a:solidFill>
                <a:schemeClr val="accent4">
                  <a:lumMod val="75000"/>
                </a:schemeClr>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accent4">
                  <a:lumMod val="75000"/>
                </a:schemeClr>
              </a:solidFill>
              <a:effectLst/>
              <a:latin typeface="Arial" pitchFamily="34" charset="0"/>
              <a:cs typeface="Arial" pitchFamily="34" charset="0"/>
            </a:endParaRPr>
          </a:p>
        </p:txBody>
      </p:sp>
      <p:sp>
        <p:nvSpPr>
          <p:cNvPr id="89102" name="Rectangle 14"/>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803525" algn="l"/>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r>
              <a:rPr kumimoji="0" lang="ru-RU" sz="26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03525" algn="l"/>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9108" name="Rectangle 2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5" name="Rectangle 1"/>
          <p:cNvSpPr>
            <a:spLocks noChangeArrowheads="1"/>
          </p:cNvSpPr>
          <p:nvPr/>
        </p:nvSpPr>
        <p:spPr bwMode="auto">
          <a:xfrm>
            <a:off x="0" y="0"/>
            <a:ext cx="9001156"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ctr" defTabSz="914400" rtl="0" eaLnBrk="1" fontAlgn="base" latinLnBrk="0" hangingPunct="1">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Основные направления бюджетной и налоговой политики на</a:t>
            </a:r>
            <a:r>
              <a:rPr kumimoji="0" lang="ru-RU" sz="1400" b="1" i="0" u="none"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территории городского округа Верхний Тагил на 2020 год и </a:t>
            </a:r>
            <a:endParaRPr kumimoji="0" lang="ru-RU" sz="14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400" b="1" i="1" u="sng" strike="noStrike" cap="none" normalizeH="0" baseline="0" dirty="0" smtClean="0">
                <a:ln>
                  <a:noFill/>
                </a:ln>
                <a:solidFill>
                  <a:schemeClr val="accent4">
                    <a:lumMod val="75000"/>
                  </a:schemeClr>
                </a:solidFill>
                <a:effectLst/>
                <a:latin typeface="Times New Roman" pitchFamily="18" charset="0"/>
                <a:ea typeface="Times New Roman" pitchFamily="18" charset="0"/>
                <a:cs typeface="Times New Roman" pitchFamily="18" charset="0"/>
              </a:rPr>
              <a:t>плановый период 2021 и 2022 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200" dirty="0" smtClean="0">
                <a:latin typeface="Times New Roman" pitchFamily="18" charset="0"/>
                <a:cs typeface="Times New Roman" pitchFamily="18" charset="0"/>
              </a:rPr>
              <a:t>       </a:t>
            </a:r>
            <a:r>
              <a:rPr lang="ru-RU" sz="1100" dirty="0" smtClean="0">
                <a:latin typeface="Times New Roman" pitchFamily="18" charset="0"/>
                <a:cs typeface="Times New Roman" pitchFamily="18" charset="0"/>
              </a:rPr>
              <a:t>Основные направления бюджетной и  налоговой политики городского округа Верхний Тагил на 2020 год и на плановый период 2021 и 2022 годов (далее – Основные направления) разработаны в соответствии со статьей 172 Бюджетного кодекса Российской Федерации, статьей 15 Положения о бюджетном процессе в городском округе Верхний Тагил, утвержденного решением Думы городского округа Верхний Тагил от 19.06.20014г. № 28/2. При подготовке Основных направлений  были учтены положения Стратегии социально-экономического развития городского округа Верхний Тагил на период до 2030 года, утвержденные решением Думы городского округа  Верхний Тагил от 14.12.2018г. № 27/3. Основные направления бюджетной и налоговой политики городского округа Верхний Тагил определяют приоритеты бюджетной и налоговой политики в среднесрочной перспективе и подходы, используемые при составлении проекта местного бюджета на 2020 год и плановый период 2021 и 2022 годов.</a:t>
            </a:r>
          </a:p>
          <a:p>
            <a:pPr algn="just"/>
            <a:endParaRPr lang="ru-RU" sz="1100" dirty="0" smtClean="0">
              <a:latin typeface="Times New Roman" pitchFamily="18" charset="0"/>
              <a:cs typeface="Times New Roman" pitchFamily="18"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Основные направления налоговой политики городского округа Верхний Тагил на 2020 год и плановый </a:t>
            </a:r>
            <a:endParaRPr kumimoji="0" lang="ru-RU" sz="1200" b="0" i="0" u="none" strike="noStrike" cap="none" normalizeH="0" baseline="0" dirty="0" smtClean="0">
              <a:ln>
                <a:noFill/>
              </a:ln>
              <a:solidFill>
                <a:schemeClr val="accent4">
                  <a:lumMod val="75000"/>
                </a:schemeClr>
              </a:solidFill>
              <a:effectLst/>
              <a:latin typeface="Arial" pitchFamily="34" charset="0"/>
              <a:cs typeface="Arial" pitchFamily="34" charset="0"/>
            </a:endParaRP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r>
              <a:rPr kumimoji="0" lang="ru-RU" sz="1200" b="1" i="0" u="none" strike="noStrike" cap="none" normalizeH="0" baseline="0" dirty="0" smtClean="0">
                <a:ln>
                  <a:noFill/>
                </a:ln>
                <a:solidFill>
                  <a:schemeClr val="accent4">
                    <a:lumMod val="75000"/>
                  </a:schemeClr>
                </a:solidFill>
                <a:effectLst/>
                <a:latin typeface="Times New Roman" pitchFamily="18" charset="0"/>
                <a:ea typeface="Calibri" pitchFamily="34" charset="0"/>
                <a:cs typeface="Times New Roman" pitchFamily="18" charset="0"/>
              </a:rPr>
              <a:t>период 2021 и 20202годов</a:t>
            </a:r>
          </a:p>
          <a:p>
            <a:pPr marL="0" marR="0" lvl="0" indent="342900" algn="ctr" defTabSz="914400" rtl="0" eaLnBrk="0" fontAlgn="base" latinLnBrk="0" hangingPunct="0">
              <a:lnSpc>
                <a:spcPct val="100000"/>
              </a:lnSpc>
              <a:spcBef>
                <a:spcPct val="0"/>
              </a:spcBef>
              <a:spcAft>
                <a:spcPct val="0"/>
              </a:spcAft>
              <a:buClrTx/>
              <a:buSzTx/>
              <a:buFontTx/>
              <a:buNone/>
              <a:tabLst>
                <a:tab pos="539750" algn="l"/>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algn="just"/>
            <a:r>
              <a:rPr lang="ru-RU" sz="1100" dirty="0" smtClean="0">
                <a:latin typeface="Times New Roman" pitchFamily="18" charset="0"/>
                <a:cs typeface="Times New Roman" pitchFamily="18" charset="0"/>
              </a:rPr>
              <a:t>        Целью  Основных направлений налоговой политики городского округа Верхний Тагил в 2020 году и  плановом периоде 2021 и 2022 годах является определение условий, принимаемых для составления проекта бюджета городского округа Верхний Тагил на 2020 год и плановый период 2021 и 2022 годов, подходов к его формированию. С учетом приоритетов областной налоговой политики ключевым ориентиром налоговой политики городского округа Верхний Тагил является сохранение стабильных налоговых условий, повышение эффективности применения стимулирующих налоговых мер. Основной задачей налоговой политики городского округа  Верхний Тагил является содействие достижению приоритетов социально-экономического развития, создание благоприятных условий для осуществления предпринимательской и инвестиционной деятельности как основных источников наполняемости бюджета городского округа  Верхний Тагил доходами. Кроме того, необходимо содействовать росту доходов бюджета городского округа за счет повышения собираемости платежей и легализации налоговой базы.</a:t>
            </a:r>
          </a:p>
          <a:p>
            <a:pPr algn="just"/>
            <a:r>
              <a:rPr lang="ru-RU" sz="1100" dirty="0" smtClean="0">
                <a:latin typeface="Times New Roman" pitchFamily="18" charset="0"/>
                <a:cs typeface="Times New Roman" pitchFamily="18" charset="0"/>
              </a:rPr>
              <a:t>     Основными  направлениями налоговой политики на 2020-2022 годы являются:</a:t>
            </a:r>
          </a:p>
          <a:p>
            <a:pPr algn="just"/>
            <a:r>
              <a:rPr lang="ru-RU" sz="1100" dirty="0" smtClean="0">
                <a:latin typeface="Times New Roman" pitchFamily="18" charset="0"/>
                <a:cs typeface="Times New Roman" pitchFamily="18" charset="0"/>
              </a:rPr>
              <a:t>1) совершенствование налогового законодательства с учетом изменений в налоговом законодательстве Российской Федерации;</a:t>
            </a:r>
          </a:p>
          <a:p>
            <a:pPr algn="just"/>
            <a:r>
              <a:rPr lang="ru-RU" sz="1100" dirty="0" smtClean="0">
                <a:latin typeface="Times New Roman" pitchFamily="18" charset="0"/>
                <a:cs typeface="Times New Roman" pitchFamily="18" charset="0"/>
              </a:rPr>
              <a:t>2) реализация эффективной, сбалансированной налоговой политики, обеспечивающей бюджетную, экономическую и социальную эффективность применения налоговых льгот, а также достижение конкретных показателей, на которые предоставленные льготы оказывают влияние;</a:t>
            </a:r>
          </a:p>
          <a:p>
            <a:pPr algn="just"/>
            <a:r>
              <a:rPr lang="ru-RU" sz="1100" dirty="0" smtClean="0">
                <a:latin typeface="Times New Roman" pitchFamily="18" charset="0"/>
                <a:cs typeface="Times New Roman" pitchFamily="18" charset="0"/>
              </a:rPr>
              <a:t>3) повышение уровня ответственности главных администраторов доходов бюджета городского округа  Верхний Тагил за качественное планирование и выполнение плановых назначений по доходам, урегулирование и снижение задолженности по обязательным платежам, обеспечение рационального и эффективного использования муниципального имущества,</a:t>
            </a:r>
          </a:p>
          <a:p>
            <a:pPr algn="just"/>
            <a:r>
              <a:rPr lang="ru-RU" sz="1100" dirty="0" smtClean="0">
                <a:latin typeface="Times New Roman" pitchFamily="18" charset="0"/>
                <a:cs typeface="Times New Roman" pitchFamily="18" charset="0"/>
              </a:rPr>
              <a:t>4) реализация и мониторинг органами местного самоуправления применения нового порядка определения налоговой базы по имущественным налогам, взимаемым с физических лиц, исходя из кадастровой стоимости объекта налогообложения, с учетом сохранения роли имущественных налогов в формировании доходов местного бюджета;</a:t>
            </a:r>
          </a:p>
          <a:p>
            <a:pPr algn="just"/>
            <a:r>
              <a:rPr lang="ru-RU" sz="1100" dirty="0" smtClean="0">
                <a:latin typeface="Times New Roman" pitchFamily="18" charset="0"/>
                <a:cs typeface="Times New Roman" pitchFamily="18" charset="0"/>
              </a:rPr>
              <a:t>5) развитие предпринимательской и инвестиционной деятельности.</a:t>
            </a:r>
          </a:p>
          <a:p>
            <a:pPr algn="just"/>
            <a:endParaRPr lang="ru-RU" sz="1100" dirty="0" smtClean="0">
              <a:latin typeface="Times New Roman" pitchFamily="18" charset="0"/>
              <a:cs typeface="Times New Roman" pitchFamily="18" charset="0"/>
            </a:endParaRPr>
          </a:p>
          <a:p>
            <a:pPr algn="just"/>
            <a:r>
              <a:rPr lang="ru-RU" sz="1100" b="1" dirty="0" smtClean="0">
                <a:latin typeface="Times New Roman" pitchFamily="18" charset="0"/>
                <a:cs typeface="Times New Roman" pitchFamily="18" charset="0"/>
              </a:rPr>
              <a:t> </a:t>
            </a:r>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angle 1"/>
          <p:cNvSpPr>
            <a:spLocks noChangeArrowheads="1"/>
          </p:cNvSpPr>
          <p:nvPr/>
        </p:nvSpPr>
        <p:spPr bwMode="auto">
          <a:xfrm>
            <a:off x="0" y="0"/>
            <a:ext cx="8858280" cy="8771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sz="1100" b="1" dirty="0" smtClean="0">
              <a:latin typeface="Times New Roman" pitchFamily="18" charset="0"/>
              <a:cs typeface="Times New Roman" pitchFamily="18" charset="0"/>
            </a:endParaRPr>
          </a:p>
          <a:p>
            <a:pPr algn="just"/>
            <a:endParaRPr lang="ru-RU" sz="1100" dirty="0" smtClean="0">
              <a:latin typeface="Times New Roman" pitchFamily="18" charset="0"/>
              <a:cs typeface="Times New Roman" pitchFamily="18" charset="0"/>
            </a:endParaRPr>
          </a:p>
          <a:p>
            <a:pPr algn="just"/>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342900" algn="just" defTabSz="914400" rtl="0" eaLnBrk="0" fontAlgn="base" latinLnBrk="0" hangingPunct="0">
              <a:lnSpc>
                <a:spcPct val="100000"/>
              </a:lnSpc>
              <a:spcBef>
                <a:spcPct val="0"/>
              </a:spcBef>
              <a:spcAft>
                <a:spcPct val="0"/>
              </a:spcAft>
              <a:buClrTx/>
              <a:buSzTx/>
              <a:buFontTx/>
              <a:buNone/>
              <a:tabLst>
                <a:tab pos="53975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0594" name="Rectangle 2"/>
          <p:cNvSpPr>
            <a:spLocks noChangeArrowheads="1"/>
          </p:cNvSpPr>
          <p:nvPr/>
        </p:nvSpPr>
        <p:spPr bwMode="auto">
          <a:xfrm>
            <a:off x="1" y="1"/>
            <a:ext cx="9001155" cy="26007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lvl="0" indent="342900" algn="just" fontAlgn="base">
              <a:spcBef>
                <a:spcPct val="0"/>
              </a:spcBef>
              <a:spcAft>
                <a:spcPct val="0"/>
              </a:spcAft>
            </a:pPr>
            <a:r>
              <a:rPr lang="ru-RU" sz="1100" dirty="0" smtClean="0">
                <a:latin typeface="Times New Roman" pitchFamily="18" charset="0"/>
                <a:ea typeface="Calibri" pitchFamily="34" charset="0"/>
                <a:cs typeface="Times New Roman" pitchFamily="18" charset="0"/>
              </a:rPr>
              <a:t>В связи с этим необходимо продолжить осуществление ряда мероприятий:</a:t>
            </a:r>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latin typeface="Times New Roman" pitchFamily="18" charset="0"/>
                <a:ea typeface="Calibri" pitchFamily="34" charset="0"/>
                <a:cs typeface="Times New Roman" pitchFamily="18" charset="0"/>
              </a:rPr>
              <a:t>по сохранению, укреплению, развитию налогового потенциала путем совершенствования механизмов взаимодействия органов местного самоуправления городского округа Верхний Тагил и территориальных органов федеральных органов государственной власти в части качественного администрирования доходных источников бюджета городского округа Верхний Тагил и повышения уровня их собираемости, легализации налоговой базы, включая легализацию «теневой» заработной платы;</a:t>
            </a:r>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latin typeface="Times New Roman" pitchFamily="18" charset="0"/>
                <a:ea typeface="Calibri" pitchFamily="34" charset="0"/>
                <a:cs typeface="Times New Roman" pitchFamily="18" charset="0"/>
              </a:rPr>
              <a:t>по выявлению неучтенных объектов недвижимости, уточнению сведений о правообладателях, стоимости и другой информации, влияющей на полноту и своевременность налогообложения юридических и физических лиц имущественными налогами;</a:t>
            </a:r>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latin typeface="Times New Roman" pitchFamily="18" charset="0"/>
                <a:ea typeface="Calibri" pitchFamily="34" charset="0"/>
                <a:cs typeface="Times New Roman" pitchFamily="18" charset="0"/>
              </a:rPr>
              <a:t>по оптимизации налоговых льгот и преференций по местным налогам по результатам проведенной оценки их эффективности (при необходимости);</a:t>
            </a:r>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latin typeface="Times New Roman" pitchFamily="18" charset="0"/>
                <a:ea typeface="Calibri" pitchFamily="34" charset="0"/>
                <a:cs typeface="Times New Roman" pitchFamily="18" charset="0"/>
              </a:rPr>
              <a:t>по снижению дебиторской задолженности по налоговым и неналоговым доходам в бюджет городского округа Верхний Тагил;</a:t>
            </a:r>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latin typeface="Times New Roman" pitchFamily="18" charset="0"/>
                <a:ea typeface="Calibri" pitchFamily="34" charset="0"/>
                <a:cs typeface="Times New Roman" pitchFamily="18" charset="0"/>
              </a:rPr>
              <a:t>по проведению анализа возможностей увеличения поступлений доходов от использования муниципального имущества путем проведения инвентаризации имущества, выявления неиспользуемого (бесхозного) имущества и установления мер по перепрофилированию, продаже или предоставлению в аренду;</a:t>
            </a:r>
            <a:endParaRPr lang="ru-RU" sz="1100" dirty="0" smtClean="0">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latin typeface="Times New Roman" pitchFamily="18" charset="0"/>
                <a:ea typeface="Calibri" pitchFamily="34" charset="0"/>
                <a:cs typeface="Times New Roman" pitchFamily="18" charset="0"/>
              </a:rPr>
              <a:t>по осуществлению муниципального земельного контроля.</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TextBox 6"/>
          <p:cNvSpPr txBox="1"/>
          <p:nvPr/>
        </p:nvSpPr>
        <p:spPr>
          <a:xfrm>
            <a:off x="1357290" y="3000372"/>
            <a:ext cx="1714512" cy="369332"/>
          </a:xfrm>
          <a:prstGeom prst="rect">
            <a:avLst/>
          </a:prstGeom>
          <a:noFill/>
        </p:spPr>
        <p:txBody>
          <a:bodyPr wrap="square" rtlCol="0">
            <a:spAutoFit/>
          </a:bodyPr>
          <a:lstStyle/>
          <a:p>
            <a:endParaRPr lang="ru-RU" dirty="0"/>
          </a:p>
        </p:txBody>
      </p:sp>
      <p:sp>
        <p:nvSpPr>
          <p:cNvPr id="9" name="Прямоугольник 8"/>
          <p:cNvSpPr/>
          <p:nvPr/>
        </p:nvSpPr>
        <p:spPr>
          <a:xfrm>
            <a:off x="285720" y="2571744"/>
            <a:ext cx="8643998" cy="4370427"/>
          </a:xfrm>
          <a:prstGeom prst="rect">
            <a:avLst/>
          </a:prstGeom>
        </p:spPr>
        <p:txBody>
          <a:bodyPr wrap="square">
            <a:spAutoFit/>
          </a:bodyPr>
          <a:lstStyle/>
          <a:p>
            <a:pPr lvl="0" indent="342900" algn="ctr" fontAlgn="base">
              <a:spcBef>
                <a:spcPct val="0"/>
              </a:spcBef>
              <a:spcAft>
                <a:spcPct val="0"/>
              </a:spcAft>
            </a:pPr>
            <a:r>
              <a:rPr lang="ru-RU" sz="1400" b="1" dirty="0" smtClean="0">
                <a:solidFill>
                  <a:schemeClr val="accent4">
                    <a:lumMod val="75000"/>
                  </a:schemeClr>
                </a:solidFill>
                <a:latin typeface="Times New Roman" pitchFamily="18" charset="0"/>
                <a:ea typeface="Calibri" pitchFamily="34" charset="0"/>
                <a:cs typeface="Times New Roman" pitchFamily="18" charset="0"/>
              </a:rPr>
              <a:t>Подходы к формированию налоговых доходов бюджета городского округа Верхний Тагил</a:t>
            </a:r>
          </a:p>
          <a:p>
            <a:pPr lvl="0" indent="342900" algn="just" eaLnBrk="0" fontAlgn="base" hangingPunct="0">
              <a:spcBef>
                <a:spcPct val="0"/>
              </a:spcBef>
              <a:spcAft>
                <a:spcPct val="0"/>
              </a:spcAft>
            </a:pPr>
            <a:r>
              <a:rPr lang="ru-RU" sz="1100" b="1" dirty="0" smtClean="0">
                <a:solidFill>
                  <a:prstClr val="black"/>
                </a:solidFill>
                <a:latin typeface="Times New Roman" pitchFamily="18" charset="0"/>
                <a:ea typeface="Calibri" pitchFamily="34" charset="0"/>
                <a:cs typeface="Times New Roman" pitchFamily="18" charset="0"/>
              </a:rPr>
              <a:t>1.Налог на доходы физических лиц</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В доходы бюджета городского округа  Верхний Тагил налог на доходы физических лиц в 2020 году будет зачисляться по нормативу 59 процента, в том числе: 15 процентов - норматив отчислений в бюджеты городских округов в соответствии с Бюджетным кодексом Российской Федерации; 1 процент - единый норматив отчислений в соответствии с Законом Свердловской области от 26 декабря 2011 года № 128-ОЗ «Об установлении единых нормативов отчислений в бюджеты муниципальных образований, расположенных на территории Свердловской области, от налога на доходы физических лиц и налога, взимаемого в связи с применением упрощенной системы налогообложения, подлежащих зачислению в областной бюджет»; 43 процента - дополнительный норматив, которым заменена дотация из областного бюджета на выравнивание бюджетной обеспеченности городских округов.</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dirty="0" smtClean="0">
                <a:solidFill>
                  <a:prstClr val="black"/>
                </a:solidFill>
                <a:latin typeface="Times New Roman" pitchFamily="18" charset="0"/>
                <a:ea typeface="Calibri" pitchFamily="34" charset="0"/>
                <a:cs typeface="Times New Roman" pitchFamily="18" charset="0"/>
              </a:rPr>
              <a:t>В плановом периоде темп роста поступлений налога на доходы физических лиц в доходы бюджета городского округа Верхний Тагил  планируется  в размере:  в 2020 году – 1,044%, в 2021 году - 1,048%, в 2022 году – 1,049%.</a:t>
            </a:r>
            <a:endParaRPr lang="ru-RU" sz="1100" dirty="0" smtClean="0">
              <a:solidFill>
                <a:prstClr val="black"/>
              </a:solidFill>
              <a:latin typeface="Times New Roman" pitchFamily="18" charset="0"/>
              <a:cs typeface="Times New Roman" pitchFamily="18" charset="0"/>
            </a:endParaRPr>
          </a:p>
          <a:p>
            <a:pPr lvl="0" indent="342900" algn="just" eaLnBrk="0" fontAlgn="base" hangingPunct="0">
              <a:spcBef>
                <a:spcPct val="0"/>
              </a:spcBef>
              <a:spcAft>
                <a:spcPct val="0"/>
              </a:spcAft>
            </a:pPr>
            <a:r>
              <a:rPr lang="ru-RU" sz="1100" b="1" dirty="0" smtClean="0">
                <a:solidFill>
                  <a:prstClr val="black"/>
                </a:solidFill>
                <a:latin typeface="Times New Roman" pitchFamily="18" charset="0"/>
                <a:ea typeface="Calibri" pitchFamily="34" charset="0"/>
                <a:cs typeface="Times New Roman" pitchFamily="18" charset="0"/>
              </a:rPr>
              <a:t>2.Акцизы по подакцизным товарам (продукции), производимым на территории Российской Федерации.</a:t>
            </a:r>
          </a:p>
          <a:p>
            <a:pPr algn="just"/>
            <a:r>
              <a:rPr lang="ru-RU" sz="1100" dirty="0" smtClean="0">
                <a:latin typeface="Times New Roman" pitchFamily="18" charset="0"/>
                <a:cs typeface="Times New Roman" pitchFamily="18" charset="0"/>
              </a:rPr>
              <a:t>Поступления акцизов зависят от налоговых ставок, установленных в Налоговом кодексе РФ на соответствующий период, и от нормативов зачисления, установленных законодательством федерального и регионального уровня. Дифференцированный норматив зачисления доходов от  акцизов на нефтепродукты на 2020-2022 годы установлен в размере 0,08265%. </a:t>
            </a:r>
          </a:p>
          <a:p>
            <a:pPr algn="just"/>
            <a:r>
              <a:rPr lang="ru-RU" sz="1100" dirty="0" smtClean="0">
                <a:latin typeface="Times New Roman" pitchFamily="18" charset="0"/>
                <a:cs typeface="Times New Roman" pitchFamily="18" charset="0"/>
              </a:rPr>
              <a:t>        </a:t>
            </a:r>
            <a:r>
              <a:rPr lang="ru-RU" sz="1100" b="1" dirty="0" smtClean="0">
                <a:latin typeface="Times New Roman" pitchFamily="18" charset="0"/>
                <a:cs typeface="Times New Roman" pitchFamily="18" charset="0"/>
              </a:rPr>
              <a:t>3.</a:t>
            </a:r>
            <a:r>
              <a:rPr lang="ru-RU" sz="1100" dirty="0" smtClean="0">
                <a:latin typeface="Times New Roman" pitchFamily="18" charset="0"/>
                <a:cs typeface="Times New Roman" pitchFamily="18" charset="0"/>
              </a:rPr>
              <a:t> Норматив зачислений </a:t>
            </a:r>
            <a:r>
              <a:rPr lang="ru-RU" sz="1100" b="1" dirty="0" smtClean="0">
                <a:latin typeface="Times New Roman" pitchFamily="18" charset="0"/>
                <a:cs typeface="Times New Roman" pitchFamily="18" charset="0"/>
              </a:rPr>
              <a:t>единого налога на вмененный доход для отдельных видов деятельности</a:t>
            </a:r>
            <a:r>
              <a:rPr lang="ru-RU" sz="1100" dirty="0" smtClean="0">
                <a:latin typeface="Times New Roman" pitchFamily="18" charset="0"/>
                <a:cs typeface="Times New Roman" pitchFamily="18" charset="0"/>
              </a:rPr>
              <a:t> в доходы бюджета городского округа  Верхний Тагил составляет 100%.</a:t>
            </a:r>
          </a:p>
          <a:p>
            <a:pPr algn="just"/>
            <a:r>
              <a:rPr lang="ru-RU" sz="1100" dirty="0" smtClean="0">
                <a:latin typeface="Times New Roman" pitchFamily="18" charset="0"/>
                <a:cs typeface="Times New Roman" pitchFamily="18" charset="0"/>
              </a:rPr>
              <a:t>       В 2020 - 2022 годах коэффициент роста поступлений единого налога на вмененный доход для отдельных видов деятельности за счет предполагаемого увеличения коэффициента-дефлятора К1 планируется в размере 0,9 ежегодно.</a:t>
            </a:r>
          </a:p>
          <a:p>
            <a:pPr algn="just"/>
            <a:r>
              <a:rPr lang="ru-RU" sz="1100" dirty="0" smtClean="0">
                <a:latin typeface="Times New Roman" pitchFamily="18" charset="0"/>
                <a:cs typeface="Times New Roman" pitchFamily="18" charset="0"/>
              </a:rPr>
              <a:t>В соответствии с Федеральным законом от 29 июня 2012 года № 97-ФЗ "О внесении изменений в часть первую и часть вторую Налогового кодекса Российской Федерации и статью 26 Федерального закона «О банках и банковской деятельности» система налогообложения в виде единого налога на вмененный доход для отдельных видов деятельности применяется до 31 декабря 2020 года включительно.</a:t>
            </a:r>
          </a:p>
          <a:p>
            <a:pPr algn="just"/>
            <a:r>
              <a:rPr lang="ru-RU" sz="1100" dirty="0" smtClean="0">
                <a:latin typeface="Times New Roman" pitchFamily="18" charset="0"/>
                <a:cs typeface="Times New Roman" pitchFamily="18" charset="0"/>
              </a:rPr>
              <a:t>Корректирующий коэффициент базовой доходности К2 в 2020 – планируется увеличить на 3,8% .</a:t>
            </a:r>
          </a:p>
          <a:p>
            <a:pPr lvl="0" indent="342900" algn="just" eaLnBrk="0" fontAlgn="base" hangingPunct="0">
              <a:spcBef>
                <a:spcPct val="0"/>
              </a:spcBef>
              <a:spcAft>
                <a:spcPct val="0"/>
              </a:spcAft>
            </a:pPr>
            <a:endParaRPr lang="ru-RU" sz="1100" b="1" dirty="0" smtClean="0">
              <a:solidFill>
                <a:prstClr val="black"/>
              </a:solidFill>
              <a:latin typeface="Times New Roman" pitchFamily="18" charset="0"/>
              <a:ea typeface="Calibri" pitchFamily="34" charset="0"/>
              <a:cs typeface="Times New Roman" pitchFamily="18" charset="0"/>
            </a:endParaRPr>
          </a:p>
          <a:p>
            <a:pPr lvl="0" indent="342900" algn="just" eaLnBrk="0" fontAlgn="base" hangingPunct="0">
              <a:spcBef>
                <a:spcPct val="0"/>
              </a:spcBef>
              <a:spcAft>
                <a:spcPct val="0"/>
              </a:spcAft>
            </a:pPr>
            <a:endParaRPr lang="ru-RU" sz="1100" dirty="0" smtClean="0">
              <a:solidFill>
                <a:prstClr val="black"/>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3417</TotalTime>
  <Words>7208</Words>
  <Application>Microsoft Office PowerPoint</Application>
  <PresentationFormat>Экран (4:3)</PresentationFormat>
  <Paragraphs>1405</Paragraphs>
  <Slides>43</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43</vt:i4>
      </vt:variant>
    </vt:vector>
  </HeadingPairs>
  <TitlesOfParts>
    <vt:vector size="45" baseType="lpstr">
      <vt:lpstr>Тема Office</vt:lpstr>
      <vt:lpstr>Диаграмма</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378</cp:revision>
  <dcterms:created xsi:type="dcterms:W3CDTF">2018-08-27T07:33:06Z</dcterms:created>
  <dcterms:modified xsi:type="dcterms:W3CDTF">2020-01-09T06:17:44Z</dcterms:modified>
</cp:coreProperties>
</file>