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317" r:id="rId16"/>
    <p:sldId id="279" r:id="rId17"/>
    <p:sldId id="312" r:id="rId18"/>
    <p:sldId id="283" r:id="rId19"/>
    <p:sldId id="284" r:id="rId20"/>
    <p:sldId id="267" r:id="rId21"/>
    <p:sldId id="286" r:id="rId22"/>
    <p:sldId id="285" r:id="rId23"/>
    <p:sldId id="313" r:id="rId24"/>
    <p:sldId id="301" r:id="rId25"/>
    <p:sldId id="287" r:id="rId26"/>
    <p:sldId id="288" r:id="rId27"/>
    <p:sldId id="291" r:id="rId28"/>
    <p:sldId id="289" r:id="rId29"/>
    <p:sldId id="293" r:id="rId30"/>
    <p:sldId id="318" r:id="rId31"/>
    <p:sldId id="268" r:id="rId32"/>
    <p:sldId id="316" r:id="rId33"/>
    <p:sldId id="315" r:id="rId34"/>
    <p:sldId id="290" r:id="rId35"/>
    <p:sldId id="296" r:id="rId36"/>
    <p:sldId id="300" r:id="rId37"/>
    <p:sldId id="271" r:id="rId38"/>
    <p:sldId id="273" r:id="rId39"/>
    <p:sldId id="30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6CCFF"/>
    <a:srgbClr val="0066FF"/>
    <a:srgbClr val="333399"/>
    <a:srgbClr val="0033CC"/>
    <a:srgbClr val="003399"/>
    <a:srgbClr val="C2E1A5"/>
    <a:srgbClr val="CCDAAC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256E-2"/>
          <c:w val="0.67130716735259144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833996</c:v>
                </c:pt>
                <c:pt idx="1">
                  <c:v>839989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824254</c:v>
                </c:pt>
                <c:pt idx="1">
                  <c:v>743670</c:v>
                </c:pt>
              </c:numCache>
            </c:numRef>
          </c:val>
        </c:ser>
        <c:shape val="cylinder"/>
        <c:axId val="109560960"/>
        <c:axId val="109562496"/>
        <c:axId val="0"/>
      </c:bar3DChart>
      <c:catAx>
        <c:axId val="109560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09562496"/>
        <c:crosses val="autoZero"/>
        <c:auto val="1"/>
        <c:lblAlgn val="ctr"/>
        <c:lblOffset val="100"/>
      </c:catAx>
      <c:valAx>
        <c:axId val="109562496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09560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561"/>
          <c:y val="1.9928476971970893E-2"/>
          <c:w val="0.75510380597240834"/>
          <c:h val="0.920420622505434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5.7813506828481021E-2"/>
                  <c:y val="2.632348400497766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379 795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5.6368169157768738E-2"/>
                  <c:y val="-4.345084380487226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435 092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5.2032383757864314E-2"/>
                  <c:y val="4.622895945806861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3.244248182004203E-2"/>
                  <c:y val="4.623987543313029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566 330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784183317070336E-2"/>
                  <c:y val="-4.874957505668509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824 254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  <c:pt idx="3">
                  <c:v>2020 год (факт)</c:v>
                </c:pt>
                <c:pt idx="4">
                  <c:v>2021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379795</c:v>
                </c:pt>
                <c:pt idx="1">
                  <c:v>435092</c:v>
                </c:pt>
                <c:pt idx="2">
                  <c:v>498216</c:v>
                </c:pt>
                <c:pt idx="3">
                  <c:v>566330</c:v>
                </c:pt>
                <c:pt idx="4">
                  <c:v>824254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triangle"/>
            <c:size val="6"/>
          </c:marker>
          <c:dLbls>
            <c:dLbl>
              <c:idx val="0"/>
              <c:layout>
                <c:manualLayout>
                  <c:x val="-6.5159691603635522E-2"/>
                  <c:y val="-2.318260710910673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443 121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152134649933528E-2"/>
                  <c:y val="5.131015092115238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407 021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3551210589795643E-2"/>
                  <c:y val="-4.529700808717809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7.0821545864888896E-2"/>
                  <c:y val="-4.482567187826513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568 453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234727389968291E-2"/>
                  <c:y val="2.54619016876100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743 670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606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  <c:pt idx="3">
                  <c:v>2020 год (факт)</c:v>
                </c:pt>
                <c:pt idx="4">
                  <c:v>2021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443121</c:v>
                </c:pt>
                <c:pt idx="1">
                  <c:v>407021</c:v>
                </c:pt>
                <c:pt idx="2">
                  <c:v>554364</c:v>
                </c:pt>
                <c:pt idx="3">
                  <c:v>568453</c:v>
                </c:pt>
                <c:pt idx="4">
                  <c:v>743670</c:v>
                </c:pt>
              </c:numCache>
            </c:numRef>
          </c:val>
        </c:ser>
        <c:marker val="1"/>
        <c:axId val="151832448"/>
        <c:axId val="151833984"/>
      </c:lineChart>
      <c:catAx>
        <c:axId val="151832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833984"/>
        <c:crosses val="autoZero"/>
        <c:auto val="1"/>
        <c:lblAlgn val="ctr"/>
        <c:lblOffset val="100"/>
      </c:catAx>
      <c:valAx>
        <c:axId val="1518339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832448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904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2021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19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247150</c:v>
                </c:pt>
                <c:pt idx="1">
                  <c:v>65559</c:v>
                </c:pt>
                <c:pt idx="2">
                  <c:v>221576</c:v>
                </c:pt>
                <c:pt idx="3" formatCode="General">
                  <c:v>61244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9259124462237723E-2"/>
                  <c:y val="-0.20349019208726504"/>
                </c:manualLayout>
              </c:layout>
              <c:showVal val="1"/>
            </c:dLbl>
            <c:dLbl>
              <c:idx val="1"/>
              <c:layout>
                <c:manualLayout>
                  <c:x val="1.7777653349757845E-2"/>
                  <c:y val="-0.38813869972200504"/>
                </c:manualLayout>
              </c:layout>
              <c:showVal val="1"/>
            </c:dLbl>
            <c:dLbl>
              <c:idx val="2"/>
              <c:layout>
                <c:manualLayout>
                  <c:x val="1.3333240012318373E-2"/>
                  <c:y val="-0.3843703628315003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161 739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 (факт)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61794</c:v>
                </c:pt>
                <c:pt idx="1">
                  <c:v>160422</c:v>
                </c:pt>
                <c:pt idx="2">
                  <c:v>161739</c:v>
                </c:pt>
              </c:numCache>
            </c:numRef>
          </c:val>
        </c:ser>
        <c:shape val="cylinder"/>
        <c:axId val="161077120"/>
        <c:axId val="161078656"/>
        <c:axId val="0"/>
      </c:bar3DChart>
      <c:catAx>
        <c:axId val="161077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78656"/>
        <c:crosses val="autoZero"/>
        <c:auto val="1"/>
        <c:lblAlgn val="ctr"/>
        <c:lblOffset val="100"/>
      </c:catAx>
      <c:valAx>
        <c:axId val="1610786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77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78"/>
          <c:w val="0.54987523580649422"/>
          <c:h val="0.648444511422555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25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131 134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8804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133 380тыс.руб.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614E-2"/>
                  <c:y val="-1.7165670772274782E-4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27 427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5897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56 956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734E-3"/>
                  <c:y val="-7.381803332071751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8 986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127017</c:v>
                </c:pt>
                <c:pt idx="1">
                  <c:v>111570</c:v>
                </c:pt>
                <c:pt idx="2">
                  <c:v>25980</c:v>
                </c:pt>
                <c:pt idx="3">
                  <c:v>49278</c:v>
                </c:pt>
                <c:pt idx="4">
                  <c:v>1049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01.01.2021 года</c:v>
                </c:pt>
                <c:pt idx="1">
                  <c:v>на 01.01.2022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10092</c:v>
                </c:pt>
                <c:pt idx="1">
                  <c:v>6550</c:v>
                </c:pt>
              </c:numCache>
            </c:numRef>
          </c:val>
        </c:ser>
        <c:overlap val="100"/>
        <c:axId val="171153664"/>
        <c:axId val="171163648"/>
      </c:barChart>
      <c:catAx>
        <c:axId val="171153664"/>
        <c:scaling>
          <c:orientation val="minMax"/>
        </c:scaling>
        <c:axPos val="b"/>
        <c:tickLblPos val="nextTo"/>
        <c:crossAx val="171163648"/>
        <c:crosses val="autoZero"/>
        <c:auto val="1"/>
        <c:lblAlgn val="ctr"/>
        <c:lblOffset val="100"/>
      </c:catAx>
      <c:valAx>
        <c:axId val="1711636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7115366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20 943 тыс.рублей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 библиотеки  - 5 732 тыс.рублей</a:t>
          </a:r>
          <a:endParaRPr lang="ru-RU" sz="1400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музея – 3 902 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2 910 тыс.рублей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 4 089тыс.рублей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40 681тыс. рублей из них:  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6 999 тыс.рублей, из них: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- 10 104 тыс.рублей</a:t>
          </a:r>
          <a:endParaRPr lang="ru-RU" dirty="0"/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776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5 780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C054-2363-402E-9407-D047B079B011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D195-B9E4-4BC5-A476-84D9E48E35C2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5A04-8AE3-41FA-A99E-C380AD26F90B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4490-6505-48F9-A6DF-8166A9652D0E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A4C-E58C-4216-8CBF-115F5A4B5D78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1C5-615F-4EB2-B4A1-065AC82725F0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21429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проекту  решения Думы городского округа Верхний Тагил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2021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Бюджет для граждан\Картинки для бюджета для граждан\картинки по бюджету\Dh_soVRtjS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6339">
            <a:off x="274573" y="2890848"/>
            <a:ext cx="2877453" cy="181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Бюджет для граждан\Картинки для бюджета для граждан\картинки по бюджету\IMG-20211111-WA00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8085" y="1285860"/>
            <a:ext cx="2847975" cy="182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Бюджет для граждан\Картинки для бюджета для граждан\картинки по бюджету\MiXj60C0WZ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28696">
            <a:off x="5946395" y="2823809"/>
            <a:ext cx="2889535" cy="19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2021 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000107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614 636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605 015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601 036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595 529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247 150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247 150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65 559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65 559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227 048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221 576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61 279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61 244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User\Desktop\2d262412009632d5c8907326ef3cdf9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694253"/>
            <a:ext cx="2371725" cy="178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2020 - 2021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Увеличение   поступлений  по налогу  связано с увеличением норматива отчислений  в местный бюджет (2020 год – 38%; 2021 год - 100%)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2021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42844" y="740176"/>
          <a:ext cx="8904287" cy="5922963"/>
        </p:xfrm>
        <a:graphic>
          <a:graphicData uri="http://schemas.openxmlformats.org/presentationml/2006/ole">
            <p:oleObj spid="_x0000_s20481" name="Диаграмма" r:id="rId3" imgW="9858289" imgH="6562779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 по разделам  классификации расходов бюджетов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42 848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40 974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7 384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7 035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32 209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31 547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280 920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363 114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48 308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55 973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49 909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6 556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6 556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839 989</a:t>
                      </a:r>
                      <a:endParaRPr lang="ru-RU" sz="1400" b="1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i="0" u="none" strike="noStrike" baseline="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2021 год в разрезе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47954"/>
          <a:ext cx="8643998" cy="59119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00792"/>
                <a:gridCol w="1071570"/>
                <a:gridCol w="928694"/>
                <a:gridCol w="642942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2021г.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общественной безопасности  на территории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«Социальная поддержка населения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годы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52 270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46 228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88,4%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30 117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29 592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11 629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11 479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335 274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330 235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65 198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64 848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10 011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9 754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15 313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15 274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49 094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47 133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Программа "Подготовка 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"Жилище" городского округа Верхний Тагил на 2017-2025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«Гражданская оборона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7 225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6 875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84374"/>
          <a:ext cx="8786873" cy="331719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29419"/>
                <a:gridCol w="857256"/>
                <a:gridCol w="857256"/>
                <a:gridCol w="642942"/>
              </a:tblGrid>
              <a:tr h="72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2021г.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«Формирование законопослушного поведения участников дорожного движения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на2021-2026 годы"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7 814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2018-2024 годы"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238 949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157 985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66,1%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1 577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1 456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городского округа Верхний Тагил из аварийного жилищного фонда в 2019-2014 годах»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839 989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7 035 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50017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«Защита населения и территории от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и техногенного характера, гражданская оборона»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6 800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создание резерва материальных средств, ГСМ на осуществление мероприятий по ликвидации аварийных или чрезвычайных ситуаций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разработку Плана гражданской обороны и защиты населения городского округа Верхний Тагил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совершенствование, поддержание в готовности и техническое обслуживание системы оповещения, информирования населения об  угрозе возникновения ЧС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174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ЕДДС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6 521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безопасности людей на водных объектах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70662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16494"/>
            <a:ext cx="1871650" cy="1673488"/>
          </a:xfrm>
          <a:prstGeom prst="rect">
            <a:avLst/>
          </a:prstGeom>
          <a:noFill/>
        </p:spPr>
      </p:pic>
      <p:sp>
        <p:nvSpPr>
          <p:cNvPr id="74754" name="AutoShape 2" descr="https://bitoflife.ru/wp-content/uploads/2018/10/IMG_6749_1-bdd24058-309e-4640-a995-4e12afcd6bc8.jpg-1024x6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5" name="Picture 3" descr="C:\Users\User\Downloads\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84" y="4970556"/>
            <a:ext cx="2562206" cy="1706469"/>
          </a:xfrm>
          <a:prstGeom prst="rect">
            <a:avLst/>
          </a:prstGeom>
          <a:noFill/>
        </p:spPr>
      </p:pic>
      <p:pic>
        <p:nvPicPr>
          <p:cNvPr id="74757" name="Picture 5" descr="https://media.istockphoto.com/vectors/alarm-siren-signal-icon-vector-id188139746?k=20&amp;m=188139746&amp;s=612x612&amp;w=0&amp;h=qngaIhkLDYfkpaoakbfrIbIb8_l-hNeC45ghiEa1VUo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970556"/>
            <a:ext cx="2971780" cy="1641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0310 «Обеспечение пожарной безопасности»  76 тыс. рублей, из них: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* на подготовку  к пожароопасному периоду (создание, устройство и возобновление  минерализованных  полос)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72710" name="Picture 6" descr="C:\Users\User\Download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28" y="2386850"/>
            <a:ext cx="3143272" cy="2354436"/>
          </a:xfrm>
          <a:prstGeom prst="rect">
            <a:avLst/>
          </a:prstGeom>
          <a:noFill/>
        </p:spPr>
      </p:pic>
      <p:pic>
        <p:nvPicPr>
          <p:cNvPr id="72712" name="Picture 8" descr="C:\Users\User\Downloads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02466"/>
            <a:ext cx="3506815" cy="233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159 тыс.рублей, из них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реализацию Комплексного плана противодействия идеологии терроризма в Российской Федерации на 2019-2023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годы на территории городского округа Верхний Тагил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71682" name="Picture 2" descr="https://fs.znanio.ru/d5af0e/40/e5/71548c053a24f4f3a7cef2eba963d9c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3335248" cy="1911113"/>
          </a:xfrm>
          <a:prstGeom prst="rect">
            <a:avLst/>
          </a:prstGeom>
          <a:noFill/>
        </p:spPr>
      </p:pic>
      <p:pic>
        <p:nvPicPr>
          <p:cNvPr id="71684" name="Picture 4" descr="https://tagileparhiya.ru/wp-content/uploads/2019/06/img-20190622-wa0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157533" cy="191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2021 год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31 547 тыс. рублей,  в том числе по подразделам: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263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263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1 456 тыс. рублей, из них: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236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программ направлено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704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оплату услуг сайта, Интернета 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67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приобретение оргтехники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443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ключей доступа ЭЦП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тыс.рублей</a:t>
            </a:r>
          </a:p>
        </p:txBody>
      </p:sp>
      <p:pic>
        <p:nvPicPr>
          <p:cNvPr id="66562" name="Picture 2" descr="https://bizpolgroup.eu/img/article/6/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85218" cy="177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2021 год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2021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Бюджет для граждан\Картинки для бюджета для граждан\budjrt_2018-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1"/>
            <a:ext cx="3000396" cy="19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5630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29 611 тыс. рублей,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установку дорожных знаков, устройство искусственных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дорожных неровностей  (ИДН)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164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население горизонтальной разметки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457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пополнение (обновление) класса «Светофор»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 ремонт и восстановление асфальтового покрытия городских дорог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1 193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* на устройство асфальтобетонных покрытий проезжей части  автомобильных дорог местного значения и тротуаров 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(ул.Садовая четна и нечетная сторона, ул.Чехова(дорога и тротуар)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10 359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ремонт дорог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370 тыс.рублей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выполнение комплекса работ по нормативному содержанию дорог в течение года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5 470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обустройство пешеходных переходов вблизи образовательных учреждений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11 579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школьников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организацию и проведение совместно с ГИБДД мероприятия «Безопасное колесо», для учащихся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общеобразовательных организаций городского округа Верхний Тагил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500330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 descr="меж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143756"/>
            <a:ext cx="3338930" cy="223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376" y="4121191"/>
            <a:ext cx="347440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8690" y="165556"/>
            <a:ext cx="6267888" cy="50629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выполнение землеустроительных  и кадастровых работ в отношении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земельных участков, расположенных в границах городского округа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Верхний Тагил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описание местонахождения границ населенного пункта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организация работ по приобретению  и ежегодному обслуживанию  программных 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продуктов по учету муниципального имущества и земельных участков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тыс. </a:t>
            </a:r>
          </a:p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 descr="https://r3.mt.ru/r12/photoA3D2/20806363542-0/jpg/bp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14356"/>
            <a:ext cx="2393166" cy="179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53888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0500 «Жилищно-коммунальное хозяйство» за 2020год составили  199 515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81735"/>
            <a:ext cx="1351579" cy="1071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3383" y="1439463"/>
            <a:ext cx="65382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0501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1 262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многоквартирных домах региональному оператору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1 262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496"/>
            <a:ext cx="877731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28 166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 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проектирование  газораспределительной сети  для обеспечения сетевым природным газом жилых домов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1 364 тыс.руб.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капитальный ремонт, ремонт и содержание сетей городского округа Верхний Тагил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5 228 тыс.рублей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энергосбережение и повышение энергетической эффективности, использования энергетических ресурсов на объектах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муниципальной собственности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3 208 тыс.рублей</a:t>
            </a:r>
          </a:p>
          <a:p>
            <a:pPr algn="just"/>
            <a:endParaRPr lang="ru-RU" sz="5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реконструкцию уличного освещения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1 063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установку в ИТП административных зданий системы автоматического регулирования потребления тепловой энергии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(САРТ)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555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приобретение контейнеров для раздельного накопления твердых коммунальных отходов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1 455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получение заключения по обследованию многоквартирного дома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66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государственного полномочия Свердловской области по предоставлению гражданам мер социальной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поддержки по частичному освобождению от платы за коммунальные услуги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15 171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3197"/>
            <a:ext cx="8501121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164 840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1 888 тыс.рублей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дополнительных санитарно-эпидемиологических мероприятий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 обработке общего имущества многоквартирных домов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701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1 797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поддержку муниципальных программ формирования современной городской среды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«Набережная огней»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144 591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поселке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п.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расчистку снега и подсыпку инертными материалами лестниц в поселке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630 тыс.рублей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1 867 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*поощрение на конкурсной основе сельских населенных пунктов, расположенных на территории Свердловской  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области- победителей областного конкурса «Здоровое село- территория трезвости п.Половинный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400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*благоустройство общественной территории г.Верхний Тагил «Набережная огней» установка видеокамер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499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целевые расходы за счет средств безвозмездных поступлений (филиала АО «</a:t>
            </a:r>
            <a:r>
              <a:rPr lang="ru-RU" sz="1200" b="1" dirty="0" err="1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РАО – </a:t>
            </a:r>
            <a:r>
              <a:rPr lang="ru-RU" sz="1200" b="1" dirty="0" err="1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Электрогенерация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ремонт </a:t>
            </a: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мемориала –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10 500 тыс.рублей 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проведение строительного контроля  общественной территории «Набережная огней»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599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обустройство остановочных комплексов (кредиторская задолженность)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375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 descr="https://uralnew.ru/assets/images/2019/gorodskaya-naberezhnaya/1/%D0%B2%D0%B5%D1%80%D1%85%D0%BD%D0%B8%D0%B9%20%D1%82%D0%B0%D0%B3%D0%B8%D0%BB%20%2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75" y="183197"/>
            <a:ext cx="1817666" cy="1364194"/>
          </a:xfrm>
          <a:prstGeom prst="rect">
            <a:avLst/>
          </a:prstGeom>
          <a:noFill/>
        </p:spPr>
      </p:pic>
      <p:pic>
        <p:nvPicPr>
          <p:cNvPr id="63494" name="Picture 6" descr="https://uralnew.ru/assets/images/2019/gorodskaya-naberezhnaya/1/%D0%B2%D0%B5%D1%80%D1%85%D0%BD%D0%B8%D0%B9%20%D1%82%D0%B0%D0%B3%D0%B8%D0%BB%20%2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071" y="1714489"/>
            <a:ext cx="1427770" cy="1071570"/>
          </a:xfrm>
          <a:prstGeom prst="rect">
            <a:avLst/>
          </a:prstGeom>
          <a:noFill/>
        </p:spPr>
      </p:pic>
      <p:sp>
        <p:nvSpPr>
          <p:cNvPr id="63496" name="AutoShape 8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илищно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коммунального хозяйства»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5 247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*  на оказание дополнительных мер социальной поддержки  жителей по льготном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посещению бани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* 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работ по сносу аварийного жилого дома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588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*предоставление муниципальной гарантии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504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ffe324bca6199fb30d92b15385d5ca8f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2500330" cy="18758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75428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0600 «Охрана окружающей среды»  за 2020 год составили  1 682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68946"/>
            <a:ext cx="870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391 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отходов на территории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общего пользования городского округа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мусора, завоз чистого грунта на газоны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391 тыс.рублей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7" name="Рисунок 6" descr="C:\Users\User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333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3332"/>
            <a:ext cx="85011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1 291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приобретение и посадка новых деревьев и цветочной рассады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исследование родников, колодцев, скважины для хозяйственно-питьевого водоснабжения и доставка воды в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проведение экологической акции «Марш Парков», участие в экологических  окружных, областных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мероприятиях, слетах, конкурсах, фестивалях, организация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экологических кружков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предупреждение, устранение и ликвидация непредвиденных экологических и эпидемиологических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ситуаций, проведение дератизации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биологических отходов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вывоз мусора от уборки территории во время массовых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212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Владелец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4" y="5000636"/>
            <a:ext cx="1920456" cy="132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2021 год составили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357 883 тыс.рублей, в том числе по подразделам: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704389" y="2556410"/>
            <a:ext cx="1269323" cy="95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обр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3508">
            <a:off x="722334" y="1225041"/>
            <a:ext cx="1228924" cy="921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5777">
            <a:off x="738134" y="3932521"/>
            <a:ext cx="1222112" cy="92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645">
            <a:off x="732609" y="5333181"/>
            <a:ext cx="1306370" cy="865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2021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571479"/>
          <a:ext cx="8786873" cy="57128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8627"/>
                <a:gridCol w="7241272"/>
                <a:gridCol w="1116974"/>
              </a:tblGrid>
              <a:tr h="714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отдыха, оздоровления и занятости детей и подростков  в городском округе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099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детей в каникулярное время, включая мероприятия по обеспечению безопасности их жизни 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и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Поддержка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Приобретение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Оплата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300" b="0" i="0" u="none" strike="noStrike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муниципального фестиваля детского и юношеского творчества «</a:t>
                      </a:r>
                      <a:r>
                        <a:rPr kumimoji="0" lang="ru-RU" sz="1300" kern="12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Тагильская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зима»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городского фестиваля молодежной уличной культуры «Голос улиц» в рамках проведения Дня молодежи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творчества  семей «Две звезды»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«Городской округ – история, настоящее, будущее», посвященного Дню местного самоуправления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3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акции среди трудовых отрядов «Цветы родному городу»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8 986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2021 год составили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47 680 тыс.рублей, в том числе по подразделам: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197">
            <a:off x="7461284" y="919386"/>
            <a:ext cx="1530133" cy="114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594">
            <a:off x="7367841" y="3956216"/>
            <a:ext cx="1596535" cy="1062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4712">
            <a:off x="7489256" y="2395082"/>
            <a:ext cx="1385756" cy="10393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81984">
            <a:off x="7313017" y="5306290"/>
            <a:ext cx="1517330" cy="113916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3340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1 106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Комплектование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6 853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0" i="0" u="none" strike="noStrike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300" b="0" i="0" u="none" strike="noStrike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algn="r" fontAlgn="t"/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2021 год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428604"/>
          <a:ext cx="8786874" cy="257644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2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социальной рекламы в учреждениях образования, культуры и спорта, направленной на профилактику социально-значимых инфекций и наркомании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Информатизация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музеев, в том числе приобретение компьютерного оборудования и лицензионного программного обеспечения, подключение музеев к сети "Интернет"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турнира городов ( В.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фестиваля  творчества ветеранов – людей с ограниченными возможностями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осуществления оплаты труда работников муниципальных учреждений культуры с учетом установленных указами Президента Российской Федерации показателей соотношения заработной платы для данной категории работников в 2021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1 532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10 104</a:t>
                      </a:r>
                      <a:endParaRPr lang="ru-RU" sz="13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 разделу  1000 «Социальная политика» за 2021 год составили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49 909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1001 « Пенсионное обеспечение» 2 727тыс. рублей:  </a:t>
            </a:r>
            <a:endParaRPr lang="ru-RU" sz="1600" dirty="0"/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2 727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42 722 тыс. рублей, из них: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42 668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387" y="4286256"/>
            <a:ext cx="245201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1 109 тыс. рублей,  из них:  </a:t>
            </a:r>
            <a:endParaRPr lang="ru-RU" dirty="0"/>
          </a:p>
        </p:txBody>
      </p:sp>
      <p:pic>
        <p:nvPicPr>
          <p:cNvPr id="45058" name="Picture 2" descr="http://new.pchelka25.ru/wp-content/uploads/2018/03/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371851" cy="3371851"/>
          </a:xfrm>
          <a:prstGeom prst="rect">
            <a:avLst/>
          </a:prstGeom>
          <a:noFill/>
        </p:spPr>
      </p:pic>
      <p:pic>
        <p:nvPicPr>
          <p:cNvPr id="45060" name="Picture 4" descr="http://edu21.cap.ru/home/3920/baneru/sc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57496"/>
            <a:ext cx="3200400" cy="3371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8558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Мероприятия, направленные на обеспечение бесплатным питанием учащихся начальных классов общеобразовательных учреждений из многодетных, малообеспеченных семей, детей сирот, оставшихся без попечения родителей, детей инвалидов в муниципальных общеобразовательных школах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1 109 тыс. рублей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3 351 тыс. рублей,  из них:  </a:t>
            </a:r>
            <a:endParaRPr lang="ru-RU" sz="1600" dirty="0"/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88867" cy="1213303"/>
          </a:xfrm>
          <a:prstGeom prst="rect">
            <a:avLst/>
          </a:prstGeom>
          <a:noFill/>
        </p:spPr>
      </p:pic>
      <p:pic>
        <p:nvPicPr>
          <p:cNvPr id="45062" name="Picture 6" descr="http://ray-eng.ru/netcat_files/multifile/247/perila_na_pandusah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08944"/>
            <a:ext cx="1928827" cy="1168056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4" y="1057360"/>
            <a:ext cx="1928827" cy="1129782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47091"/>
            <a:ext cx="1988867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оказание дополнительной социальной поддержки лицам, удостоенным звания «Почетный гражданин городского округа Верхний Тагил»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134 тыс.рублей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*Мероприятия, направленные на оказание дополнительной поддержки некоммерческим общественным организациям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153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5" y="3945410"/>
            <a:ext cx="6072230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предоставление, гражданам  субсидий на оплату жилого помещения и коммунальных услуг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3 027 тыс.рублей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5" y="5110472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подвоз пациентов в больницу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37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по разделу  1100 «Физическая культура и спорт» за 2021 год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 - 6 556 тыс. рублей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574836"/>
          <a:ext cx="8634444" cy="5232743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3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</a:t>
                      </a:r>
                      <a:endParaRPr lang="ru-RU" sz="13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«Об исполнении местного  бюджета  городского округа  Верхний Тагил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  2021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Доходы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2021 год исполнены в сумме  824 254 тыс. рублей или  98,8 %  к годовым назначениям. 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 сравнению с соответствующим периодом 2020 года поступления увеличились в целом на 257 924  тыс.рублей, в том числе по налоговым и неналоговым платежам  увеличились  на 113 427 тыс. рублей, по безвозмездным поступлениям увеличились на  144 497 тыс. 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161 739 тыс. рублей. По отношению к 2020 году произошло снижение  поступлений по данному налогу. Одна из причин увеличения поступлений налога – увеличение норматива отчислений в местный бюджет (38% -2020 год, 100%-2021 год). Также произошел рост поступлений по плательщикам: ООО «Центр Базисных Поставок»                                 1 125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2021 году  к  объему поступлений   2020 года   достигнут   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применению упрощенной системы налогообложения -  прирост 9 777 тыс. рублей; по акцизам – прирост 1 830 тыс. рублей; по доходам от применения патентной системы - прирост 1 438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595 529 тыс. рублей  или  99,1%  плановых назначений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247 150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Субсидии  65 559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Субвенции  221 576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61 244 тыс. рублей.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9 486 тыс. рублей,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прочие безвозмездные поступления (добровольные пожертвования на реализацию проекта «Благоустройство общественной г. Верхний Тагил «Набережная огней»)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 благотворительная помощь от АО «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РАО - 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Электрогенерация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в сумме </a:t>
            </a:r>
            <a:r>
              <a:rPr lang="ru-RU" sz="1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13 500,0 тыс. рублей 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ремонт облицовки мемориала на городской площади города Верхний Тагил (10 500,0 тыс. рублей) и на приобретение передвижной сцены для МАУК «Городской дворец культуры» (3 000,0 тыс. рублей).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2020 год    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 сумме   -) 4 114 тыс. рублей;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местного бюджета за 2021 год  исполнены в сумме 743 670 тыс.рублей или 88,5 % к годовым плановым назначениям. По сравнению с 2020 годом (568 453 тыс. рублей) наблюдается  увеличение расходов на 175 217 тыс. рублей или на 30,8%.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финансирование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значимых отраслей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(образование, культура, социальная политика и физкультура и спорт) направлено   462 028 тыс. рублей или 62,1% от общего объема произведенных расходов, что на  46 505 тыс. рублей  больше аналогичного периода прошлого года (415 523 т.р.).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дорог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2021 году было направлено 29 611 тыс.рублей, на жилищно-коммунальное хозяйство              199 515 тыс. рублей, в том числе расходы на благоустройство общественной территории «Набережная огней» 144 513 тыс. 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обеспечение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защиты населения от чрезвычайных ситуаций, на охрану окружающей среды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производились в рамках предусмотренных мероприятий в муниципальных программах.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органов местного самоуправления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2021 году  составили  32 488 тыс.рублей, на другие общегосударственные  вопросы 7 666 тыс.рублей,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судебную власть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(составление списков присяжных заседателей)                 1 тыс.рублей, на  публикацию  в средствах массовой информации 270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2021 году из бюджета городского округа было направлено 8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Средства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резервного фонда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администрации городского округа Верхний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Тагил  были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направлены на санитарно-эпидемиологическую обработку общего имущества многоквартирных домов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2021 год»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4171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Обеспечение общественной безопасности  на территории городского округа Верхний Тагил на 2021 - 2026 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2021-2026гг.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2021-2026гг.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на 2021-2026 годы.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Гражданская оборона и защита населения городского округа Верхний Тагил на 2021-2026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2021-2026гг.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 Переселение граждан на территории городского округа Верхний Тагил из аварийного жилищного  фонда в 2019-2024 годах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134026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035403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2021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2021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566 330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833 996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824 254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</a:t>
                      </a:r>
                      <a:r>
                        <a:rPr lang="ru-RU" sz="1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812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219 360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460 518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614 636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605 015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98,4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839 989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27 367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30 136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29 611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280 920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415 523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473 951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462 028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363 114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48 308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55 973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ru-RU" sz="1400" i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909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6 556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6 556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47 348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54 982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52 516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2 123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5 993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+)80</a:t>
                      </a:r>
                      <a:r>
                        <a:rPr lang="ru-RU" sz="14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2017 -2021 годы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163736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2021 году формировали  следующие виды доходов: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217488" y="576263"/>
          <a:ext cx="8850312" cy="5562600"/>
        </p:xfrm>
        <a:graphic>
          <a:graphicData uri="http://schemas.openxmlformats.org/presentationml/2006/ole">
            <p:oleObj spid="_x0000_s33796" name="Worksheet" r:id="rId4" imgW="8505789" imgH="5353139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63720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88 312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196 063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197 184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61 794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160 422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739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10 301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11 863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12 131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13 500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13 596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1 949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3 845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1 529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1 540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23 297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22 055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13 082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14 813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143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4 830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4 111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1 217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2 082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219 360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18438</TotalTime>
  <Words>5424</Words>
  <Application>Microsoft Office PowerPoint</Application>
  <PresentationFormat>Экран (4:3)</PresentationFormat>
  <Paragraphs>1042</Paragraphs>
  <Slides>39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Трек</vt:lpstr>
      <vt:lpstr>Worksheet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1636</cp:revision>
  <dcterms:created xsi:type="dcterms:W3CDTF">2015-11-12T09:10:54Z</dcterms:created>
  <dcterms:modified xsi:type="dcterms:W3CDTF">2022-05-26T08:50:42Z</dcterms:modified>
</cp:coreProperties>
</file>