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2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317" r:id="rId16"/>
    <p:sldId id="279" r:id="rId17"/>
    <p:sldId id="312" r:id="rId18"/>
    <p:sldId id="283" r:id="rId19"/>
    <p:sldId id="284" r:id="rId20"/>
    <p:sldId id="267" r:id="rId21"/>
    <p:sldId id="286" r:id="rId22"/>
    <p:sldId id="285" r:id="rId23"/>
    <p:sldId id="319" r:id="rId24"/>
    <p:sldId id="313" r:id="rId25"/>
    <p:sldId id="301" r:id="rId26"/>
    <p:sldId id="287" r:id="rId27"/>
    <p:sldId id="288" r:id="rId28"/>
    <p:sldId id="291" r:id="rId29"/>
    <p:sldId id="289" r:id="rId30"/>
    <p:sldId id="293" r:id="rId31"/>
    <p:sldId id="318" r:id="rId32"/>
    <p:sldId id="268" r:id="rId33"/>
    <p:sldId id="316" r:id="rId34"/>
    <p:sldId id="315" r:id="rId35"/>
    <p:sldId id="290" r:id="rId36"/>
    <p:sldId id="296" r:id="rId37"/>
    <p:sldId id="300" r:id="rId38"/>
    <p:sldId id="271" r:id="rId39"/>
    <p:sldId id="273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6CCFF"/>
    <a:srgbClr val="0066FF"/>
    <a:srgbClr val="333399"/>
    <a:srgbClr val="0033CC"/>
    <a:srgbClr val="003399"/>
    <a:srgbClr val="C2E1A5"/>
    <a:srgbClr val="CCDAAC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58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672E-2"/>
          <c:w val="0.67130716735259333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707956</c:v>
                </c:pt>
                <c:pt idx="1">
                  <c:v>839989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684815</c:v>
                </c:pt>
                <c:pt idx="1">
                  <c:v>743670</c:v>
                </c:pt>
              </c:numCache>
            </c:numRef>
          </c:val>
        </c:ser>
        <c:shape val="cylinder"/>
        <c:axId val="134582272"/>
        <c:axId val="134583808"/>
        <c:axId val="0"/>
      </c:bar3DChart>
      <c:catAx>
        <c:axId val="134582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4583808"/>
        <c:crosses val="autoZero"/>
        <c:auto val="1"/>
        <c:lblAlgn val="ctr"/>
        <c:lblOffset val="100"/>
      </c:catAx>
      <c:valAx>
        <c:axId val="134583808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4582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599"/>
          <c:y val="1.9928476971970893E-2"/>
          <c:w val="0.75510380597240834"/>
          <c:h val="0.920420622505436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7.515755887702498E-2"/>
                  <c:y val="-2.813943442773779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435 092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7696143133496807E-2"/>
                  <c:y val="3.57679466427140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3.6133669380032082E-2"/>
                  <c:y val="3.63266106521204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566 330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5.5567884551434424E-2"/>
                  <c:y val="-2.06009790070206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824 254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1.355749496351024E-2"/>
                  <c:y val="1.561569218197863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684 815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(факт)</c:v>
                </c:pt>
                <c:pt idx="4">
                  <c:v>2022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435092</c:v>
                </c:pt>
                <c:pt idx="1">
                  <c:v>498216</c:v>
                </c:pt>
                <c:pt idx="2">
                  <c:v>566330</c:v>
                </c:pt>
                <c:pt idx="3">
                  <c:v>824254</c:v>
                </c:pt>
                <c:pt idx="4">
                  <c:v>684815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triangle"/>
            <c:size val="6"/>
          </c:marker>
          <c:dLbls>
            <c:dLbl>
              <c:idx val="0"/>
              <c:layout>
                <c:manualLayout>
                  <c:x val="-4.3479626542954869E-2"/>
                  <c:y val="3.870707292807009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407 021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6.2722875052037913E-2"/>
                  <c:y val="-3.285981392940805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6.6676613321187947E-2"/>
                  <c:y val="-3.539465928122982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568 453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2.4570740402104437E-2"/>
                  <c:y val="4.677105457675647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743 670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234727389968291E-2"/>
                  <c:y val="-1.909866793915744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778 966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679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(факт)</c:v>
                </c:pt>
                <c:pt idx="4">
                  <c:v>2022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407021</c:v>
                </c:pt>
                <c:pt idx="1">
                  <c:v>554364</c:v>
                </c:pt>
                <c:pt idx="2">
                  <c:v>568453</c:v>
                </c:pt>
                <c:pt idx="3">
                  <c:v>743670</c:v>
                </c:pt>
                <c:pt idx="4">
                  <c:v>778966</c:v>
                </c:pt>
              </c:numCache>
            </c:numRef>
          </c:val>
        </c:ser>
        <c:marker val="1"/>
        <c:axId val="149233024"/>
        <c:axId val="149259392"/>
      </c:lineChart>
      <c:catAx>
        <c:axId val="14923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59392"/>
        <c:crosses val="autoZero"/>
        <c:auto val="1"/>
        <c:lblAlgn val="ctr"/>
        <c:lblOffset val="100"/>
      </c:catAx>
      <c:valAx>
        <c:axId val="14925939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33024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973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2022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2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155503</c:v>
                </c:pt>
                <c:pt idx="1">
                  <c:v>36049</c:v>
                </c:pt>
                <c:pt idx="2">
                  <c:v>233347</c:v>
                </c:pt>
                <c:pt idx="3" formatCode="General">
                  <c:v>21038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9259124462237803E-2"/>
                  <c:y val="-0.20349019208726618"/>
                </c:manualLayout>
              </c:layout>
              <c:showVal val="1"/>
            </c:dLbl>
            <c:dLbl>
              <c:idx val="1"/>
              <c:layout>
                <c:manualLayout>
                  <c:x val="1.7777653349757845E-2"/>
                  <c:y val="-0.35045533081695468"/>
                </c:manualLayout>
              </c:layout>
              <c:showVal val="1"/>
            </c:dLbl>
            <c:dLbl>
              <c:idx val="2"/>
              <c:layout>
                <c:manualLayout>
                  <c:x val="1.3333240012318373E-2"/>
                  <c:y val="-0.3843703628315022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175 214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 (факт)</c:v>
                </c:pt>
                <c:pt idx="1">
                  <c:v>2022 год                                        (уточненный 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161739</c:v>
                </c:pt>
                <c:pt idx="1">
                  <c:v>172158</c:v>
                </c:pt>
                <c:pt idx="2">
                  <c:v>175214</c:v>
                </c:pt>
              </c:numCache>
            </c:numRef>
          </c:val>
        </c:ser>
        <c:shape val="cylinder"/>
        <c:axId val="161039104"/>
        <c:axId val="161040640"/>
        <c:axId val="0"/>
      </c:bar3DChart>
      <c:catAx>
        <c:axId val="161039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40640"/>
        <c:crosses val="autoZero"/>
        <c:auto val="1"/>
        <c:lblAlgn val="ctr"/>
        <c:lblOffset val="100"/>
      </c:catAx>
      <c:valAx>
        <c:axId val="16104064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39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10"/>
      <c:perspective val="20"/>
    </c:view3D>
    <c:plotArea>
      <c:layout>
        <c:manualLayout>
          <c:layoutTarget val="inner"/>
          <c:xMode val="edge"/>
          <c:yMode val="edge"/>
          <c:x val="0.35741839857587793"/>
          <c:y val="0.5811300864111425"/>
          <c:w val="0.32902050439299757"/>
          <c:h val="0.336881557423202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146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5"/>
            <c:spPr>
              <a:solidFill>
                <a:srgbClr val="00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00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7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8"/>
            <c:spPr>
              <a:solidFill>
                <a:srgbClr val="CC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9"/>
            <c:spPr>
              <a:solidFill>
                <a:srgbClr val="FFFF99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0"/>
            <c:spPr>
              <a:solidFill>
                <a:srgbClr val="99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1"/>
            <c:spPr>
              <a:solidFill>
                <a:srgbClr val="FF99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5099000065923299"/>
                  <c:y val="-0.327549572739185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Аппарат 
управления
 </a:t>
                    </a:r>
                    <a:r>
                      <a:rPr lang="ru-RU" dirty="0" smtClean="0"/>
                      <a:t>23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458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0.19692491942364387"/>
                  <c:y val="-0.3906895923543685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Представ. орган 
(Дума)
 </a:t>
                    </a:r>
                    <a:r>
                      <a:rPr lang="ru-RU" dirty="0" smtClean="0"/>
                      <a:t>892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-0.1379034615573381"/>
                  <c:y val="-0.451829768310220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Судебная 
власть
 </a:t>
                    </a:r>
                    <a:r>
                      <a:rPr lang="ru-RU" dirty="0" smtClean="0"/>
                      <a:t>39т.р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4.9834310147460432E-2"/>
                  <c:y val="-0.4792646855973943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Финанс</a:t>
                    </a:r>
                    <a:r>
                      <a:rPr lang="ru-RU" dirty="0"/>
                      <a:t>. отдел и 
Контр. орган
 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128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4"/>
              <c:delete val="1"/>
            </c:dLbl>
            <c:dLbl>
              <c:idx val="5"/>
              <c:layout>
                <c:manualLayout>
                  <c:x val="6.0293092529474852E-2"/>
                  <c:y val="-0.49368533958425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</a:t>
                    </a:r>
                    <a:r>
                      <a:rPr lang="ru-RU" dirty="0" err="1"/>
                      <a:t>общегос</a:t>
                    </a:r>
                    <a:r>
                      <a:rPr lang="ru-RU" dirty="0"/>
                      <a:t>.
вопросы 
 </a:t>
                    </a:r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525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0.25746879003338502"/>
                  <c:y val="-0.489109082734435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Первичный 
воинский учет 
</a:t>
                    </a:r>
                    <a:r>
                      <a:rPr lang="ru-RU" dirty="0" smtClean="0"/>
                      <a:t>626т.р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7"/>
              <c:layout>
                <c:manualLayout>
                  <c:x val="0.14336936803586886"/>
                  <c:y val="-0.488533526209770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Гражданская</a:t>
                    </a:r>
                  </a:p>
                  <a:p>
                    <a:r>
                      <a:rPr lang="ru-RU" dirty="0" smtClean="0"/>
                      <a:t>оборона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247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8"/>
              <c:layout>
                <c:manualLayout>
                  <c:x val="0.32225174233490061"/>
                  <c:y val="-0.41893204465400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Защита ЧС , о</a:t>
                    </a:r>
                  </a:p>
                  <a:p>
                    <a:r>
                      <a:rPr lang="ru-RU" dirty="0" err="1" smtClean="0"/>
                      <a:t>беспеч</a:t>
                    </a:r>
                    <a:r>
                      <a:rPr lang="ru-RU" dirty="0"/>
                      <a:t>. </a:t>
                    </a:r>
                    <a:r>
                      <a:rPr lang="ru-RU" dirty="0" err="1"/>
                      <a:t>пожарн</a:t>
                    </a:r>
                    <a:r>
                      <a:rPr lang="ru-RU" dirty="0"/>
                      <a:t>. 
</a:t>
                    </a:r>
                    <a:r>
                      <a:rPr lang="ru-RU" dirty="0" err="1"/>
                      <a:t>безопасн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7 568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9"/>
              <c:layout>
                <c:manualLayout>
                  <c:x val="0.33552231638535601"/>
                  <c:y val="-0.364976954946367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Др. </a:t>
                    </a:r>
                    <a:r>
                      <a:rPr lang="ru-RU" dirty="0" err="1"/>
                      <a:t>воп</a:t>
                    </a:r>
                    <a:r>
                      <a:rPr lang="ru-RU" dirty="0"/>
                      <a:t> в обл. </a:t>
                    </a:r>
                    <a:r>
                      <a:rPr lang="ru-RU" dirty="0" err="1"/>
                      <a:t>нац.без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и </a:t>
                    </a:r>
                    <a:r>
                      <a:rPr lang="ru-RU" dirty="0" err="1"/>
                      <a:t>правоохран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деят</a:t>
                    </a:r>
                    <a:r>
                      <a:rPr lang="ru-RU" dirty="0"/>
                      <a:t>. 
</a:t>
                    </a:r>
                    <a:r>
                      <a:rPr lang="ru-RU" dirty="0" smtClean="0"/>
                      <a:t>176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0"/>
              <c:layout>
                <c:manualLayout>
                  <c:x val="0.3459777296037293"/>
                  <c:y val="-0.2867036312737391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Селькое</a:t>
                    </a:r>
                    <a:r>
                      <a:rPr lang="ru-RU" dirty="0"/>
                      <a:t> хозяйство  
</a:t>
                    </a:r>
                    <a:r>
                      <a:rPr lang="ru-RU" dirty="0" smtClean="0"/>
                      <a:t>276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1"/>
              <c:layout>
                <c:manualLayout>
                  <c:x val="0.28156134230623969"/>
                  <c:y val="-0.1970317896633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Дорожное  
хозяйство 
</a:t>
                    </a:r>
                    <a:r>
                      <a:rPr lang="ru-RU" dirty="0" smtClean="0"/>
                      <a:t>48 630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12"/>
              <c:layout>
                <c:manualLayout>
                  <c:x val="0.24793720148508291"/>
                  <c:y val="-0.106288018344872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Связь и
информатика
1 </a:t>
                    </a:r>
                    <a:r>
                      <a:rPr lang="ru-RU" dirty="0" smtClean="0"/>
                      <a:t>538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3"/>
              <c:layout>
                <c:manualLayout>
                  <c:x val="0.23768506113965102"/>
                  <c:y val="2.083416695326315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Др. вопросы в обл. </a:t>
                    </a:r>
                    <a:r>
                      <a:rPr lang="ru-RU" dirty="0" err="1"/>
                      <a:t>нац</a:t>
                    </a:r>
                    <a:r>
                      <a:rPr lang="ru-RU" dirty="0"/>
                      <a:t>. экономики 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19</a:t>
                    </a:r>
                    <a:r>
                      <a:rPr lang="ru-RU" dirty="0" smtClean="0"/>
                      <a:t>7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4"/>
              <c:layout>
                <c:manualLayout>
                  <c:x val="9.8984792381467804E-2"/>
                  <c:y val="2.15056214263030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
хозяйство
</a:t>
                    </a:r>
                    <a:r>
                      <a:rPr lang="ru-RU" dirty="0" smtClean="0"/>
                      <a:t>162</a:t>
                    </a:r>
                    <a:r>
                      <a:rPr lang="ru-RU" baseline="0" dirty="0" smtClean="0"/>
                      <a:t> 914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5"/>
              <c:layout>
                <c:manualLayout>
                  <c:x val="6.8972507287781731E-2"/>
                  <c:y val="7.340413911077952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
окружающей среды   
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140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6"/>
              <c:layout>
                <c:manualLayout>
                  <c:x val="-3.7637105874315728E-2"/>
                  <c:y val="5.67871079024217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
</a:t>
                    </a:r>
                    <a:r>
                      <a:rPr lang="ru-RU" dirty="0" smtClean="0"/>
                      <a:t>381</a:t>
                    </a:r>
                    <a:r>
                      <a:rPr lang="ru-RU" baseline="0" dirty="0" smtClean="0"/>
                      <a:t> 786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7"/>
              <c:layout>
                <c:manualLayout>
                  <c:x val="-9.9736452789538646E-2"/>
                  <c:y val="6.03633688071326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 </a:t>
                    </a:r>
                    <a:r>
                      <a:rPr lang="ru-RU" dirty="0" smtClean="0"/>
                      <a:t>67</a:t>
                    </a:r>
                    <a:r>
                      <a:rPr lang="ru-RU" baseline="0" dirty="0" smtClean="0"/>
                      <a:t> 650 </a:t>
                    </a:r>
                    <a:r>
                      <a:rPr lang="ru-RU" dirty="0" smtClean="0"/>
                      <a:t>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18"/>
              <c:layout>
                <c:manualLayout>
                  <c:x val="-0.14191478778705183"/>
                  <c:y val="2.01085166326379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endParaRPr lang="ru-RU" dirty="0" smtClean="0"/>
                  </a:p>
                  <a:p>
                    <a:r>
                      <a:rPr lang="ru-RU" dirty="0" smtClean="0"/>
                      <a:t>51</a:t>
                    </a:r>
                    <a:r>
                      <a:rPr lang="ru-RU" baseline="0" dirty="0" smtClean="0"/>
                      <a:t> 312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9"/>
              <c:layout>
                <c:manualLayout>
                  <c:x val="-0.18707180035863619"/>
                  <c:y val="-4.03488929442915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Физ. культура и спорт
 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528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0"/>
              <c:layout>
                <c:manualLayout>
                  <c:x val="-0.21999762586268873"/>
                  <c:y val="-0.132691526183769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
информации
 </a:t>
                    </a:r>
                    <a:r>
                      <a:rPr lang="ru-RU" dirty="0" smtClean="0"/>
                      <a:t>330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1"/>
              <c:layout>
                <c:manualLayout>
                  <c:x val="-0.23074918856501425"/>
                  <c:y val="-0.239675648826440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Муниципальный 
долг 
</a:t>
                    </a:r>
                    <a:r>
                      <a:rPr lang="ru-RU" dirty="0" smtClean="0"/>
                      <a:t>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spPr>
              <a:noFill/>
              <a:ln w="22924">
                <a:noFill/>
              </a:ln>
            </c:spPr>
            <c:txPr>
              <a:bodyPr/>
              <a:lstStyle/>
              <a:p>
                <a:pPr>
                  <a:defRPr sz="790" b="1" i="0" u="none" strike="noStrike" baseline="0">
                    <a:solidFill>
                      <a:srgbClr val="003366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Sheet1!$B$1:$W$1</c:f>
              <c:strCache>
                <c:ptCount val="22"/>
                <c:pt idx="0">
                  <c:v>Аппарат управления</c:v>
                </c:pt>
                <c:pt idx="1">
                  <c:v>Представ. Орган</c:v>
                </c:pt>
                <c:pt idx="2">
                  <c:v>Судебная власть</c:v>
                </c:pt>
                <c:pt idx="3">
                  <c:v>Финанс. Отдел и Контр. орган</c:v>
                </c:pt>
                <c:pt idx="4">
                  <c:v>Выборы</c:v>
                </c:pt>
                <c:pt idx="5">
                  <c:v>Другие общегос.вопросы </c:v>
                </c:pt>
                <c:pt idx="6">
                  <c:v>Первичный воинский учет</c:v>
                </c:pt>
                <c:pt idx="7">
                  <c:v>Защита населения от ЧС</c:v>
                </c:pt>
                <c:pt idx="8">
                  <c:v>Обеспеч. Пожарн. Безопасн</c:v>
                </c:pt>
                <c:pt idx="9">
                  <c:v>Др воп в обл нац без и правоохран деят</c:v>
                </c:pt>
                <c:pt idx="10">
                  <c:v>Селькое хозяйство </c:v>
                </c:pt>
                <c:pt idx="11">
                  <c:v>Дорожное  хозяйство</c:v>
                </c:pt>
                <c:pt idx="12">
                  <c:v>Связь и информатика</c:v>
                </c:pt>
                <c:pt idx="13">
                  <c:v>Др. вопросы в обл. нац. экономики</c:v>
                </c:pt>
                <c:pt idx="14">
                  <c:v>ЖКХ</c:v>
                </c:pt>
                <c:pt idx="15">
                  <c:v>Охрана окружающей среды</c:v>
                </c:pt>
                <c:pt idx="16">
                  <c:v>Образование</c:v>
                </c:pt>
                <c:pt idx="17">
                  <c:v>Культура</c:v>
                </c:pt>
                <c:pt idx="18">
                  <c:v>Социальная политика</c:v>
                </c:pt>
                <c:pt idx="19">
                  <c:v>Физ. культура и спорт</c:v>
                </c:pt>
                <c:pt idx="20">
                  <c:v>СМИ</c:v>
                </c:pt>
                <c:pt idx="21">
                  <c:v>Муниципальный долг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 formatCode="#,##0">
                  <c:v>23458</c:v>
                </c:pt>
                <c:pt idx="1">
                  <c:v>892</c:v>
                </c:pt>
                <c:pt idx="2">
                  <c:v>39</c:v>
                </c:pt>
                <c:pt idx="3">
                  <c:v>9128</c:v>
                </c:pt>
                <c:pt idx="4">
                  <c:v>1532</c:v>
                </c:pt>
                <c:pt idx="5">
                  <c:v>11525</c:v>
                </c:pt>
                <c:pt idx="6">
                  <c:v>626</c:v>
                </c:pt>
                <c:pt idx="7">
                  <c:v>247</c:v>
                </c:pt>
                <c:pt idx="8">
                  <c:v>75868</c:v>
                </c:pt>
                <c:pt idx="9">
                  <c:v>176</c:v>
                </c:pt>
                <c:pt idx="10">
                  <c:v>276</c:v>
                </c:pt>
                <c:pt idx="11">
                  <c:v>48630</c:v>
                </c:pt>
                <c:pt idx="12">
                  <c:v>1538</c:v>
                </c:pt>
                <c:pt idx="13">
                  <c:v>1197</c:v>
                </c:pt>
                <c:pt idx="14" formatCode="#,##0">
                  <c:v>162914</c:v>
                </c:pt>
                <c:pt idx="15">
                  <c:v>2140</c:v>
                </c:pt>
                <c:pt idx="16">
                  <c:v>381786</c:v>
                </c:pt>
                <c:pt idx="17" formatCode="#,##0">
                  <c:v>67650</c:v>
                </c:pt>
                <c:pt idx="18" formatCode="#,##0">
                  <c:v>51312</c:v>
                </c:pt>
                <c:pt idx="19">
                  <c:v>7528</c:v>
                </c:pt>
                <c:pt idx="20">
                  <c:v>330</c:v>
                </c:pt>
                <c:pt idx="21">
                  <c:v>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11462">
          <a:solidFill>
            <a:srgbClr val="FFFFFF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5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334"/>
          <c:w val="0.54987523580649622"/>
          <c:h val="0.648444511422557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341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141 137 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9123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137 364тыс.руб.</a:t>
                    </a:r>
                    <a:endParaRPr lang="ru-RU" sz="1000" b="0" i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586E-2"/>
                  <c:y val="-2.4859244233054012E-3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29 583тыс.руб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6279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63 694 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734E-3"/>
                  <c:y val="-7.381803332071751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10 008 тыс.руб.</a:t>
                    </a:r>
                    <a:endParaRPr lang="ru-RU" sz="1000" b="0" i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141137</c:v>
                </c:pt>
                <c:pt idx="1">
                  <c:v>137364</c:v>
                </c:pt>
                <c:pt idx="2">
                  <c:v>29583</c:v>
                </c:pt>
                <c:pt idx="3" formatCode="General">
                  <c:v>63694</c:v>
                </c:pt>
                <c:pt idx="4" formatCode="General">
                  <c:v>10008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на 01.01.2022 года</c:v>
                </c:pt>
                <c:pt idx="1">
                  <c:v>на 01.01.2023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6550</c:v>
                </c:pt>
                <c:pt idx="1">
                  <c:v>24707</c:v>
                </c:pt>
              </c:numCache>
            </c:numRef>
          </c:val>
        </c:ser>
        <c:overlap val="100"/>
        <c:axId val="165853440"/>
        <c:axId val="165855232"/>
      </c:barChart>
      <c:catAx>
        <c:axId val="165853440"/>
        <c:scaling>
          <c:orientation val="minMax"/>
        </c:scaling>
        <c:axPos val="b"/>
        <c:tickLblPos val="nextTo"/>
        <c:crossAx val="165855232"/>
        <c:crosses val="autoZero"/>
        <c:auto val="1"/>
        <c:lblAlgn val="ctr"/>
        <c:lblOffset val="100"/>
      </c:catAx>
      <c:valAx>
        <c:axId val="16585523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6585344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23 610 тыс.рублей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библиотеки  - 6 708 тыс.рублей</a:t>
          </a:r>
          <a:endParaRPr lang="ru-RU" sz="1400" b="1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музея – 4 463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3 105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 4 827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59 718 тыс. рублей из них:  </a:t>
          </a:r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7 932 тыс.рублей, из них:</a:t>
          </a:r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- 24 937 тыс.рублей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 custLinFactNeighborX="40005" custLinFactNeighborY="7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 custLinFactNeighborX="515" custLinFactNeighborY="13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1 073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6 455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C054-2363-402E-9407-D047B079B011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7517A-775E-42A7-9C1F-5B45BE8CE6A4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C02EC-23AE-41ED-864C-B627314EF4A8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ED195-B9E4-4BC5-A476-84D9E48E35C2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45A04-8AE3-41FA-A99E-C380AD26F90B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E238F-2147-48BB-A7C0-C5792C3F4C70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ACB5D-7289-4CBD-90A4-FFAB98F4C6E3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14490-6505-48F9-A6DF-8166A9652D0E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7F115-D3EE-4137-BFA8-D8B092FE7A0B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D5A4C-E58C-4216-8CBF-115F5A4B5D78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9B1C5-615F-4EB2-B4A1-065AC82725F0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363937-3704-4FF6-A3A5-828A642FE2D6}" type="datetime1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Думы городского округа Верхний Тагил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18.05.2023г № 25/3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2022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yar_3077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738" y="1300720"/>
            <a:ext cx="2966460" cy="19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для бюджета для граждан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013" y="3214686"/>
            <a:ext cx="2752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Бюджет для граждан\Картинки для бюджета для граждан\_svs01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14687"/>
            <a:ext cx="278608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</a:t>
            </a:r>
            <a:r>
              <a:rPr lang="ru-RU" sz="2000" b="1" kern="0" cap="none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000107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463 586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452 057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449 986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445 937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155 503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155 503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237 396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233 347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13 655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) 7 535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User\Desktop\ee23e4d53186964a1a0baf99f7e8a9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50032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2021 - 2022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Увеличение   поступлений  по налогу  связано с ростом поступлений по плательщикам.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375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-98759" y="554037"/>
          <a:ext cx="8904287" cy="592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 по разделам  классификации расходов бюджетов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40 974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48 566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45 042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8 207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31 547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56 545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51 641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166 466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162 914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383 619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fontAlgn="t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381 786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67 671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67 650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49 909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56 003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51 312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797 720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778 966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2022 год в разрезе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47954"/>
          <a:ext cx="8643998" cy="59119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00792"/>
                <a:gridCol w="1071570"/>
                <a:gridCol w="928694"/>
                <a:gridCol w="642942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2022г.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общественной безопасности  на территории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«Социальная поддержка населения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годы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52 595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47 959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53 265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347 103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645 517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87 826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9 984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49 365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Программа "Подготовка 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"Жилище" городского округа Верхний Тагил на 2017-2025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«Гражданская оборона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8 012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84374"/>
          <a:ext cx="8786873" cy="331719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29419"/>
                <a:gridCol w="857256"/>
                <a:gridCol w="857256"/>
                <a:gridCol w="642942"/>
              </a:tblGrid>
              <a:tr h="72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2022г.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«Формирование законопослушного поведения участников дорожного движения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на2021-2026 годы"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2018-2024 годы"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126 832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125 445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на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городского округа Верхний Тагил из аварийного жилищного фонда в 2019-2014 годах»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780 972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762 230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7 991 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84" y="1500175"/>
            <a:ext cx="81081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«Г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ражданская оборона»  247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*на  совершенствование учебно-материальной базы для обучения населения гражданской обороне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15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 совершенствование, поддержание в готовности и техническое обслуживание систем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оповещения, информирование  населения об угрозе направлено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поддержание в готовности и совершенствование пункта управления городского округа, руководителя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гражданской обороны, склада имущества ГО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153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* на разработку паспорта безопасности городского округа Верхний Тагил и приложение к  нему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AutoShape 2" descr="https://bitoflife.ru/wp-content/uploads/2018/10/IMG_6749_1-bdd24058-309e-4640-a995-4e12afcd6bc8.jpg-1024x6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https://sun9-42.userapi.com/Mt-A7FDSMwt1ihsaG63Q7dmOfXya4p5JTPb8Tg/H_jAM_J2l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670274"/>
            <a:ext cx="2786082" cy="1865369"/>
          </a:xfrm>
          <a:prstGeom prst="rect">
            <a:avLst/>
          </a:prstGeom>
          <a:noFill/>
        </p:spPr>
      </p:pic>
      <p:pic>
        <p:nvPicPr>
          <p:cNvPr id="72710" name="Picture 6" descr="https://avatars.mds.yandex.net/i?id=f2563615466e3031ca3b9c8a4a2c9b2412e3dbed-795312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670274"/>
            <a:ext cx="2786082" cy="185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0310 «Защита населения и территории от чрезвычайных ситуаций природного и техногенного характера, пожарная безопасность»  7 568 тыс. рублей, из них: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подготовку  к пожароопасному периоду (создание, устройство и возобновление  минерализованных  полос)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создание резерва материальных средств, ГСМ на осуществление мероприятий по ликвидации аварийных и 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чрезвычайных ситуаций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 тыс.рублей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приобретение противопожарного оборудования и технических средств пожаротушения, ранцевых огнетушителей, в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том числе для подразделений ДПД, НАСФ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 тыс.рублей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*на обеспечение деятельности ЕДДС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7 227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73056"/>
            <a:ext cx="1871650" cy="1926356"/>
          </a:xfrm>
          <a:prstGeom prst="rect">
            <a:avLst/>
          </a:prstGeom>
          <a:noFill/>
        </p:spPr>
      </p:pic>
      <p:pic>
        <p:nvPicPr>
          <p:cNvPr id="70658" name="Picture 2" descr="https://avatars.mds.yandex.net/i?id=ff519e785f8478dfe1380144677db31a-42319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73056"/>
            <a:ext cx="2859434" cy="1926356"/>
          </a:xfrm>
          <a:prstGeom prst="rect">
            <a:avLst/>
          </a:prstGeom>
          <a:noFill/>
        </p:spPr>
      </p:pic>
      <p:pic>
        <p:nvPicPr>
          <p:cNvPr id="70660" name="Picture 4" descr="https://static.mk.ru/upload/entities/2020/04/22/17/articles/facebookPicture/0c/80/e4/4b/705fc6a34e2ef0c3cf531f6e62c17a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009" y="3697733"/>
            <a:ext cx="3002519" cy="200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176  тыс.рублей, из них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реализацию Комплексного плана противодействия идеологии терроризма в Российской Федерации на 2019-2023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годы на территории городского округа Верхний Тагил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69640" name="Picture 8" descr="https://p.calameoassets.com/200822104308-ccc582377cf46c37f14cfc3c6f0accd7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00762"/>
            <a:ext cx="3000396" cy="1911113"/>
          </a:xfrm>
          <a:prstGeom prst="rect">
            <a:avLst/>
          </a:prstGeom>
          <a:noFill/>
        </p:spPr>
      </p:pic>
      <p:pic>
        <p:nvPicPr>
          <p:cNvPr id="69642" name="Picture 10" descr="http://file.lact.ru/f1/s/97/875/image/1/595/medium_DSCF1019.JPG?t=14835683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00762"/>
            <a:ext cx="3385778" cy="191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51 641 тыс. рублей,  в том числе по подразделам: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276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276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1 538 тыс. рублей, из них: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286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программ, приобретение лицензионного программного обеспечения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721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оплату услуг сайта, Интернета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оргтехники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460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ключей доступа ЭЦП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тыс.рублей</a:t>
            </a:r>
          </a:p>
        </p:txBody>
      </p:sp>
      <p:pic>
        <p:nvPicPr>
          <p:cNvPr id="67586" name="Picture 2" descr="https://blog.intekfreight-logistics.com/hs-fs/hubfs/Cloud%20Computing.jpeg?width=1455&amp;name=Cloud%20Compu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3903"/>
            <a:ext cx="3161958" cy="210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2022 год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2022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500" b="1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budg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7"/>
            <a:ext cx="2990841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9"/>
            <a:ext cx="85630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48 630 тыс. рублей, из них: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выполнение комплекса работ по нормативному содержанию дорог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 течение года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5 000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на установку дорожных знаков, светофоров ( в том числе Т7) ,устройство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искусственных дорожных неровностей(ИДН)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1 007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население горизонтальной дорожной разметки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672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ремонт дорог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599 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оснащение муниципальных образовательных учреждений оборудованием и средствам обучения безопасному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поведению на дорогах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  <a:p>
            <a:pPr algn="just"/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ремонт и восстановление асфальтового покрытия городских дорог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862  тыс.рублей</a:t>
            </a:r>
          </a:p>
          <a:p>
            <a:pPr algn="just"/>
            <a:endPara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устройство асфальтобетонных покрытий проезжей части  автомобильных дорог местного значения и тротуаров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(ул.Островского (дорога и тротуар), ул.Жуковского (тротуар), ул.Чехова (тротуар), ул.Ленина (дорога), квартал № 19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(внутриквартальные дороги и тротуары)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23 893 тыс.рублей</a:t>
            </a:r>
          </a:p>
          <a:p>
            <a:pPr algn="just"/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проведение в образовательных  организациях пропагандистских  кампаний, направленных на формирование  у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участников дорожного движения стереотипов законопослушного  поведения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обустройство пешеходных переходов вблизи образовательных учреждений направлено, обустройство безопасных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маршрутов  (Дом-Школа-Дом) (ул. Островского, ул.Ново-уральская)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7 418 тыс.рублей</a:t>
            </a:r>
          </a:p>
          <a:p>
            <a:pPr algn="just">
              <a:buFont typeface="Arial" charset="0"/>
              <a:buChar char="•"/>
            </a:pPr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приобретение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дошкольников и учащихся начальных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классов, приобретение жилетов для класса ЮИД, подписка газеты «Добрая дорога детства»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тыс.рублей</a:t>
            </a:r>
          </a:p>
          <a:p>
            <a:pPr algn="just"/>
            <a:endPara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организацию и проведение совместно с ГИБДД мероприятия «Безопасное колесо», для учащихся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общеобразовательных организаций городского округа Верхний Тагил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тыс.рублей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осуществление целевых расходов за счет средств безвозмездных поступлений (участок автомобильной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дороги сек. Промышленный  переезд) 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9 141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7"/>
            <a:ext cx="1928826" cy="16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690" y="165556"/>
            <a:ext cx="7982400" cy="45089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 экономики»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1 19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выполнение землеустроительных  и кадастровых работ в отношении земельных участков, расположенных    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границах городского округа  Верхний Тагил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457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разработку  и внесение  изменений в документы территориального планирования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организация работ по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приобретению  и ежегодному обслуживанию  программных  продуктов по учету муниципального имущества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земельных  участков, приобретение основных средств  и материалов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s://s0.rbk.ru/v6_top_pics/media/img/5/19/75616487127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3818599"/>
            <a:ext cx="3381372" cy="2254247"/>
          </a:xfrm>
          <a:prstGeom prst="rect">
            <a:avLst/>
          </a:prstGeom>
          <a:noFill/>
        </p:spPr>
      </p:pic>
      <p:pic>
        <p:nvPicPr>
          <p:cNvPr id="64516" name="Picture 4" descr="https://dorians.ru/upload/medialibrary/06e/1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185" y="3818599"/>
            <a:ext cx="3604905" cy="225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439463"/>
            <a:ext cx="8563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Подраздел 0501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2 340 тыс. рублей, 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в многоквартирных домах региональному оператору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1 367 тыс.рублей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переселение граждан из аварийного жилищного фонда за счет  средств, поступивших  от государственной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корпорации – Фонда содействия реформированию жилищно-коммунального хозяйства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* на переселение граждан из аварийного жилищного фонда за счет средств областного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 тыс.рублей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* на переселение граждан из аварийного жилищного фонда за счет средств местного 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тыс.рублей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81588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Расходы по разделу 0500 «Жилищно-коммунальное          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хозяйство» за 2022 год составили  162 914 тыс.рублей,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в том числе по подразделам: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 descr="https://cdn.nationalprojects.ru/upload/iblock/fca/c3nptht1nyaqlusx9ryxxnp7aoz33x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63879"/>
            <a:ext cx="3133386" cy="1813121"/>
          </a:xfrm>
          <a:prstGeom prst="rect">
            <a:avLst/>
          </a:prstGeom>
          <a:noFill/>
        </p:spPr>
      </p:pic>
      <p:pic>
        <p:nvPicPr>
          <p:cNvPr id="63496" name="Picture 8" descr="https://tatarstan.ru/file/news/1181_n2185537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663879"/>
            <a:ext cx="3143272" cy="1813121"/>
          </a:xfrm>
          <a:prstGeom prst="rect">
            <a:avLst/>
          </a:prstGeom>
          <a:noFill/>
        </p:spPr>
      </p:pic>
      <p:pic>
        <p:nvPicPr>
          <p:cNvPr id="63490" name="Picture 2" descr="http://tilim.ru/upload/iblock/5fc/5fc4f1e0feecb14321b8d28edbef0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1572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6682" y="428604"/>
            <a:ext cx="84388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27 187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82  тыс.рублей </a:t>
            </a:r>
          </a:p>
          <a:p>
            <a:pPr algn="just"/>
            <a:endParaRPr lang="ru-RU" sz="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реконструкцию уличного освещения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1 421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топливно-энергетического баланса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водоснабжения и водоотведения городского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тыс.руб.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капитальный ремонт, ремонт и содержание сетей городского округа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Верхний Тагил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1 981 тыс.рублей 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техническое обслуживание теплового счетчика, счетчика холодной  и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горячей воды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выполнение работ по обустройству и обслуживанию контейнерных площадок на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территории городского округа 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490 тыс.рублей 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теплоснабжения, разработку электронной модели системы теплоснабжения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плана надземных и подземных коммуникаций в городском округе Верхний Тагил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599 тыс.рублей</a:t>
            </a: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энергосбережение и повышение энергетической эффективности, использование энергетических ресурсов на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объектах муниципальной собственности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3 104 тыс.рублей</a:t>
            </a:r>
          </a:p>
          <a:p>
            <a:pPr algn="just"/>
            <a:endParaRPr lang="ru-RU" sz="800" b="1" dirty="0" smtClean="0">
              <a:solidFill>
                <a:srgbClr val="0066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государственного полномочия Свердловской области по предоставлению гражданам мер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социальной поддержки по частичному освобождению от платы за коммунальные услуги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13 015 тыс.рублей</a:t>
            </a: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предоставление муниципальной гарантии городского округа Верхний Тагил: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областного бюджета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3 327 тыс.рублей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местного бюджета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2 673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todor-tbo.ru/userfiles/konte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9" y="1000108"/>
            <a:ext cx="2090389" cy="1150673"/>
          </a:xfrm>
          <a:prstGeom prst="rect">
            <a:avLst/>
          </a:prstGeom>
          <a:noFill/>
        </p:spPr>
      </p:pic>
      <p:pic>
        <p:nvPicPr>
          <p:cNvPr id="61444" name="Picture 4" descr="https://avatars.dzeninfra.ru/get-ynews/5124848/eca66e3ef8fb5ecd80afaca38b63d226/496x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9" y="2357430"/>
            <a:ext cx="2090389" cy="1045195"/>
          </a:xfrm>
          <a:prstGeom prst="rect">
            <a:avLst/>
          </a:prstGeom>
          <a:noFill/>
        </p:spPr>
      </p:pic>
      <p:pic>
        <p:nvPicPr>
          <p:cNvPr id="61448" name="Picture 8" descr="https://primamedia_2537050521.s3.cloud.mts.ru/files/big/1667/1666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39" y="5333312"/>
            <a:ext cx="1938054" cy="114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3197"/>
            <a:ext cx="850112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133 226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553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1 146 тыс.рублей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документов по установлению границ прилегающих территорий в городском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округе 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светофоров, узлов учета электроэнергии на светофорах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901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2 697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благоустройство общественной территории г.Верхний Тагил «Набережная огней»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областного 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25 023 тыс.рублей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средства местного бюджета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96 931 тыс.рублей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(целевые) от юридических лиц и индивидуальных предпринимателей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295 тыс.рублей 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сбор, транспортировку, размещение отходов от деятельности учреждения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п. Половинный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расчистку снега и подсыпку инертными материалами лестниц в поселке Половинный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129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623 тыс.рублей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на содержание уличного освещения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3 613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поощрение на конкурсной основе сельских населенных пунктов, расположенных на территории Свердловской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области- победителей областного конкурса «Здоровое село- территория трезвости п.Половинный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*на благоустройство общественной территории г.Верхний Тагил «Набережная огней»    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(техническое присоединение)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299 тыс.рублей</a:t>
            </a:r>
          </a:p>
          <a:p>
            <a:pPr algn="just"/>
            <a:endParaRPr lang="ru-RU" sz="5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* на обустройство мест отдыха  населения в п. Половинный «Сквер Памяти Героев»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тыс.рублей</a:t>
            </a:r>
          </a:p>
          <a:p>
            <a:pPr algn="just"/>
            <a:endParaRPr lang="ru-RU" sz="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 ремонт стелы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 на монтаж детских  спортивно-игровых комплексов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113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3496" name="AutoShape 8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7" name="Picture 1" descr="C:\Users\User\Desktop\Фото на сайт\набережная\ББ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5"/>
            <a:ext cx="1661760" cy="1287517"/>
          </a:xfrm>
          <a:prstGeom prst="rect">
            <a:avLst/>
          </a:prstGeom>
          <a:noFill/>
        </p:spPr>
      </p:pic>
      <p:pic>
        <p:nvPicPr>
          <p:cNvPr id="60418" name="Picture 2" descr="C:\Users\User\Desktop\Фото на сайт\-GtlXzqAnzX_Ws_bJtEOkhvbm2foJCv3utXRNeltKlRNkeHumMOcMy5plVJwsimhyCfEWV0CJKft_G-LES4MHQ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1825608" cy="1205188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8da4dd1cba23f805539c3e69d0847263ce695de-710689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857364"/>
            <a:ext cx="1643073" cy="1091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ж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илищно-коммунального хозяйства»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оказание дополнительных мер социальной поддержки  жителей по льготному посещению бани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28987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Расходы по разделу 0600 «Охрана окружающей среды»  за 2022год составили  2 140 тыс.рублей,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37949"/>
            <a:ext cx="8705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1 200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          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отходов на территории общего пользования городского округа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мусора, завоз чистого грунта на газоны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1 200 тыс.рублей</a:t>
            </a:r>
          </a:p>
        </p:txBody>
      </p:sp>
      <p:pic>
        <p:nvPicPr>
          <p:cNvPr id="59394" name="Picture 2" descr="https://avatars.mds.yandex.net/i?id=2a00000187759629cbfc0493631e7b3c80fb-1712409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714612" cy="180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403332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940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приобретение и посадка новых деревьев и цветочной рассады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исследование родников, колодцев, скважины для хозяйственно-питьевого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водоснабжения и доставка воды в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проведение экологической акции «Марш Парков», участие в экологических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окружных, областных   мероприятиях, слетах, конкурсах, фестивалях, организация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кружков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предупреждение, устранение и ликвидация непредвиденных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и эпидемиологических    ситуаций, проведение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дератизации и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биологических отходов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156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вывоз мусора от уборки территории во время массовых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мероприятий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311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58370" name="Picture 2" descr="https://rk-lux.ru/wp-content/uploads/2017/01/Ekologicheskaya-bezopas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3332"/>
            <a:ext cx="1571636" cy="1571636"/>
          </a:xfrm>
          <a:prstGeom prst="rect">
            <a:avLst/>
          </a:prstGeom>
          <a:noFill/>
        </p:spPr>
      </p:pic>
      <p:pic>
        <p:nvPicPr>
          <p:cNvPr id="58372" name="Picture 4" descr="https://avatars.mds.yandex.net/i?id=2dac72fcd751a3a7980afb1dbfc42e7536bed65c-428458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177" y="4429133"/>
            <a:ext cx="2732623" cy="2047868"/>
          </a:xfrm>
          <a:prstGeom prst="rect">
            <a:avLst/>
          </a:prstGeom>
          <a:noFill/>
        </p:spPr>
      </p:pic>
      <p:pic>
        <p:nvPicPr>
          <p:cNvPr id="58374" name="Picture 6" descr="https://smi44.ru/upload/iblock/ce0/akaritsidnaya-obrabo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349" y="2357430"/>
            <a:ext cx="2249451" cy="168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2022 год составили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381 786 тыс.рублей, в том числе по подразделам: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avatars.mds.yandex.net/i?id=5768efa7247d31898fdf1ab56f7662b2f17523dd-921565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946">
            <a:off x="344325" y="1050906"/>
            <a:ext cx="1654104" cy="1092398"/>
          </a:xfrm>
          <a:prstGeom prst="rect">
            <a:avLst/>
          </a:prstGeom>
          <a:noFill/>
        </p:spPr>
      </p:pic>
      <p:pic>
        <p:nvPicPr>
          <p:cNvPr id="4" name="Picture 2" descr="https://avatars.mds.yandex.net/i?id=941b26614b231440b5cc63a59bf3b55f78543514-8272739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5787">
            <a:off x="445219" y="2517610"/>
            <a:ext cx="1574704" cy="1049803"/>
          </a:xfrm>
          <a:prstGeom prst="rect">
            <a:avLst/>
          </a:prstGeom>
          <a:noFill/>
        </p:spPr>
      </p:pic>
      <p:pic>
        <p:nvPicPr>
          <p:cNvPr id="57348" name="Picture 4" descr="https://avatars.mds.yandex.net/i?id=0603ffbf77efa13788559b7a6cf69d44f81cd68d-9065783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7232">
            <a:off x="415298" y="3949423"/>
            <a:ext cx="1567772" cy="983123"/>
          </a:xfrm>
          <a:prstGeom prst="rect">
            <a:avLst/>
          </a:prstGeom>
          <a:noFill/>
        </p:spPr>
      </p:pic>
      <p:pic>
        <p:nvPicPr>
          <p:cNvPr id="57350" name="Picture 6" descr="https://avatars.mds.yandex.net/i?id=095d5c93840e16828f9eb7dc49c2874b9e9b8621-9147461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3218">
            <a:off x="379594" y="5241297"/>
            <a:ext cx="1608178" cy="11163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2022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571479"/>
          <a:ext cx="8715435" cy="61902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2569"/>
                <a:gridCol w="7364172"/>
                <a:gridCol w="928694"/>
              </a:tblGrid>
              <a:tr h="55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2022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0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отдыха, оздоровления и занятости детей и подростков  в городском округе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детей в каникулярное время, включая мероприятия по обеспечению безопасности их жизни 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Чествование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и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муниципального фестиваля детского и юношеского творчества «</a:t>
                      </a:r>
                      <a:r>
                        <a:rPr kumimoji="0"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Тагильская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зима»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городского фестиваля молодежной уличной культуры «Голос улиц» в рамках проведения Дня молодежи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творчества  семей «Две звезды»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«Городской округ – история, настоящее, будущее», посвященного Дню местного самоуправления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творческих коллективов в областных конкурсах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фестивалях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Подвоз и участие команд образовательных учреждений ГО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Верхний Тагил в окружных, областных и муниципальных патриотических мероприятиях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оздоровления и занятости детей в рамках проекта «Поезд Здоровья»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полномочия по организации отдыха детей ( за </a:t>
                      </a:r>
                      <a:r>
                        <a:rPr lang="ru-RU" sz="12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 сирот, детей оставшихся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безпопечения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родителей, детей, находящихся в трудной жизненной ситуации) в учебное время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2022 год составили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67 650тыс.рублей, в том числе по подразделам: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284" y="919386"/>
            <a:ext cx="1530133" cy="114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222" y="3714752"/>
            <a:ext cx="1596535" cy="106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255" y="2307778"/>
            <a:ext cx="1502161" cy="112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1284" y="5143512"/>
            <a:ext cx="1517330" cy="113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1405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Комплектование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22  241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среди подростков, молодежи и населения в возрасте от 18 лет по вопросам профилактики заболеваний ВИЧ-инфекцией и туберкулезом: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-приобретение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информационных стендов в СОШ;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педагогов образовательных организаций через публикацию статей;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2022 год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428604"/>
          <a:ext cx="8786874" cy="265763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2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социальной рекламы в учреждениях образования, культуры и спорта, направленной на профилактику социально-значимых инфекций и наркомании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Модернизация государственных и муниципальных общедоступных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бибилиотек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турнира городов ( В. </a:t>
                      </a:r>
                      <a:r>
                        <a:rPr lang="ru-RU" sz="13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фестиваля  творчества ветеранов – людей с ограниченными возможностями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3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поддержки на конкурсной основе муниципальных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учреждениям  культуры  Свердловской области на поддержку любительских творческих коллективов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создание модельной  муниципальной библиотеки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установку стойки экстренной связи «Гражданин –полиция» на городской площади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24 937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 разделу  10 00 «Социальная политика» за 2022 год составили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51 312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 01 « Пенсионное обеспечение» 2 542тыс. рублей: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2 542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44 154 тыс. рублей, из них: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44 098 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726" y="4286256"/>
            <a:ext cx="2101680" cy="165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 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916  тыс. рублей,  из них: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558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обеспечение бесплатным питанием учащихся начальных классов 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общеобразовательных учреждений из многодетных, малообеспеченных семей, детей сирот, оставшихся без   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попечения родителей, детей инвалидов в муниципальных общеобразовательных школах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350 тыс. рублей</a:t>
            </a:r>
          </a:p>
          <a:p>
            <a:pPr>
              <a:buFont typeface="Arial" charset="0"/>
              <a:buChar char="•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выплат молодым семьям на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приобретение (строительство) жилья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378 тыс.рублей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региональной поддержки  молодым семьям на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улучшений  жилищных условий  на территории ГО Верхний Тагил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 тыс.рублей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s://avatars.mds.yandex.net/i?id=1309de7426f9ef6c3c515bf98c6c0c636b5f44e2-918122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1"/>
            <a:ext cx="4129094" cy="2464612"/>
          </a:xfrm>
          <a:prstGeom prst="rect">
            <a:avLst/>
          </a:prstGeom>
          <a:noFill/>
        </p:spPr>
      </p:pic>
      <p:pic>
        <p:nvPicPr>
          <p:cNvPr id="49162" name="Picture 10" descr="https://images.satu.kz/101976894_w640_h640_obedennyj-stol-d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3 700 тыс. рублей,  из них: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73716"/>
            <a:ext cx="2571736" cy="1568881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4" y="1125313"/>
            <a:ext cx="2511696" cy="1589307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4" y="2911376"/>
            <a:ext cx="2511696" cy="15336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Мероприятия, направленные на оказание дополнительной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социальной поддержки лицам, удостоенным звания «Почетный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гражданин городского округа Верхний Тагил»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144 тыс.рублей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Мероприятия, направленные на оказание дополнительной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поддержки некоммерческим общественным организациям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159 тыс.рублей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770" y="5000636"/>
            <a:ext cx="6072230" cy="80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Мероприятия, направленные на предоставление, гражданам  с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субсидий на оплату жилого помещения и коммунальных услуг  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3 397 тыс.рублей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по разделу  11 00 «Физическая культура и спорт» за 2022 год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 7 528 тыс.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6" y="800843"/>
          <a:ext cx="8634444" cy="5311032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2022 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капитальный ремонт, текущий ремонт,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1 073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8617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2022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44837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исполнении местного  бюджета  городского округа  Верхний Тагил  за   2022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2022 год исполнены в сумме  684 815 тыс. рублей или  96,7 %  к годовым назначениям. По  сравнению с соответствующим периодом 2021 года поступления уменьшились в целом на 139 439 тыс.рублей, в том числе по налоговым и неналоговым платежам  увеличились  на 13 519 тыс. рублей, по безвозмездным поступлениям уменьшились на  152 958 тыс. рублей.</a:t>
            </a:r>
          </a:p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175 214 тыс. рублей. По отношению к 2021 году произошло увеличение  поступлений по данному налогу. Произошел рост поступлений по плательщикам: - АО «ИНТЕР РАО-ЭЛЕКТРОГЕРАЦИЯ» на 9 216 тыс. рублей; - Верхнетагильское Ремонтное Управление Пермского филиала (ООО «КВАРЦ Групп») на 2 043 тыс. рублей;</a:t>
            </a:r>
          </a:p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ООО «САВАЛТ ГРУПП»  2 149 тыс. рублей.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2022 году  к  объему поступлений   2021 года   достигнут   по налогу на доходы физических лиц -  прирост 13 475 тыс. рублей; по доходам от оказания платных услуг и компенсации затрат государства - прирост 2 480 тыс. рублей; по акцизам – прирост 2 305 тыс. рублей.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445 937 тыс. рублей  или  99,1%  плановых назначений в том числе: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155 503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Субсидии  36 049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Субвенции  233 347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21 038 тыс. рублей.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6 120 тыс. рублей, в том числе: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-прочие безвозмездные поступления  составили  13 655 тыс. рублей  (добровольные пожертвования от АО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РАО – Электрогенерация» на сумму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13 500,0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ремонт  асфальтированного участка автомобильной дороги сектор Промышленный проезд, протяженностью 1120 метров, соединяющий город Верхний Тагил с Верхнетагильской ГРЭС, а также  добровольные пожертвования от юридических лиц на благоустройство и озеленение территории городского округа Верхний Тагил: ООО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Теплосфера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«УРАЛНЕФТЬСЕРВИС»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Тагильский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карьер»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«САВАЛТ ГРУПП»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«ВТЗ Огнеупорных материалов»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2021 год    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 сумме   -) 7 535 тыс. рублей;.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местного бюджета за 2022 год произведены в сумме  778 966 тыс. рублей, исполнение составило 97,6 % плановых назначений.  По сравнению с 2021 годом (743 670 тыс. рублей) объем расходов увеличился на  35 296 тыс. рублей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на 4,7%.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На финансирование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значимых отраслей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(образование, культура, социальная политика и физкультура и спорт)  направлено   508  276 тыс. рублей или 65,3% от общего объема произведенных расходов, что на  46 248 тыс. рублей  больше аналогичного периода прошлого года (462 028 тыс. рублей).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было направлено 48 630 тыс. рублей,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жилищно-коммунальное хозяйство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162 914 тыс. рублей.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4171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Обеспечение общественной безопасности  на территории городского округа Верхний Тагил на 2021 - 2026 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2021-2026гг.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2021-2026гг.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на 2021-2026 годы.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Гражданская оборона и защита населения городского округа Верхний Тагил на 2021-2026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2021-2026гг.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Переселение граждан на территории городского округа Верхний Тагил из аварийного жилищного  фонда в 2019-2024 годах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2022 год»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257990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530" y="1066181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2022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2022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824 254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707 956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684 815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244 370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605 015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463 586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797 720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778 966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53 303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48 630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166 466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162 914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514 821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508 276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383 619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381 786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67 671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67 650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ru-RU" sz="140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56 003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40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312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6 556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52 516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63 230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59 146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+)80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-)89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764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94 151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2018 -2022 годы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163736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2022 году формировали  следующие виды доходов: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217488" y="576263"/>
          <a:ext cx="8850312" cy="5562600"/>
        </p:xfrm>
        <a:graphic>
          <a:graphicData uri="http://schemas.openxmlformats.org/presentationml/2006/ole">
            <p:oleObj spid="_x0000_s33796" name="Worksheet" r:id="rId4" imgW="8505789" imgH="5353139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63720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197 184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209 120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</a:t>
                      </a:r>
                      <a:r>
                        <a:rPr lang="ru-RU" sz="14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128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739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172 158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175 214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12 131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14 516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14 436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13 596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12 083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15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1 039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1 061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1 949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2 500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2 643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1 540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2 549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2 556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22 055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35 250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13 933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13 463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4 111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2 350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2 316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4 177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4 182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14 428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244 370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19852</TotalTime>
  <Words>5765</Words>
  <Application>Microsoft Office PowerPoint</Application>
  <PresentationFormat>Экран (4:3)</PresentationFormat>
  <Paragraphs>1126</Paragraphs>
  <Slides>40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Аспект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1787</cp:revision>
  <dcterms:created xsi:type="dcterms:W3CDTF">2015-11-12T09:10:54Z</dcterms:created>
  <dcterms:modified xsi:type="dcterms:W3CDTF">2023-10-13T11:08:18Z</dcterms:modified>
</cp:coreProperties>
</file>