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256" r:id="rId2"/>
    <p:sldId id="274" r:id="rId3"/>
    <p:sldId id="275" r:id="rId4"/>
    <p:sldId id="282" r:id="rId5"/>
    <p:sldId id="272" r:id="rId6"/>
    <p:sldId id="306" r:id="rId7"/>
    <p:sldId id="303" r:id="rId8"/>
    <p:sldId id="309" r:id="rId9"/>
    <p:sldId id="304" r:id="rId10"/>
    <p:sldId id="305" r:id="rId11"/>
    <p:sldId id="307" r:id="rId12"/>
    <p:sldId id="308" r:id="rId13"/>
    <p:sldId id="311" r:id="rId14"/>
    <p:sldId id="281" r:id="rId15"/>
    <p:sldId id="279" r:id="rId16"/>
    <p:sldId id="312" r:id="rId17"/>
    <p:sldId id="283" r:id="rId18"/>
    <p:sldId id="284" r:id="rId19"/>
    <p:sldId id="267" r:id="rId20"/>
    <p:sldId id="286" r:id="rId21"/>
    <p:sldId id="285" r:id="rId22"/>
    <p:sldId id="313" r:id="rId23"/>
    <p:sldId id="301" r:id="rId24"/>
    <p:sldId id="287" r:id="rId25"/>
    <p:sldId id="288" r:id="rId26"/>
    <p:sldId id="291" r:id="rId27"/>
    <p:sldId id="310" r:id="rId28"/>
    <p:sldId id="289" r:id="rId29"/>
    <p:sldId id="293" r:id="rId30"/>
    <p:sldId id="314" r:id="rId31"/>
    <p:sldId id="268" r:id="rId32"/>
    <p:sldId id="315" r:id="rId33"/>
    <p:sldId id="290" r:id="rId34"/>
    <p:sldId id="296" r:id="rId35"/>
    <p:sldId id="300" r:id="rId36"/>
    <p:sldId id="271" r:id="rId37"/>
    <p:sldId id="273" r:id="rId38"/>
    <p:sldId id="30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1A5"/>
    <a:srgbClr val="CCDAAC"/>
    <a:srgbClr val="66CCFF"/>
    <a:srgbClr val="66FF66"/>
    <a:srgbClr val="00CC99"/>
    <a:srgbClr val="99FF99"/>
    <a:srgbClr val="92E550"/>
    <a:srgbClr val="99FF33"/>
    <a:srgbClr val="FFFF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 snapToObjects="1">
      <p:cViewPr>
        <p:scale>
          <a:sx n="87" d="100"/>
          <a:sy n="87" d="100"/>
        </p:scale>
        <p:origin x="-65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53020751447017"/>
          <c:y val="8.9082546903869048E-2"/>
          <c:w val="0.671307167352588"/>
          <c:h val="0.63525758349897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518380</c:v>
                </c:pt>
                <c:pt idx="1">
                  <c:v>596504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CDAAC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498216</c:v>
                </c:pt>
                <c:pt idx="1">
                  <c:v>554364</c:v>
                </c:pt>
              </c:numCache>
            </c:numRef>
          </c:val>
        </c:ser>
        <c:shape val="cylinder"/>
        <c:axId val="80868480"/>
        <c:axId val="75432320"/>
        <c:axId val="0"/>
      </c:bar3DChart>
      <c:catAx>
        <c:axId val="80868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75432320"/>
        <c:crosses val="autoZero"/>
        <c:auto val="1"/>
        <c:lblAlgn val="ctr"/>
        <c:lblOffset val="100"/>
      </c:catAx>
      <c:valAx>
        <c:axId val="75432320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80868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74318193250608"/>
          <c:y val="2.0740595574717472E-2"/>
          <c:w val="0.75510380597240834"/>
          <c:h val="0.9204206225054313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0938909559873831E-2"/>
                  <c:y val="-3.804178323368607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407 712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4805467792072576E-2"/>
                  <c:y val="-1.621938458851451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541 456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1915020062880157E-2"/>
                  <c:y val="2.642445677429813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379 795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3.9669170173602192E-2"/>
                  <c:y val="8.337387838356323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407 020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3.7865570850340044E-3"/>
                  <c:y val="-9.555532683988857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554 364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980470187691403E-2"/>
                  <c:y val="1.6586998921939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454 666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(факт)</c:v>
                </c:pt>
                <c:pt idx="2">
                  <c:v>2017 год (факт)</c:v>
                </c:pt>
                <c:pt idx="3">
                  <c:v>2018 год (факт)</c:v>
                </c:pt>
                <c:pt idx="4">
                  <c:v>2019 год (факт)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391696</c:v>
                </c:pt>
                <c:pt idx="1">
                  <c:v>541456</c:v>
                </c:pt>
                <c:pt idx="2">
                  <c:v>379795</c:v>
                </c:pt>
                <c:pt idx="3">
                  <c:v>435092</c:v>
                </c:pt>
                <c:pt idx="4">
                  <c:v>498216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9260977225803346E-2"/>
                  <c:y val="5.603618333847943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391 696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3.8152134649933528E-2"/>
                  <c:y val="4.388338931669115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454 605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3551210589795643E-2"/>
                  <c:y val="-2.79678976767688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443 121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7.0821545864888896E-2"/>
                  <c:y val="-6.795058026204578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435 092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4.3360130121360583E-3"/>
                  <c:y val="0.1121074537396571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498 216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789389719256474E-2"/>
                  <c:y val="-3.55248759337680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60 873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(факт)</c:v>
                </c:pt>
                <c:pt idx="2">
                  <c:v>2017 год (факт)</c:v>
                </c:pt>
                <c:pt idx="3">
                  <c:v>2018 год (факт)</c:v>
                </c:pt>
                <c:pt idx="4">
                  <c:v>2019 год (факт)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407712</c:v>
                </c:pt>
                <c:pt idx="1">
                  <c:v>454605</c:v>
                </c:pt>
                <c:pt idx="2">
                  <c:v>443121</c:v>
                </c:pt>
                <c:pt idx="3">
                  <c:v>407021</c:v>
                </c:pt>
                <c:pt idx="4">
                  <c:v>554364</c:v>
                </c:pt>
              </c:numCache>
            </c:numRef>
          </c:val>
        </c:ser>
        <c:marker val="1"/>
        <c:axId val="101447552"/>
        <c:axId val="101449088"/>
      </c:lineChart>
      <c:catAx>
        <c:axId val="101447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49088"/>
        <c:crosses val="autoZero"/>
        <c:auto val="1"/>
        <c:lblAlgn val="ctr"/>
        <c:lblOffset val="100"/>
      </c:catAx>
      <c:valAx>
        <c:axId val="10144908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47552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accent5">
              <a:lumMod val="60000"/>
              <a:lumOff val="40000"/>
            </a:schemeClr>
          </a:outerShdw>
        </a:effectLst>
      </c:spPr>
    </c:plotArea>
    <c:legend>
      <c:legendPos val="r"/>
      <c:legendEntry>
        <c:idx val="-1"/>
        <c:txPr>
          <a:bodyPr/>
          <a:lstStyle/>
          <a:p>
            <a:pPr>
              <a:defRPr sz="1000" b="1" i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706196765766742"/>
          <c:y val="0.39463190014848881"/>
          <c:w val="0.12293803234233244"/>
          <c:h val="0.23521411724212787"/>
        </c:manualLayout>
      </c:layout>
      <c:spPr>
        <a:solidFill>
          <a:schemeClr val="bg2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 sz="1000" b="1" i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2019 </a:t>
            </a:r>
            <a:r>
              <a:rPr lang="ru-RU" sz="1600" dirty="0">
                <a:solidFill>
                  <a:srgbClr val="00206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210585355275483E-2"/>
          <c:y val="0.2591507892013773"/>
          <c:w val="0.6555804464319186"/>
          <c:h val="0.679518344163194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1277</c:v>
                </c:pt>
                <c:pt idx="1">
                  <c:v>131448</c:v>
                </c:pt>
                <c:pt idx="2">
                  <c:v>206999</c:v>
                </c:pt>
                <c:pt idx="3" formatCode="General">
                  <c:v>25038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2D050"/>
            </a:solidFill>
            <a:ln w="10000" cap="flat" cmpd="sng" algn="ctr">
              <a:solidFill>
                <a:srgbClr val="C2E1A5"/>
              </a:solidFill>
              <a:prstDash val="solid"/>
            </a:ln>
            <a:effectLst>
              <a:outerShdw blurRad="76200" dist="50800" dir="5400000" rotWithShape="0">
                <a:schemeClr val="tx2">
                  <a:lumMod val="60000"/>
                  <a:lumOff val="40000"/>
                  <a:alpha val="60000"/>
                </a:schemeClr>
              </a:outerShdw>
            </a:effectLst>
          </c:spPr>
          <c:dPt>
            <c:idx val="0"/>
            <c:spPr>
              <a:solidFill>
                <a:srgbClr val="00B0F0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2"/>
            <c:spPr>
              <a:solidFill>
                <a:srgbClr val="66FF66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6296182237278061E-2"/>
                  <c:y val="-0.24494189788281936"/>
                </c:manualLayout>
              </c:layout>
              <c:showVal val="1"/>
            </c:dLbl>
            <c:dLbl>
              <c:idx val="1"/>
              <c:layout>
                <c:manualLayout>
                  <c:x val="2.2222066687197391E-2"/>
                  <c:y val="-0.39190703661250842"/>
                </c:manualLayout>
              </c:layout>
              <c:showVal val="1"/>
            </c:dLbl>
            <c:dLbl>
              <c:idx val="2"/>
              <c:layout>
                <c:manualLayout>
                  <c:x val="1.6296182237278061E-2"/>
                  <c:y val="-0.3278453094739253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94 115</a:t>
                    </a:r>
                    <a:endParaRPr lang="en-US" baseline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 (факт)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54392</c:v>
                </c:pt>
                <c:pt idx="1">
                  <c:v>106543</c:v>
                </c:pt>
                <c:pt idx="2">
                  <c:v>94115</c:v>
                </c:pt>
              </c:numCache>
            </c:numRef>
          </c:val>
        </c:ser>
        <c:shape val="cylinder"/>
        <c:axId val="111578112"/>
        <c:axId val="111588096"/>
        <c:axId val="0"/>
      </c:bar3DChart>
      <c:catAx>
        <c:axId val="111578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588096"/>
        <c:crosses val="autoZero"/>
        <c:auto val="1"/>
        <c:lblAlgn val="ctr"/>
        <c:lblOffset val="100"/>
      </c:catAx>
      <c:valAx>
        <c:axId val="11158809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578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176"/>
          <c:w val="0.54987523580649034"/>
          <c:h val="0.648444511422552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097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детских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садов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122 178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</a:p>
                </c:rich>
              </c:tx>
              <c:spPr/>
              <c:showVal val="1"/>
              <c:showSerName val="1"/>
            </c:dLbl>
            <c:dLbl>
              <c:idx val="1"/>
              <c:layout>
                <c:manualLayout>
                  <c:x val="0.22090586778024196"/>
                  <c:y val="-3.0601361554765227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0702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общеобразовате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льных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школ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102 448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2"/>
              <c:layout>
                <c:manualLayout>
                  <c:x val="-1.8915096842302883E-2"/>
                  <c:y val="4.6113673928304934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0703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Дополнительное образование  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(ДЮЦ.ДШИ)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22 779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3"/>
              <c:layout>
                <c:manualLayout>
                  <c:x val="-2.1587265089761064E-2"/>
                  <c:y val="-8.2437678319338681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0709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Управление образования,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ЦХЭО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44 474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4"/>
              <c:layout>
                <c:manualLayout>
                  <c:x val="-5.6794441024271888E-3"/>
                  <c:y val="-6.6875230173969125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Строительство детского сада  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61 171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 и оздоровление детей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      9 121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>
                  <a:defRPr sz="10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Строительство</c:v>
                </c:pt>
                <c:pt idx="5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122178</c:v>
                </c:pt>
                <c:pt idx="1">
                  <c:v>102448</c:v>
                </c:pt>
                <c:pt idx="2">
                  <c:v>22779</c:v>
                </c:pt>
                <c:pt idx="3">
                  <c:v>44474</c:v>
                </c:pt>
                <c:pt idx="4">
                  <c:v>61171</c:v>
                </c:pt>
                <c:pt idx="5">
                  <c:v>9121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(тыс.руб.)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01.01.2019 года</c:v>
                </c:pt>
                <c:pt idx="1">
                  <c:v>на 01.01.2020 года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25320</c:v>
                </c:pt>
                <c:pt idx="1">
                  <c:v>13635</c:v>
                </c:pt>
              </c:numCache>
            </c:numRef>
          </c:val>
        </c:ser>
        <c:overlap val="100"/>
        <c:axId val="122974592"/>
        <c:axId val="122976128"/>
      </c:barChart>
      <c:catAx>
        <c:axId val="122974592"/>
        <c:scaling>
          <c:orientation val="minMax"/>
        </c:scaling>
        <c:axPos val="b"/>
        <c:tickLblPos val="nextTo"/>
        <c:crossAx val="122976128"/>
        <c:crosses val="autoZero"/>
        <c:auto val="1"/>
        <c:lblAlgn val="ctr"/>
        <c:lblOffset val="100"/>
      </c:catAx>
      <c:valAx>
        <c:axId val="12297612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22974592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</c:dTable>
    </c:plotArea>
    <c:plotVisOnly val="1"/>
  </c:chart>
  <c:txPr>
    <a:bodyPr/>
    <a:lstStyle/>
    <a:p>
      <a:pPr>
        <a:defRPr sz="1800" b="1" i="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BA00E-F8C9-487D-864B-71B2F2CDC74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26474-5A48-4C04-9D69-163CE42C8E2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городского Дворца культуры    и   СКСК  п.Половинный – 14 465 тыс.рублей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24700-B1D9-49B1-B3DF-501709411537}" type="parTrans" cxnId="{A1310A70-2646-4E9F-8513-AED50DF0A8E3}">
      <dgm:prSet/>
      <dgm:spPr/>
      <dgm:t>
        <a:bodyPr/>
        <a:lstStyle/>
        <a:p>
          <a:endParaRPr lang="ru-RU"/>
        </a:p>
      </dgm:t>
    </dgm:pt>
    <dgm:pt modelId="{B27959D0-6F23-4120-B579-2189E9C021BA}" type="sibTrans" cxnId="{A1310A70-2646-4E9F-8513-AED50DF0A8E3}">
      <dgm:prSet/>
      <dgm:spPr/>
      <dgm:t>
        <a:bodyPr/>
        <a:lstStyle/>
        <a:p>
          <a:endParaRPr lang="ru-RU"/>
        </a:p>
      </dgm:t>
    </dgm:pt>
    <dgm:pt modelId="{946A362B-4D8F-4569-AD95-3C1EE2DAC8A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 библиотеки  - 4 784 тыс.рублей</a:t>
          </a:r>
          <a:endParaRPr lang="ru-RU" sz="1400" b="1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9C847-486E-44DB-8C42-64BE40E91127}" type="parTrans" cxnId="{DF410F09-47A9-4397-B4D5-65B81B50E3E6}">
      <dgm:prSet/>
      <dgm:spPr/>
      <dgm:t>
        <a:bodyPr/>
        <a:lstStyle/>
        <a:p>
          <a:endParaRPr lang="ru-RU"/>
        </a:p>
      </dgm:t>
    </dgm:pt>
    <dgm:pt modelId="{62E89DD6-98DE-4BD0-A467-E5EEE0118444}" type="sibTrans" cxnId="{DF410F09-47A9-4397-B4D5-65B81B50E3E6}">
      <dgm:prSet/>
      <dgm:spPr/>
      <dgm:t>
        <a:bodyPr/>
        <a:lstStyle/>
        <a:p>
          <a:endParaRPr lang="ru-RU"/>
        </a:p>
      </dgm:t>
    </dgm:pt>
    <dgm:pt modelId="{38E633CC-EE9A-443E-AA63-54B58C9F825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содержание музея – 3 423 тыс.рублей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87E54-FBE3-4912-84A2-B8DD9C0F2ED6}" type="parTrans" cxnId="{23493C11-3004-40CB-BDF7-B0EEC4FD8FE7}">
      <dgm:prSet/>
      <dgm:spPr/>
      <dgm:t>
        <a:bodyPr/>
        <a:lstStyle/>
        <a:p>
          <a:endParaRPr lang="ru-RU"/>
        </a:p>
      </dgm:t>
    </dgm:pt>
    <dgm:pt modelId="{696BD247-E1B7-43D3-8FF9-F6CA1FC46A68}" type="sibTrans" cxnId="{23493C11-3004-40CB-BDF7-B0EEC4FD8FE7}">
      <dgm:prSet/>
      <dgm:spPr/>
      <dgm:t>
        <a:bodyPr/>
        <a:lstStyle/>
        <a:p>
          <a:endParaRPr lang="ru-RU"/>
        </a:p>
      </dgm:t>
    </dgm:pt>
    <dgm:pt modelId="{8B73CC48-74C3-4ABA-9CE6-1F079355999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Управления культуры, спорта и молодежной политики  -      2  507 тыс.рублей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0ED59-24A0-4009-B9D3-9927BE3D9BBA}" type="parTrans" cxnId="{D64CD2BF-ED09-4E05-88DA-96D7688D203A}">
      <dgm:prSet/>
      <dgm:spPr/>
      <dgm:t>
        <a:bodyPr/>
        <a:lstStyle/>
        <a:p>
          <a:endParaRPr lang="ru-RU"/>
        </a:p>
      </dgm:t>
    </dgm:pt>
    <dgm:pt modelId="{80091B11-2C4D-4801-B98B-F80E4F49A98B}" type="sibTrans" cxnId="{D64CD2BF-ED09-4E05-88DA-96D7688D203A}">
      <dgm:prSet/>
      <dgm:spPr/>
      <dgm:t>
        <a:bodyPr/>
        <a:lstStyle/>
        <a:p>
          <a:endParaRPr lang="ru-RU"/>
        </a:p>
      </dgm:t>
    </dgm:pt>
    <dgm:pt modelId="{14D8A8CC-B7DF-4ACB-8798-170E18E60E2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содержание  Централизованной бухгалтерии – 3 027 тыс.рублей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779F7B-1717-4BF8-AE34-DC955D41FA5D}" type="parTrans" cxnId="{5BD0FAA2-ADDB-4149-AC06-ACB8191EFF90}">
      <dgm:prSet/>
      <dgm:spPr/>
      <dgm:t>
        <a:bodyPr/>
        <a:lstStyle/>
        <a:p>
          <a:endParaRPr lang="ru-RU"/>
        </a:p>
      </dgm:t>
    </dgm:pt>
    <dgm:pt modelId="{1A13E58E-D383-48E4-A559-2B0D7130CA51}" type="sibTrans" cxnId="{5BD0FAA2-ADDB-4149-AC06-ACB8191EFF90}">
      <dgm:prSet/>
      <dgm:spPr/>
      <dgm:t>
        <a:bodyPr/>
        <a:lstStyle/>
        <a:p>
          <a:endParaRPr lang="ru-RU"/>
        </a:p>
      </dgm:t>
    </dgm:pt>
    <dgm:pt modelId="{0FE06390-EF85-4388-9C45-7307D85F5550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0801 «Культура»  расходы  составили  30 376 тыс. рублей из них:  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B2B66-4C36-4C30-90E8-0D9F5023DACE}" type="parTrans" cxnId="{02ABD225-9915-4031-B4B2-A8437CF61B8D}">
      <dgm:prSet/>
      <dgm:spPr/>
      <dgm:t>
        <a:bodyPr/>
        <a:lstStyle/>
        <a:p>
          <a:endParaRPr lang="ru-RU"/>
        </a:p>
      </dgm:t>
    </dgm:pt>
    <dgm:pt modelId="{47DFFEB6-C001-4133-BD52-7D137F779DAC}" type="sibTrans" cxnId="{02ABD225-9915-4031-B4B2-A8437CF61B8D}">
      <dgm:prSet/>
      <dgm:spPr/>
      <dgm:t>
        <a:bodyPr/>
        <a:lstStyle/>
        <a:p>
          <a:endParaRPr lang="ru-RU"/>
        </a:p>
      </dgm:t>
    </dgm:pt>
    <dgm:pt modelId="{105F6C87-5100-4B90-A65F-07BA2FAC3871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0804 «Другие  вопросы в области культуры»  расходы составили 5 534 тыс.рублей, из них: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11EFE5-73C1-4173-9954-9CA7E6EBA7E4}" type="parTrans" cxnId="{6138AE58-9841-44DA-8A85-BB421CCAE008}">
      <dgm:prSet/>
      <dgm:spPr/>
      <dgm:t>
        <a:bodyPr/>
        <a:lstStyle/>
        <a:p>
          <a:endParaRPr lang="ru-RU"/>
        </a:p>
      </dgm:t>
    </dgm:pt>
    <dgm:pt modelId="{2E27FBE1-97E8-48C8-8C3B-A5FA6F42BE24}" type="sibTrans" cxnId="{6138AE58-9841-44DA-8A85-BB421CCAE008}">
      <dgm:prSet/>
      <dgm:spPr/>
      <dgm:t>
        <a:bodyPr/>
        <a:lstStyle/>
        <a:p>
          <a:endParaRPr lang="ru-RU"/>
        </a:p>
      </dgm:t>
    </dgm:pt>
    <dgm:pt modelId="{D908189C-EDFC-4A18-AA71-D7F30ED3182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мероприятия в области культуры  - 7 704 тыс.рублей</a:t>
          </a:r>
          <a:endParaRPr lang="ru-RU" dirty="0"/>
        </a:p>
      </dgm:t>
    </dgm:pt>
    <dgm:pt modelId="{CCF2726D-6395-4B68-835C-00C65809CB34}" type="parTrans" cxnId="{2ECA73DB-4BFB-4D87-B0C3-6DFF8B4A5D37}">
      <dgm:prSet/>
      <dgm:spPr/>
      <dgm:t>
        <a:bodyPr/>
        <a:lstStyle/>
        <a:p>
          <a:endParaRPr lang="ru-RU"/>
        </a:p>
      </dgm:t>
    </dgm:pt>
    <dgm:pt modelId="{6A691AEE-EE5A-4C63-9CCC-9740BC1E812B}" type="sibTrans" cxnId="{2ECA73DB-4BFB-4D87-B0C3-6DFF8B4A5D37}">
      <dgm:prSet/>
      <dgm:spPr/>
      <dgm:t>
        <a:bodyPr/>
        <a:lstStyle/>
        <a:p>
          <a:endParaRPr lang="ru-RU"/>
        </a:p>
      </dgm:t>
    </dgm:pt>
    <dgm:pt modelId="{628C6738-EE55-4AD4-AE27-792E9B7502F6}" type="pres">
      <dgm:prSet presAssocID="{FD0BA00E-F8C9-487D-864B-71B2F2CDC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E36C-6A60-47E1-8BE3-271E50E41420}" type="pres">
      <dgm:prSet presAssocID="{0FE06390-EF85-4388-9C45-7307D85F5550}" presName="parentLin" presStyleCnt="0"/>
      <dgm:spPr/>
    </dgm:pt>
    <dgm:pt modelId="{28A428FC-0F92-4793-B2BF-CAD06852ED84}" type="pres">
      <dgm:prSet presAssocID="{0FE06390-EF85-4388-9C45-7307D85F555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EBD90EA-C178-4044-87DD-15B3C7C25D06}" type="pres">
      <dgm:prSet presAssocID="{0FE06390-EF85-4388-9C45-7307D85F5550}" presName="parentText" presStyleLbl="node1" presStyleIdx="0" presStyleCnt="8" custScaleX="141033" custScaleY="165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05B9-5105-45B0-A863-0E015374422C}" type="pres">
      <dgm:prSet presAssocID="{0FE06390-EF85-4388-9C45-7307D85F5550}" presName="negativeSpace" presStyleCnt="0"/>
      <dgm:spPr/>
    </dgm:pt>
    <dgm:pt modelId="{CF5DAE32-ED2A-48F7-BA0E-5F0E76E393A9}" type="pres">
      <dgm:prSet presAssocID="{0FE06390-EF85-4388-9C45-7307D85F5550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0E4776-D44E-4C23-B000-A2F6F1038F56}" type="pres">
      <dgm:prSet presAssocID="{47DFFEB6-C001-4133-BD52-7D137F779DAC}" presName="spaceBetweenRectangles" presStyleCnt="0"/>
      <dgm:spPr/>
    </dgm:pt>
    <dgm:pt modelId="{C402DE6F-8A60-4556-AD32-AF24577463FB}" type="pres">
      <dgm:prSet presAssocID="{60726474-5A48-4C04-9D69-163CE42C8E26}" presName="parentLin" presStyleCnt="0"/>
      <dgm:spPr/>
    </dgm:pt>
    <dgm:pt modelId="{B99E2E96-86C4-46CF-9C3A-B3434A333E2F}" type="pres">
      <dgm:prSet presAssocID="{60726474-5A48-4C04-9D69-163CE42C8E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49AF4FD-3E75-46B3-B4A3-0AFEB6ED8591}" type="pres">
      <dgm:prSet presAssocID="{60726474-5A48-4C04-9D69-163CE42C8E26}" presName="parentText" presStyleLbl="node1" presStyleIdx="1" presStyleCnt="8" custScaleX="142857" custScaleY="105553" custLinFactNeighborX="3093" custLinFactNeighborY="-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1527-8613-4E76-936F-9DB113992F8F}" type="pres">
      <dgm:prSet presAssocID="{60726474-5A48-4C04-9D69-163CE42C8E26}" presName="negativeSpace" presStyleCnt="0"/>
      <dgm:spPr/>
    </dgm:pt>
    <dgm:pt modelId="{E4DD3B26-F13B-4E8C-BCCA-844D77356DF6}" type="pres">
      <dgm:prSet presAssocID="{60726474-5A48-4C04-9D69-163CE42C8E26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F06D305-D2BF-4DEB-8813-7666DB5D78A2}" type="pres">
      <dgm:prSet presAssocID="{B27959D0-6F23-4120-B579-2189E9C021BA}" presName="spaceBetweenRectangles" presStyleCnt="0"/>
      <dgm:spPr/>
    </dgm:pt>
    <dgm:pt modelId="{EDA09020-16B5-42E9-B3EC-4B4E42506399}" type="pres">
      <dgm:prSet presAssocID="{946A362B-4D8F-4569-AD95-3C1EE2DAC8A4}" presName="parentLin" presStyleCnt="0"/>
      <dgm:spPr/>
    </dgm:pt>
    <dgm:pt modelId="{CF9AD7AB-5F80-43B5-8E35-E5B46944DB11}" type="pres">
      <dgm:prSet presAssocID="{946A362B-4D8F-4569-AD95-3C1EE2DAC8A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AD8D984-095C-46BB-BD44-FB58E40502FB}" type="pres">
      <dgm:prSet presAssocID="{946A362B-4D8F-4569-AD95-3C1EE2DAC8A4}" presName="parentText" presStyleLbl="node1" presStyleIdx="2" presStyleCnt="8" custScaleX="142857" custScaleY="105743" custLinFactNeighborY="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F0E4-3221-4767-89DF-452B88766B1F}" type="pres">
      <dgm:prSet presAssocID="{946A362B-4D8F-4569-AD95-3C1EE2DAC8A4}" presName="negativeSpace" presStyleCnt="0"/>
      <dgm:spPr/>
    </dgm:pt>
    <dgm:pt modelId="{1ECCE6F8-9353-46FD-83A0-4D2C91203298}" type="pres">
      <dgm:prSet presAssocID="{946A362B-4D8F-4569-AD95-3C1EE2DAC8A4}" presName="childText" presStyleLbl="conFgAcc1" presStyleIdx="2" presStyleCnt="8" custLinFactNeighborX="0" custLinFactNeighborY="-53360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1C105-1801-408B-ABAF-14F1B002AC8E}" type="pres">
      <dgm:prSet presAssocID="{62E89DD6-98DE-4BD0-A467-E5EEE0118444}" presName="spaceBetweenRectangles" presStyleCnt="0"/>
      <dgm:spPr/>
    </dgm:pt>
    <dgm:pt modelId="{93249075-DA5B-46ED-B508-6F37DBCB77A9}" type="pres">
      <dgm:prSet presAssocID="{38E633CC-EE9A-443E-AA63-54B58C9F8250}" presName="parentLin" presStyleCnt="0"/>
      <dgm:spPr/>
    </dgm:pt>
    <dgm:pt modelId="{AB159733-9396-47BD-9676-3206FF90D326}" type="pres">
      <dgm:prSet presAssocID="{38E633CC-EE9A-443E-AA63-54B58C9F825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93B902D-BF35-4608-ACDF-65E637047E58}" type="pres">
      <dgm:prSet presAssocID="{38E633CC-EE9A-443E-AA63-54B58C9F8250}" presName="parentText" presStyleLbl="node1" presStyleIdx="3" presStyleCnt="8" custScaleX="142857" custScaleY="113999" custLinFactNeighborX="515" custLinFactNeighborY="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0C5C-E6CC-4B45-8C01-C1DA1144A696}" type="pres">
      <dgm:prSet presAssocID="{38E633CC-EE9A-443E-AA63-54B58C9F8250}" presName="negativeSpace" presStyleCnt="0"/>
      <dgm:spPr/>
    </dgm:pt>
    <dgm:pt modelId="{6EA6A4EA-A2B9-4133-AA1C-FE24CCAD09A8}" type="pres">
      <dgm:prSet presAssocID="{38E633CC-EE9A-443E-AA63-54B58C9F8250}" presName="childText" presStyleLbl="conFgAcc1" presStyleIdx="3" presStyleCnt="8" custLinFactNeighborY="64877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1A660AC-935F-48EC-AE53-274451B7EE4E}" type="pres">
      <dgm:prSet presAssocID="{696BD247-E1B7-43D3-8FF9-F6CA1FC46A68}" presName="spaceBetweenRectangles" presStyleCnt="0"/>
      <dgm:spPr/>
    </dgm:pt>
    <dgm:pt modelId="{5656209B-A9A1-4D9F-89E8-887672D47AEA}" type="pres">
      <dgm:prSet presAssocID="{D908189C-EDFC-4A18-AA71-D7F30ED31829}" presName="parentLin" presStyleCnt="0"/>
      <dgm:spPr/>
    </dgm:pt>
    <dgm:pt modelId="{3E35353B-AE8C-4194-A67A-3C862ADE25ED}" type="pres">
      <dgm:prSet presAssocID="{D908189C-EDFC-4A18-AA71-D7F30ED3182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9A99187-ED64-470F-ADB7-922962A0AFEC}" type="pres">
      <dgm:prSet presAssocID="{D908189C-EDFC-4A18-AA71-D7F30ED31829}" presName="parentText" presStyleLbl="node1" presStyleIdx="4" presStyleCnt="8" custScaleX="142857" custLinFactNeighborX="515" custLinFactNeighborY="1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956E-F7F2-4FE7-9A6C-08D6AFE4BF4D}" type="pres">
      <dgm:prSet presAssocID="{D908189C-EDFC-4A18-AA71-D7F30ED31829}" presName="negativeSpace" presStyleCnt="0"/>
      <dgm:spPr/>
    </dgm:pt>
    <dgm:pt modelId="{96A46C08-BC0F-4C33-AA28-79C6CDE93E5B}" type="pres">
      <dgm:prSet presAssocID="{D908189C-EDFC-4A18-AA71-D7F30ED31829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5CC407-0BA1-4153-AF0F-BED3A3D91EAC}" type="pres">
      <dgm:prSet presAssocID="{6A691AEE-EE5A-4C63-9CCC-9740BC1E812B}" presName="spaceBetweenRectangles" presStyleCnt="0"/>
      <dgm:spPr/>
    </dgm:pt>
    <dgm:pt modelId="{BA2356ED-5BD8-4AFA-BF72-469C5B35F281}" type="pres">
      <dgm:prSet presAssocID="{105F6C87-5100-4B90-A65F-07BA2FAC3871}" presName="parentLin" presStyleCnt="0"/>
      <dgm:spPr/>
    </dgm:pt>
    <dgm:pt modelId="{3FE48BD3-F1D2-48B5-AD4F-A49212357FFE}" type="pres">
      <dgm:prSet presAssocID="{105F6C87-5100-4B90-A65F-07BA2FAC387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687E0DA-F7D7-4285-840D-A9280DCDC65E}" type="pres">
      <dgm:prSet presAssocID="{105F6C87-5100-4B90-A65F-07BA2FAC3871}" presName="parentText" presStyleLbl="node1" presStyleIdx="5" presStyleCnt="8" custScaleX="142857" custScaleY="147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6219-58B5-47FE-93FB-A9445CBD455D}" type="pres">
      <dgm:prSet presAssocID="{105F6C87-5100-4B90-A65F-07BA2FAC3871}" presName="negativeSpace" presStyleCnt="0"/>
      <dgm:spPr/>
    </dgm:pt>
    <dgm:pt modelId="{825EDC84-9728-4CE2-891A-F101B628957E}" type="pres">
      <dgm:prSet presAssocID="{105F6C87-5100-4B90-A65F-07BA2FAC3871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17B87D3-7ACB-43D1-A094-BE084C06C0E5}" type="pres">
      <dgm:prSet presAssocID="{2E27FBE1-97E8-48C8-8C3B-A5FA6F42BE24}" presName="spaceBetweenRectangles" presStyleCnt="0"/>
      <dgm:spPr/>
    </dgm:pt>
    <dgm:pt modelId="{2365C171-D41A-4A58-924D-C116BDC8B984}" type="pres">
      <dgm:prSet presAssocID="{8B73CC48-74C3-4ABA-9CE6-1F079355999C}" presName="parentLin" presStyleCnt="0"/>
      <dgm:spPr/>
    </dgm:pt>
    <dgm:pt modelId="{6A188C97-6412-4463-9E8B-3A0B25DD72D5}" type="pres">
      <dgm:prSet presAssocID="{8B73CC48-74C3-4ABA-9CE6-1F079355999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8F320D3-88DE-447A-BF96-B19AF7F085BA}" type="pres">
      <dgm:prSet presAssocID="{8B73CC48-74C3-4ABA-9CE6-1F079355999C}" presName="parentText" presStyleLbl="node1" presStyleIdx="6" presStyleCnt="8" custScaleX="142857" custScaleY="10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7A1B-BF9C-4710-A828-525111206781}" type="pres">
      <dgm:prSet presAssocID="{8B73CC48-74C3-4ABA-9CE6-1F079355999C}" presName="negativeSpace" presStyleCnt="0"/>
      <dgm:spPr/>
    </dgm:pt>
    <dgm:pt modelId="{A17FCCEE-D9DA-491A-87CF-DB543455433D}" type="pres">
      <dgm:prSet presAssocID="{8B73CC48-74C3-4ABA-9CE6-1F079355999C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B5C7CC9-EC2E-49AE-8E85-1D160B33AAE2}" type="pres">
      <dgm:prSet presAssocID="{80091B11-2C4D-4801-B98B-F80E4F49A98B}" presName="spaceBetweenRectangles" presStyleCnt="0"/>
      <dgm:spPr/>
    </dgm:pt>
    <dgm:pt modelId="{05632C5C-1AA0-497A-8BF2-0FACC68E8C3D}" type="pres">
      <dgm:prSet presAssocID="{14D8A8CC-B7DF-4ACB-8798-170E18E60E26}" presName="parentLin" presStyleCnt="0"/>
      <dgm:spPr/>
    </dgm:pt>
    <dgm:pt modelId="{F314A991-5892-4E0C-9ECB-57C3F6F6D0C0}" type="pres">
      <dgm:prSet presAssocID="{14D8A8CC-B7DF-4ACB-8798-170E18E60E2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640E60C-9945-4F37-8945-5259A53ACFA6}" type="pres">
      <dgm:prSet presAssocID="{14D8A8CC-B7DF-4ACB-8798-170E18E60E26}" presName="parentText" presStyleLbl="node1" presStyleIdx="7" presStyleCnt="8" custScaleX="142857" custScaleY="9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45E5-29ED-4FFA-A3AA-D1563F0C491D}" type="pres">
      <dgm:prSet presAssocID="{14D8A8CC-B7DF-4ACB-8798-170E18E60E26}" presName="negativeSpace" presStyleCnt="0"/>
      <dgm:spPr/>
    </dgm:pt>
    <dgm:pt modelId="{30988E61-E35F-417F-9E87-E38B54BBA62A}" type="pres">
      <dgm:prSet presAssocID="{14D8A8CC-B7DF-4ACB-8798-170E18E60E26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3493C11-3004-40CB-BDF7-B0EEC4FD8FE7}" srcId="{FD0BA00E-F8C9-487D-864B-71B2F2CDC749}" destId="{38E633CC-EE9A-443E-AA63-54B58C9F8250}" srcOrd="3" destOrd="0" parTransId="{A6687E54-FBE3-4912-84A2-B8DD9C0F2ED6}" sibTransId="{696BD247-E1B7-43D3-8FF9-F6CA1FC46A68}"/>
    <dgm:cxn modelId="{02ABD225-9915-4031-B4B2-A8437CF61B8D}" srcId="{FD0BA00E-F8C9-487D-864B-71B2F2CDC749}" destId="{0FE06390-EF85-4388-9C45-7307D85F5550}" srcOrd="0" destOrd="0" parTransId="{FF5B2B66-4C36-4C30-90E8-0D9F5023DACE}" sibTransId="{47DFFEB6-C001-4133-BD52-7D137F779DAC}"/>
    <dgm:cxn modelId="{3E7A6651-21DE-4FC3-921B-EB933B642E66}" type="presOf" srcId="{14D8A8CC-B7DF-4ACB-8798-170E18E60E26}" destId="{F314A991-5892-4E0C-9ECB-57C3F6F6D0C0}" srcOrd="0" destOrd="0" presId="urn:microsoft.com/office/officeart/2005/8/layout/list1"/>
    <dgm:cxn modelId="{140F21FE-5009-4E80-8386-FB67F82B2333}" type="presOf" srcId="{14D8A8CC-B7DF-4ACB-8798-170E18E60E26}" destId="{D640E60C-9945-4F37-8945-5259A53ACFA6}" srcOrd="1" destOrd="0" presId="urn:microsoft.com/office/officeart/2005/8/layout/list1"/>
    <dgm:cxn modelId="{131DC30B-B282-4DEC-931E-EAECD83B6814}" type="presOf" srcId="{0FE06390-EF85-4388-9C45-7307D85F5550}" destId="{28A428FC-0F92-4793-B2BF-CAD06852ED84}" srcOrd="0" destOrd="0" presId="urn:microsoft.com/office/officeart/2005/8/layout/list1"/>
    <dgm:cxn modelId="{A1310A70-2646-4E9F-8513-AED50DF0A8E3}" srcId="{FD0BA00E-F8C9-487D-864B-71B2F2CDC749}" destId="{60726474-5A48-4C04-9D69-163CE42C8E26}" srcOrd="1" destOrd="0" parTransId="{43324700-B1D9-49B1-B3DF-501709411537}" sibTransId="{B27959D0-6F23-4120-B579-2189E9C021BA}"/>
    <dgm:cxn modelId="{DF410F09-47A9-4397-B4D5-65B81B50E3E6}" srcId="{FD0BA00E-F8C9-487D-864B-71B2F2CDC749}" destId="{946A362B-4D8F-4569-AD95-3C1EE2DAC8A4}" srcOrd="2" destOrd="0" parTransId="{F089C847-486E-44DB-8C42-64BE40E91127}" sibTransId="{62E89DD6-98DE-4BD0-A467-E5EEE0118444}"/>
    <dgm:cxn modelId="{9EE7757B-F103-453E-BC7E-ACF3F2594CDD}" type="presOf" srcId="{38E633CC-EE9A-443E-AA63-54B58C9F8250}" destId="{AB159733-9396-47BD-9676-3206FF90D326}" srcOrd="0" destOrd="0" presId="urn:microsoft.com/office/officeart/2005/8/layout/list1"/>
    <dgm:cxn modelId="{D64CD2BF-ED09-4E05-88DA-96D7688D203A}" srcId="{FD0BA00E-F8C9-487D-864B-71B2F2CDC749}" destId="{8B73CC48-74C3-4ABA-9CE6-1F079355999C}" srcOrd="6" destOrd="0" parTransId="{5500ED59-24A0-4009-B9D3-9927BE3D9BBA}" sibTransId="{80091B11-2C4D-4801-B98B-F80E4F49A98B}"/>
    <dgm:cxn modelId="{1933B335-AED0-48E2-90D1-9B7261E4357C}" type="presOf" srcId="{D908189C-EDFC-4A18-AA71-D7F30ED31829}" destId="{3E35353B-AE8C-4194-A67A-3C862ADE25ED}" srcOrd="0" destOrd="0" presId="urn:microsoft.com/office/officeart/2005/8/layout/list1"/>
    <dgm:cxn modelId="{1A12E26A-1D8E-4E89-8C21-5FEA42ACB814}" type="presOf" srcId="{946A362B-4D8F-4569-AD95-3C1EE2DAC8A4}" destId="{CF9AD7AB-5F80-43B5-8E35-E5B46944DB11}" srcOrd="0" destOrd="0" presId="urn:microsoft.com/office/officeart/2005/8/layout/list1"/>
    <dgm:cxn modelId="{2ECA73DB-4BFB-4D87-B0C3-6DFF8B4A5D37}" srcId="{FD0BA00E-F8C9-487D-864B-71B2F2CDC749}" destId="{D908189C-EDFC-4A18-AA71-D7F30ED31829}" srcOrd="4" destOrd="0" parTransId="{CCF2726D-6395-4B68-835C-00C65809CB34}" sibTransId="{6A691AEE-EE5A-4C63-9CCC-9740BC1E812B}"/>
    <dgm:cxn modelId="{362DF921-C08C-4173-A8C6-3A24DE7F6233}" type="presOf" srcId="{946A362B-4D8F-4569-AD95-3C1EE2DAC8A4}" destId="{7AD8D984-095C-46BB-BD44-FB58E40502FB}" srcOrd="1" destOrd="0" presId="urn:microsoft.com/office/officeart/2005/8/layout/list1"/>
    <dgm:cxn modelId="{BD5421F3-2A7A-442D-A8B3-AFBFA3315D18}" type="presOf" srcId="{8B73CC48-74C3-4ABA-9CE6-1F079355999C}" destId="{6A188C97-6412-4463-9E8B-3A0B25DD72D5}" srcOrd="0" destOrd="0" presId="urn:microsoft.com/office/officeart/2005/8/layout/list1"/>
    <dgm:cxn modelId="{07A903CF-815C-417F-929D-9764BDBE5A86}" type="presOf" srcId="{60726474-5A48-4C04-9D69-163CE42C8E26}" destId="{E49AF4FD-3E75-46B3-B4A3-0AFEB6ED8591}" srcOrd="1" destOrd="0" presId="urn:microsoft.com/office/officeart/2005/8/layout/list1"/>
    <dgm:cxn modelId="{5BD0FAA2-ADDB-4149-AC06-ACB8191EFF90}" srcId="{FD0BA00E-F8C9-487D-864B-71B2F2CDC749}" destId="{14D8A8CC-B7DF-4ACB-8798-170E18E60E26}" srcOrd="7" destOrd="0" parTransId="{53779F7B-1717-4BF8-AE34-DC955D41FA5D}" sibTransId="{1A13E58E-D383-48E4-A559-2B0D7130CA51}"/>
    <dgm:cxn modelId="{BE8A8093-5243-4A30-80C3-3300C626E5FB}" type="presOf" srcId="{38E633CC-EE9A-443E-AA63-54B58C9F8250}" destId="{B93B902D-BF35-4608-ACDF-65E637047E58}" srcOrd="1" destOrd="0" presId="urn:microsoft.com/office/officeart/2005/8/layout/list1"/>
    <dgm:cxn modelId="{D306F0E1-9327-482D-8B1C-C8DB7174082B}" type="presOf" srcId="{60726474-5A48-4C04-9D69-163CE42C8E26}" destId="{B99E2E96-86C4-46CF-9C3A-B3434A333E2F}" srcOrd="0" destOrd="0" presId="urn:microsoft.com/office/officeart/2005/8/layout/list1"/>
    <dgm:cxn modelId="{64FE5389-BB41-4F54-81EC-CA517C91E02A}" type="presOf" srcId="{105F6C87-5100-4B90-A65F-07BA2FAC3871}" destId="{D687E0DA-F7D7-4285-840D-A9280DCDC65E}" srcOrd="1" destOrd="0" presId="urn:microsoft.com/office/officeart/2005/8/layout/list1"/>
    <dgm:cxn modelId="{6138AE58-9841-44DA-8A85-BB421CCAE008}" srcId="{FD0BA00E-F8C9-487D-864B-71B2F2CDC749}" destId="{105F6C87-5100-4B90-A65F-07BA2FAC3871}" srcOrd="5" destOrd="0" parTransId="{F111EFE5-73C1-4173-9954-9CA7E6EBA7E4}" sibTransId="{2E27FBE1-97E8-48C8-8C3B-A5FA6F42BE24}"/>
    <dgm:cxn modelId="{1A9E755B-2F07-4EEC-803F-C0FED4F6FE41}" type="presOf" srcId="{D908189C-EDFC-4A18-AA71-D7F30ED31829}" destId="{69A99187-ED64-470F-ADB7-922962A0AFEC}" srcOrd="1" destOrd="0" presId="urn:microsoft.com/office/officeart/2005/8/layout/list1"/>
    <dgm:cxn modelId="{EA379DF9-008C-4106-B0CF-0B7DE9B806F9}" type="presOf" srcId="{105F6C87-5100-4B90-A65F-07BA2FAC3871}" destId="{3FE48BD3-F1D2-48B5-AD4F-A49212357FFE}" srcOrd="0" destOrd="0" presId="urn:microsoft.com/office/officeart/2005/8/layout/list1"/>
    <dgm:cxn modelId="{52FC72BC-6FEF-4D06-9835-E188F995BF48}" type="presOf" srcId="{FD0BA00E-F8C9-487D-864B-71B2F2CDC749}" destId="{628C6738-EE55-4AD4-AE27-792E9B7502F6}" srcOrd="0" destOrd="0" presId="urn:microsoft.com/office/officeart/2005/8/layout/list1"/>
    <dgm:cxn modelId="{D968E952-F92B-419B-8EB6-31014BBA5167}" type="presOf" srcId="{0FE06390-EF85-4388-9C45-7307D85F5550}" destId="{8EBD90EA-C178-4044-87DD-15B3C7C25D06}" srcOrd="1" destOrd="0" presId="urn:microsoft.com/office/officeart/2005/8/layout/list1"/>
    <dgm:cxn modelId="{467B3DC9-F8C8-48A5-9CBB-3F8360BEF725}" type="presOf" srcId="{8B73CC48-74C3-4ABA-9CE6-1F079355999C}" destId="{F8F320D3-88DE-447A-BF96-B19AF7F085BA}" srcOrd="1" destOrd="0" presId="urn:microsoft.com/office/officeart/2005/8/layout/list1"/>
    <dgm:cxn modelId="{2C5F82F3-07AE-4567-BF5F-25021BCFC94F}" type="presParOf" srcId="{628C6738-EE55-4AD4-AE27-792E9B7502F6}" destId="{F2E0E36C-6A60-47E1-8BE3-271E50E41420}" srcOrd="0" destOrd="0" presId="urn:microsoft.com/office/officeart/2005/8/layout/list1"/>
    <dgm:cxn modelId="{A141DBEB-0DF3-432B-A416-5ECCB651E63C}" type="presParOf" srcId="{F2E0E36C-6A60-47E1-8BE3-271E50E41420}" destId="{28A428FC-0F92-4793-B2BF-CAD06852ED84}" srcOrd="0" destOrd="0" presId="urn:microsoft.com/office/officeart/2005/8/layout/list1"/>
    <dgm:cxn modelId="{015140D2-6DB2-4DA9-90EC-A9D194F36DEF}" type="presParOf" srcId="{F2E0E36C-6A60-47E1-8BE3-271E50E41420}" destId="{8EBD90EA-C178-4044-87DD-15B3C7C25D06}" srcOrd="1" destOrd="0" presId="urn:microsoft.com/office/officeart/2005/8/layout/list1"/>
    <dgm:cxn modelId="{20D2663B-A065-40D0-AC16-A454DD324A9A}" type="presParOf" srcId="{628C6738-EE55-4AD4-AE27-792E9B7502F6}" destId="{9E7005B9-5105-45B0-A863-0E015374422C}" srcOrd="1" destOrd="0" presId="urn:microsoft.com/office/officeart/2005/8/layout/list1"/>
    <dgm:cxn modelId="{3657DC06-7FBC-418D-AA65-957B4F0C9B90}" type="presParOf" srcId="{628C6738-EE55-4AD4-AE27-792E9B7502F6}" destId="{CF5DAE32-ED2A-48F7-BA0E-5F0E76E393A9}" srcOrd="2" destOrd="0" presId="urn:microsoft.com/office/officeart/2005/8/layout/list1"/>
    <dgm:cxn modelId="{A376A616-1EC2-46B0-85D5-384D6CC1F56E}" type="presParOf" srcId="{628C6738-EE55-4AD4-AE27-792E9B7502F6}" destId="{BE0E4776-D44E-4C23-B000-A2F6F1038F56}" srcOrd="3" destOrd="0" presId="urn:microsoft.com/office/officeart/2005/8/layout/list1"/>
    <dgm:cxn modelId="{44B43AAF-E5FE-4515-838D-793325781768}" type="presParOf" srcId="{628C6738-EE55-4AD4-AE27-792E9B7502F6}" destId="{C402DE6F-8A60-4556-AD32-AF24577463FB}" srcOrd="4" destOrd="0" presId="urn:microsoft.com/office/officeart/2005/8/layout/list1"/>
    <dgm:cxn modelId="{B9BD0E4C-EAC8-4C0B-A581-6FE3B2CE8E2C}" type="presParOf" srcId="{C402DE6F-8A60-4556-AD32-AF24577463FB}" destId="{B99E2E96-86C4-46CF-9C3A-B3434A333E2F}" srcOrd="0" destOrd="0" presId="urn:microsoft.com/office/officeart/2005/8/layout/list1"/>
    <dgm:cxn modelId="{3A13099F-CC52-4BCB-8B76-BB15307A38EC}" type="presParOf" srcId="{C402DE6F-8A60-4556-AD32-AF24577463FB}" destId="{E49AF4FD-3E75-46B3-B4A3-0AFEB6ED8591}" srcOrd="1" destOrd="0" presId="urn:microsoft.com/office/officeart/2005/8/layout/list1"/>
    <dgm:cxn modelId="{E3CF5AF6-C54F-4311-8FB0-2973F57ED5D3}" type="presParOf" srcId="{628C6738-EE55-4AD4-AE27-792E9B7502F6}" destId="{B8B11527-8613-4E76-936F-9DB113992F8F}" srcOrd="5" destOrd="0" presId="urn:microsoft.com/office/officeart/2005/8/layout/list1"/>
    <dgm:cxn modelId="{7BC9FB06-5F81-4BCD-8D95-89343951197D}" type="presParOf" srcId="{628C6738-EE55-4AD4-AE27-792E9B7502F6}" destId="{E4DD3B26-F13B-4E8C-BCCA-844D77356DF6}" srcOrd="6" destOrd="0" presId="urn:microsoft.com/office/officeart/2005/8/layout/list1"/>
    <dgm:cxn modelId="{3DF92F6D-FD84-4DEF-B575-F90F314FD2FE}" type="presParOf" srcId="{628C6738-EE55-4AD4-AE27-792E9B7502F6}" destId="{FF06D305-D2BF-4DEB-8813-7666DB5D78A2}" srcOrd="7" destOrd="0" presId="urn:microsoft.com/office/officeart/2005/8/layout/list1"/>
    <dgm:cxn modelId="{4C102DBC-B0A7-4636-B332-5A7CBA3B7576}" type="presParOf" srcId="{628C6738-EE55-4AD4-AE27-792E9B7502F6}" destId="{EDA09020-16B5-42E9-B3EC-4B4E42506399}" srcOrd="8" destOrd="0" presId="urn:microsoft.com/office/officeart/2005/8/layout/list1"/>
    <dgm:cxn modelId="{432FFC1C-69EC-4138-BED0-6F1063B9AE39}" type="presParOf" srcId="{EDA09020-16B5-42E9-B3EC-4B4E42506399}" destId="{CF9AD7AB-5F80-43B5-8E35-E5B46944DB11}" srcOrd="0" destOrd="0" presId="urn:microsoft.com/office/officeart/2005/8/layout/list1"/>
    <dgm:cxn modelId="{DB464AAB-8FD7-44E2-809F-BE7FFC4104F7}" type="presParOf" srcId="{EDA09020-16B5-42E9-B3EC-4B4E42506399}" destId="{7AD8D984-095C-46BB-BD44-FB58E40502FB}" srcOrd="1" destOrd="0" presId="urn:microsoft.com/office/officeart/2005/8/layout/list1"/>
    <dgm:cxn modelId="{6B7DC7D0-8747-4E10-83CB-967702AF3D87}" type="presParOf" srcId="{628C6738-EE55-4AD4-AE27-792E9B7502F6}" destId="{10A8F0E4-3221-4767-89DF-452B88766B1F}" srcOrd="9" destOrd="0" presId="urn:microsoft.com/office/officeart/2005/8/layout/list1"/>
    <dgm:cxn modelId="{7791EDE5-900F-4168-B227-10C74AC44EB5}" type="presParOf" srcId="{628C6738-EE55-4AD4-AE27-792E9B7502F6}" destId="{1ECCE6F8-9353-46FD-83A0-4D2C91203298}" srcOrd="10" destOrd="0" presId="urn:microsoft.com/office/officeart/2005/8/layout/list1"/>
    <dgm:cxn modelId="{55AE921F-AAB3-4DB6-8A92-6FD4BB776315}" type="presParOf" srcId="{628C6738-EE55-4AD4-AE27-792E9B7502F6}" destId="{FCD1C105-1801-408B-ABAF-14F1B002AC8E}" srcOrd="11" destOrd="0" presId="urn:microsoft.com/office/officeart/2005/8/layout/list1"/>
    <dgm:cxn modelId="{923E047D-5AE9-4B9C-B833-9570CF9F0E63}" type="presParOf" srcId="{628C6738-EE55-4AD4-AE27-792E9B7502F6}" destId="{93249075-DA5B-46ED-B508-6F37DBCB77A9}" srcOrd="12" destOrd="0" presId="urn:microsoft.com/office/officeart/2005/8/layout/list1"/>
    <dgm:cxn modelId="{B982C935-5403-411D-BDEF-318EEF6D8A1C}" type="presParOf" srcId="{93249075-DA5B-46ED-B508-6F37DBCB77A9}" destId="{AB159733-9396-47BD-9676-3206FF90D326}" srcOrd="0" destOrd="0" presId="urn:microsoft.com/office/officeart/2005/8/layout/list1"/>
    <dgm:cxn modelId="{CDABA068-2843-462A-9E52-F1EB9206F380}" type="presParOf" srcId="{93249075-DA5B-46ED-B508-6F37DBCB77A9}" destId="{B93B902D-BF35-4608-ACDF-65E637047E58}" srcOrd="1" destOrd="0" presId="urn:microsoft.com/office/officeart/2005/8/layout/list1"/>
    <dgm:cxn modelId="{E98070AA-E13C-4567-ACA5-A6EE196BD603}" type="presParOf" srcId="{628C6738-EE55-4AD4-AE27-792E9B7502F6}" destId="{384D0C5C-E6CC-4B45-8C01-C1DA1144A696}" srcOrd="13" destOrd="0" presId="urn:microsoft.com/office/officeart/2005/8/layout/list1"/>
    <dgm:cxn modelId="{9645017F-AB17-4711-B2A5-94D08EFB12A1}" type="presParOf" srcId="{628C6738-EE55-4AD4-AE27-792E9B7502F6}" destId="{6EA6A4EA-A2B9-4133-AA1C-FE24CCAD09A8}" srcOrd="14" destOrd="0" presId="urn:microsoft.com/office/officeart/2005/8/layout/list1"/>
    <dgm:cxn modelId="{77F2E194-177E-46C4-B507-0EC4A1AFE11A}" type="presParOf" srcId="{628C6738-EE55-4AD4-AE27-792E9B7502F6}" destId="{71A660AC-935F-48EC-AE53-274451B7EE4E}" srcOrd="15" destOrd="0" presId="urn:microsoft.com/office/officeart/2005/8/layout/list1"/>
    <dgm:cxn modelId="{E8B82463-6BAE-4F73-B1CD-3018AE42C5CD}" type="presParOf" srcId="{628C6738-EE55-4AD4-AE27-792E9B7502F6}" destId="{5656209B-A9A1-4D9F-89E8-887672D47AEA}" srcOrd="16" destOrd="0" presId="urn:microsoft.com/office/officeart/2005/8/layout/list1"/>
    <dgm:cxn modelId="{F9F6456C-A49C-4550-9A61-0FFB5DFEC694}" type="presParOf" srcId="{5656209B-A9A1-4D9F-89E8-887672D47AEA}" destId="{3E35353B-AE8C-4194-A67A-3C862ADE25ED}" srcOrd="0" destOrd="0" presId="urn:microsoft.com/office/officeart/2005/8/layout/list1"/>
    <dgm:cxn modelId="{B1673D85-130E-4B0A-A27E-0B68646AE3FA}" type="presParOf" srcId="{5656209B-A9A1-4D9F-89E8-887672D47AEA}" destId="{69A99187-ED64-470F-ADB7-922962A0AFEC}" srcOrd="1" destOrd="0" presId="urn:microsoft.com/office/officeart/2005/8/layout/list1"/>
    <dgm:cxn modelId="{B0CE0338-F0A3-4412-9163-C123F477E72F}" type="presParOf" srcId="{628C6738-EE55-4AD4-AE27-792E9B7502F6}" destId="{0EDB956E-F7F2-4FE7-9A6C-08D6AFE4BF4D}" srcOrd="17" destOrd="0" presId="urn:microsoft.com/office/officeart/2005/8/layout/list1"/>
    <dgm:cxn modelId="{35695731-83BF-48F1-BC9F-9184F032247F}" type="presParOf" srcId="{628C6738-EE55-4AD4-AE27-792E9B7502F6}" destId="{96A46C08-BC0F-4C33-AA28-79C6CDE93E5B}" srcOrd="18" destOrd="0" presId="urn:microsoft.com/office/officeart/2005/8/layout/list1"/>
    <dgm:cxn modelId="{DB84743F-DEA4-4B5D-8B49-A1D324CDD673}" type="presParOf" srcId="{628C6738-EE55-4AD4-AE27-792E9B7502F6}" destId="{1C5CC407-0BA1-4153-AF0F-BED3A3D91EAC}" srcOrd="19" destOrd="0" presId="urn:microsoft.com/office/officeart/2005/8/layout/list1"/>
    <dgm:cxn modelId="{7AFE7F73-A835-48A8-8FD4-A0B51B8385BE}" type="presParOf" srcId="{628C6738-EE55-4AD4-AE27-792E9B7502F6}" destId="{BA2356ED-5BD8-4AFA-BF72-469C5B35F281}" srcOrd="20" destOrd="0" presId="urn:microsoft.com/office/officeart/2005/8/layout/list1"/>
    <dgm:cxn modelId="{F97518E0-7EBF-474B-858A-99AEE53EF2AF}" type="presParOf" srcId="{BA2356ED-5BD8-4AFA-BF72-469C5B35F281}" destId="{3FE48BD3-F1D2-48B5-AD4F-A49212357FFE}" srcOrd="0" destOrd="0" presId="urn:microsoft.com/office/officeart/2005/8/layout/list1"/>
    <dgm:cxn modelId="{23DC36E7-84CF-4349-8331-101126AF47E8}" type="presParOf" srcId="{BA2356ED-5BD8-4AFA-BF72-469C5B35F281}" destId="{D687E0DA-F7D7-4285-840D-A9280DCDC65E}" srcOrd="1" destOrd="0" presId="urn:microsoft.com/office/officeart/2005/8/layout/list1"/>
    <dgm:cxn modelId="{FE13F726-FBD9-4146-8B6B-2C34A34EE4E2}" type="presParOf" srcId="{628C6738-EE55-4AD4-AE27-792E9B7502F6}" destId="{91E36219-58B5-47FE-93FB-A9445CBD455D}" srcOrd="21" destOrd="0" presId="urn:microsoft.com/office/officeart/2005/8/layout/list1"/>
    <dgm:cxn modelId="{F8B580B2-000D-42EB-A311-5136E6B0314A}" type="presParOf" srcId="{628C6738-EE55-4AD4-AE27-792E9B7502F6}" destId="{825EDC84-9728-4CE2-891A-F101B628957E}" srcOrd="22" destOrd="0" presId="urn:microsoft.com/office/officeart/2005/8/layout/list1"/>
    <dgm:cxn modelId="{C535C6E9-1E41-4E0C-8504-62C5BE6E292B}" type="presParOf" srcId="{628C6738-EE55-4AD4-AE27-792E9B7502F6}" destId="{017B87D3-7ACB-43D1-A094-BE084C06C0E5}" srcOrd="23" destOrd="0" presId="urn:microsoft.com/office/officeart/2005/8/layout/list1"/>
    <dgm:cxn modelId="{D7CD0BDD-9938-4BB6-B137-3B1B941970DB}" type="presParOf" srcId="{628C6738-EE55-4AD4-AE27-792E9B7502F6}" destId="{2365C171-D41A-4A58-924D-C116BDC8B984}" srcOrd="24" destOrd="0" presId="urn:microsoft.com/office/officeart/2005/8/layout/list1"/>
    <dgm:cxn modelId="{91DCB716-33C5-4B8F-A3AB-217DF764E0FF}" type="presParOf" srcId="{2365C171-D41A-4A58-924D-C116BDC8B984}" destId="{6A188C97-6412-4463-9E8B-3A0B25DD72D5}" srcOrd="0" destOrd="0" presId="urn:microsoft.com/office/officeart/2005/8/layout/list1"/>
    <dgm:cxn modelId="{E965B2A9-AA12-404F-91DD-64AF07DB316E}" type="presParOf" srcId="{2365C171-D41A-4A58-924D-C116BDC8B984}" destId="{F8F320D3-88DE-447A-BF96-B19AF7F085BA}" srcOrd="1" destOrd="0" presId="urn:microsoft.com/office/officeart/2005/8/layout/list1"/>
    <dgm:cxn modelId="{4F254D3B-E6EA-4D66-800D-B7CD5C3DAD47}" type="presParOf" srcId="{628C6738-EE55-4AD4-AE27-792E9B7502F6}" destId="{7DDF7A1B-BF9C-4710-A828-525111206781}" srcOrd="25" destOrd="0" presId="urn:microsoft.com/office/officeart/2005/8/layout/list1"/>
    <dgm:cxn modelId="{5F49445A-CC41-4A00-9AFE-358FEACF54CC}" type="presParOf" srcId="{628C6738-EE55-4AD4-AE27-792E9B7502F6}" destId="{A17FCCEE-D9DA-491A-87CF-DB543455433D}" srcOrd="26" destOrd="0" presId="urn:microsoft.com/office/officeart/2005/8/layout/list1"/>
    <dgm:cxn modelId="{AF89F624-5E19-4610-A00A-5C575DA55518}" type="presParOf" srcId="{628C6738-EE55-4AD4-AE27-792E9B7502F6}" destId="{3B5C7CC9-EC2E-49AE-8E85-1D160B33AAE2}" srcOrd="27" destOrd="0" presId="urn:microsoft.com/office/officeart/2005/8/layout/list1"/>
    <dgm:cxn modelId="{E22C6456-BC41-49B1-A871-36ADA2FB3C48}" type="presParOf" srcId="{628C6738-EE55-4AD4-AE27-792E9B7502F6}" destId="{05632C5C-1AA0-497A-8BF2-0FACC68E8C3D}" srcOrd="28" destOrd="0" presId="urn:microsoft.com/office/officeart/2005/8/layout/list1"/>
    <dgm:cxn modelId="{C0FEB668-F9FA-4C7A-9170-B67A83D766B5}" type="presParOf" srcId="{05632C5C-1AA0-497A-8BF2-0FACC68E8C3D}" destId="{F314A991-5892-4E0C-9ECB-57C3F6F6D0C0}" srcOrd="0" destOrd="0" presId="urn:microsoft.com/office/officeart/2005/8/layout/list1"/>
    <dgm:cxn modelId="{45C43E31-ACC1-4B69-AA9E-E2B20DFF2112}" type="presParOf" srcId="{05632C5C-1AA0-497A-8BF2-0FACC68E8C3D}" destId="{D640E60C-9945-4F37-8945-5259A53ACFA6}" srcOrd="1" destOrd="0" presId="urn:microsoft.com/office/officeart/2005/8/layout/list1"/>
    <dgm:cxn modelId="{38F74B20-E6D6-4446-A300-0354AA9FC764}" type="presParOf" srcId="{628C6738-EE55-4AD4-AE27-792E9B7502F6}" destId="{365545E5-29ED-4FFA-A3AA-D1563F0C491D}" srcOrd="29" destOrd="0" presId="urn:microsoft.com/office/officeart/2005/8/layout/list1"/>
    <dgm:cxn modelId="{960AB37F-A4A6-41D0-8FD7-54B42A425C9B}" type="presParOf" srcId="{628C6738-EE55-4AD4-AE27-792E9B7502F6}" destId="{30988E61-E35F-417F-9E87-E38B54BBA62A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3DB6-4F60-484C-A51E-E26BA9502F6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76D86-D82F-4766-A953-A2FC9122DC27}">
      <dgm:prSet phldrT="[Текст]" custT="1"/>
      <dgm:spPr>
        <a:solidFill>
          <a:srgbClr val="00B050">
            <a:alpha val="50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Прочие расходы,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в том числе  на спортивно-массовые мероприятия</a:t>
          </a:r>
        </a:p>
        <a:p>
          <a:r>
            <a:rPr lang="ru-RU" sz="1600" b="1" dirty="0" smtClean="0">
              <a:solidFill>
                <a:srgbClr val="002060"/>
              </a:solidFill>
            </a:rPr>
            <a:t>1 463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45BE7867-D601-40C1-B3DF-1DCE98B15E35}" type="parTrans" cxnId="{CA66D09F-28B6-4B9D-845C-4FEEF2293FE5}">
      <dgm:prSet/>
      <dgm:spPr/>
      <dgm:t>
        <a:bodyPr/>
        <a:lstStyle/>
        <a:p>
          <a:endParaRPr lang="ru-RU"/>
        </a:p>
      </dgm:t>
    </dgm:pt>
    <dgm:pt modelId="{8A9A57A1-B37D-466D-8AC2-D1A130BB81E8}" type="sibTrans" cxnId="{CA66D09F-28B6-4B9D-845C-4FEEF2293FE5}">
      <dgm:prSet/>
      <dgm:spPr/>
      <dgm:t>
        <a:bodyPr/>
        <a:lstStyle/>
        <a:p>
          <a:endParaRPr lang="ru-RU"/>
        </a:p>
      </dgm:t>
    </dgm:pt>
    <dgm:pt modelId="{3F449699-1399-4E86-A189-5BFD47F6A431}">
      <dgm:prSet phldrT="[Текст]" custT="1"/>
      <dgm:spPr>
        <a:solidFill>
          <a:srgbClr val="0070C0">
            <a:alpha val="41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 спортивно-оздоровительного комплекса </a:t>
          </a:r>
        </a:p>
        <a:p>
          <a:r>
            <a:rPr lang="ru-RU" sz="1600" b="1" dirty="0" smtClean="0">
              <a:solidFill>
                <a:srgbClr val="002060"/>
              </a:solidFill>
            </a:rPr>
            <a:t>4 333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03D32297-EA03-4261-BAEE-0AFFFA516EEA}" type="sibTrans" cxnId="{DB76767C-AB29-441F-8CFD-859B3E48CF6A}">
      <dgm:prSet/>
      <dgm:spPr/>
      <dgm:t>
        <a:bodyPr/>
        <a:lstStyle/>
        <a:p>
          <a:endParaRPr lang="ru-RU"/>
        </a:p>
      </dgm:t>
    </dgm:pt>
    <dgm:pt modelId="{CF74049C-52E0-49AF-BF09-8115BC6549CB}" type="parTrans" cxnId="{DB76767C-AB29-441F-8CFD-859B3E48CF6A}">
      <dgm:prSet/>
      <dgm:spPr/>
      <dgm:t>
        <a:bodyPr/>
        <a:lstStyle/>
        <a:p>
          <a:endParaRPr lang="ru-RU"/>
        </a:p>
      </dgm:t>
    </dgm:pt>
    <dgm:pt modelId="{62133F3C-A8B5-4036-B464-A11565250472}" type="pres">
      <dgm:prSet presAssocID="{68253DB6-4F60-484C-A51E-E26BA9502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EF2D-62C6-4CAB-AA7F-4EF8CCBDF0B2}" type="pres">
      <dgm:prSet presAssocID="{3F449699-1399-4E86-A189-5BFD47F6A431}" presName="circ1" presStyleLbl="vennNode1" presStyleIdx="0" presStyleCnt="2" custScaleX="117203" custScaleY="116091" custLinFactNeighborX="247" custLinFactNeighborY="-20538"/>
      <dgm:spPr/>
      <dgm:t>
        <a:bodyPr/>
        <a:lstStyle/>
        <a:p>
          <a:endParaRPr lang="ru-RU"/>
        </a:p>
      </dgm:t>
    </dgm:pt>
    <dgm:pt modelId="{28989654-438A-4C0E-A337-211A009EC2C0}" type="pres">
      <dgm:prSet presAssocID="{3F449699-1399-4E86-A189-5BFD47F6A4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FEB8-DDFC-48DC-887F-17FC40E7A7BF}" type="pres">
      <dgm:prSet presAssocID="{2E976D86-D82F-4766-A953-A2FC9122DC27}" presName="circ2" presStyleLbl="vennNode1" presStyleIdx="1" presStyleCnt="2" custLinFactNeighborX="16045" custLinFactNeighborY="6980"/>
      <dgm:spPr/>
      <dgm:t>
        <a:bodyPr/>
        <a:lstStyle/>
        <a:p>
          <a:endParaRPr lang="ru-RU"/>
        </a:p>
      </dgm:t>
    </dgm:pt>
    <dgm:pt modelId="{1150657B-BB88-452C-BB45-481BFB3C94F7}" type="pres">
      <dgm:prSet presAssocID="{2E976D86-D82F-4766-A953-A2FC9122DC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6767C-AB29-441F-8CFD-859B3E48CF6A}" srcId="{68253DB6-4F60-484C-A51E-E26BA9502F62}" destId="{3F449699-1399-4E86-A189-5BFD47F6A431}" srcOrd="0" destOrd="0" parTransId="{CF74049C-52E0-49AF-BF09-8115BC6549CB}" sibTransId="{03D32297-EA03-4261-BAEE-0AFFFA516EEA}"/>
    <dgm:cxn modelId="{CA66D09F-28B6-4B9D-845C-4FEEF2293FE5}" srcId="{68253DB6-4F60-484C-A51E-E26BA9502F62}" destId="{2E976D86-D82F-4766-A953-A2FC9122DC27}" srcOrd="1" destOrd="0" parTransId="{45BE7867-D601-40C1-B3DF-1DCE98B15E35}" sibTransId="{8A9A57A1-B37D-466D-8AC2-D1A130BB81E8}"/>
    <dgm:cxn modelId="{685B7F88-02A8-43E7-B5C0-154498A85581}" type="presOf" srcId="{68253DB6-4F60-484C-A51E-E26BA9502F62}" destId="{62133F3C-A8B5-4036-B464-A11565250472}" srcOrd="0" destOrd="0" presId="urn:microsoft.com/office/officeart/2005/8/layout/venn1"/>
    <dgm:cxn modelId="{B87B50B1-0774-4956-AE02-84B224C190D0}" type="presOf" srcId="{3F449699-1399-4E86-A189-5BFD47F6A431}" destId="{28989654-438A-4C0E-A337-211A009EC2C0}" srcOrd="1" destOrd="0" presId="urn:microsoft.com/office/officeart/2005/8/layout/venn1"/>
    <dgm:cxn modelId="{4FAE1A78-1080-4DD8-BEFB-0C624A5285DF}" type="presOf" srcId="{2E976D86-D82F-4766-A953-A2FC9122DC27}" destId="{5E14FEB8-DDFC-48DC-887F-17FC40E7A7BF}" srcOrd="0" destOrd="0" presId="urn:microsoft.com/office/officeart/2005/8/layout/venn1"/>
    <dgm:cxn modelId="{CAB1856D-6FFA-4460-9F15-D07BC56899A5}" type="presOf" srcId="{2E976D86-D82F-4766-A953-A2FC9122DC27}" destId="{1150657B-BB88-452C-BB45-481BFB3C94F7}" srcOrd="1" destOrd="0" presId="urn:microsoft.com/office/officeart/2005/8/layout/venn1"/>
    <dgm:cxn modelId="{63F3D599-4DE0-457D-8CA0-E296FCBAE56C}" type="presOf" srcId="{3F449699-1399-4E86-A189-5BFD47F6A431}" destId="{EAFEEF2D-62C6-4CAB-AA7F-4EF8CCBDF0B2}" srcOrd="0" destOrd="0" presId="urn:microsoft.com/office/officeart/2005/8/layout/venn1"/>
    <dgm:cxn modelId="{17BBCCB4-3F9A-4288-B2A7-A73C108E98F7}" type="presParOf" srcId="{62133F3C-A8B5-4036-B464-A11565250472}" destId="{EAFEEF2D-62C6-4CAB-AA7F-4EF8CCBDF0B2}" srcOrd="0" destOrd="0" presId="urn:microsoft.com/office/officeart/2005/8/layout/venn1"/>
    <dgm:cxn modelId="{3D9449CF-64B5-470B-93D5-6EE1FFCABC27}" type="presParOf" srcId="{62133F3C-A8B5-4036-B464-A11565250472}" destId="{28989654-438A-4C0E-A337-211A009EC2C0}" srcOrd="1" destOrd="0" presId="urn:microsoft.com/office/officeart/2005/8/layout/venn1"/>
    <dgm:cxn modelId="{1B3DC692-D363-4180-A112-73FB218DA825}" type="presParOf" srcId="{62133F3C-A8B5-4036-B464-A11565250472}" destId="{5E14FEB8-DDFC-48DC-887F-17FC40E7A7BF}" srcOrd="2" destOrd="0" presId="urn:microsoft.com/office/officeart/2005/8/layout/venn1"/>
    <dgm:cxn modelId="{398365A5-8848-47FD-B115-2F5A70BACB85}" type="presParOf" srcId="{62133F3C-A8B5-4036-B464-A11565250472}" destId="{1150657B-BB88-452C-BB45-481BFB3C94F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74E3-BD37-4201-94ED-BEF27450C0C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E7F9-E3E1-4241-9751-1AC6D94F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C054-2363-402E-9407-D047B079B011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517A-775E-42A7-9C1F-5B45BE8CE6A4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EC-23AE-41ED-864C-B627314EF4A8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D195-B9E4-4BC5-A476-84D9E48E35C2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5A04-8AE3-41FA-A99E-C380AD26F90B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238F-2147-48BB-A7C0-C5792C3F4C70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CB5D-7289-4CBD-90A4-FFAB98F4C6E3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4490-6505-48F9-A6DF-8166A9652D0E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F115-D3EE-4137-BFA8-D8B092FE7A0B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5A4C-E58C-4216-8CBF-115F5A4B5D78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1C5-615F-4EB2-B4A1-065AC82725F0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363937-3704-4FF6-A3A5-828A642FE2D6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214290"/>
            <a:ext cx="63579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БЮДЖЕТ ДЛЯ ГРАЖДАН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5000636"/>
            <a:ext cx="79296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 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решению Думы городского округа Верхний Тагил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отчета об исполнении бюджета городского округа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Тагил за 2019 год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6" descr="C:\Users\User\Documents\ген план\Графические материалы\Рабочие наборы MapInfo ДСП\ГО Верхний Тагил\Основной чертеж М25000\Копия 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Бюджет для граждан\картинки по бюджету\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2071678"/>
            <a:ext cx="271464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Бюджет для граждан\картинки по бюджету\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9" y="2065657"/>
            <a:ext cx="2643205" cy="250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04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065657"/>
            <a:ext cx="278608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8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3" y="285728"/>
            <a:ext cx="8848757" cy="642942"/>
          </a:xfrm>
          <a:prstGeom prst="rect">
            <a:avLst/>
          </a:prstGeom>
          <a:noFill/>
        </p:spPr>
        <p:txBody>
          <a:bodyPr wrap="square" lIns="0" tIns="0" rIns="0" bIns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rgbClr val="002060"/>
              </a:contourClr>
            </a:sp3d>
          </a:bodyPr>
          <a:lstStyle/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в бюджет </a:t>
            </a:r>
            <a:r>
              <a:rPr lang="ru-RU" sz="2000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 за 2019 год </a:t>
            </a:r>
            <a:endParaRPr lang="ru-RU" sz="2000" b="1" kern="0" cap="none" dirty="0">
              <a:ln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287" y="1214422"/>
          <a:ext cx="8858313" cy="312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575"/>
                <a:gridCol w="1457945"/>
                <a:gridCol w="1422793"/>
              </a:tblGrid>
              <a:tr h="4816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368 659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363 306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других бюджетов бюджетной системы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368 659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364 762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133 061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131 448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209 283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206 999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25 038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25 038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6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- 1 456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3" y="4598199"/>
          <a:ext cx="4214842" cy="212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794" name="Picture 2" descr="C:\Users\User\Desktop\143834752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98199"/>
            <a:ext cx="2839641" cy="1882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726" y="142852"/>
            <a:ext cx="8786874" cy="1138773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Поступление налога  на  доходы  физических  лиц  в  местный  бюджет  городского  округа Верхний Тагил  за  2018 - 2019 годы  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(тыс.рублей)</a:t>
            </a:r>
          </a:p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73259"/>
          <a:ext cx="8572560" cy="3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6" y="5214950"/>
            <a:ext cx="877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доходным   источником бюджета  городского округа Верхний Тагил является налог на  доходы   физических лиц. Рост поступлений  по налогу  связан с увеличением норматива отчислений  в местный бюджет (2018 год – 36%; 2019 год 63%)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848756" cy="525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труктура расходов бюджета городского округа Верхний Тагил </a:t>
            </a:r>
          </a:p>
          <a:p>
            <a:pPr algn="ctr"/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2019 год</a:t>
            </a:r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38125" y="966787"/>
          <a:ext cx="8905875" cy="5891213"/>
        </p:xfrm>
        <a:graphic>
          <a:graphicData uri="http://schemas.openxmlformats.org/presentationml/2006/ole">
            <p:oleObj spid="_x0000_s20481" name="Диаграмма" r:id="rId3" imgW="9858257" imgH="6543558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70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Верхний Тагил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 по разделам  классификации расходов бюджетов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973849"/>
          <a:ext cx="8501123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70"/>
                <a:gridCol w="857256"/>
                <a:gridCol w="785818"/>
                <a:gridCol w="714379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cap="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400" b="0" i="0" u="none" strike="noStrike" cap="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27 178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ОБОРОНА</a:t>
                      </a:r>
                      <a:endParaRPr lang="ru-RU" sz="1400" b="0" i="0" u="none" strike="noStrike" cap="sm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БЕЗОПАСНОСТЬ И </a:t>
                      </a:r>
                      <a:endParaRPr lang="ru-RU" sz="1400" b="0" i="0" u="none" strike="noStrike" cap="small" baseline="0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ПРАВООХРАНИТЕЛЬНАЯ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5 140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7 208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29 711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431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37 351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268 780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362 171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35 641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37 591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47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002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50 833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4 646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ОБСЛУЖИВАНИЕ ГОСУДАРСТВЕННОГО И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МУНИЦИПАЛЬНОГО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407 020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596 504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554 364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-142900"/>
          <a:ext cx="8358248" cy="880578"/>
        </p:xfrm>
        <a:graphic>
          <a:graphicData uri="http://schemas.openxmlformats.org/drawingml/2006/table">
            <a:tbl>
              <a:tblPr/>
              <a:tblGrid>
                <a:gridCol w="8358248"/>
              </a:tblGrid>
              <a:tr h="88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округа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Тагил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за 2019 год в разрезе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муниципальных программ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68295" marR="682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288" y="841994"/>
          <a:ext cx="8801094" cy="587948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49702"/>
                <a:gridCol w="860778"/>
                <a:gridCol w="965507"/>
                <a:gridCol w="825107"/>
              </a:tblGrid>
              <a:tr h="302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02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общественной безопасности  на территории городского округа Верхний Тагил на 2017-2020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926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845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91,3%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Социальная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поддержка населения в городском округе Верхний Тагил на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2017-2020годы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745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94,5%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дорожного хозяйства, связи, информационных технологий  в городском округе Верхний Тагил на 2017-2019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774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26 332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98,3%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жилищно-коммунального хозяйства и повышение энергетической  эффективности в городском округе Верхний Тагил на 2017-2019 гг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295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3 787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40,7%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системы образования в городском округе Верхний Тагил на 2017-2020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358 208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330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696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92,3%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Переселение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граждан на территории городского округа Верхний Тагил из аварийного жилищного фонда в 2019-2024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годах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989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989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культуры и искусства в городском округе Верхний Тагил на 2017-2019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417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259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95,8%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Управление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муниципальной собственностью и земельными ресурсами городского округа Верхний Тагил на 2018-2023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574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934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59,3%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рационального  и безопасного природопользования в городском округе Верхний Тагил на 2017-2019гг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820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9 325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95,0%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физической культуры, спорта и молодежной политики в городском округе Верхний Тагил на 2017-2019гг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794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95,1%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Совершенствование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муниципального управления на территории городского округа Верхний Тагил на 2019-2024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607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96,9%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15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Подготовка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документов территориального планирования, градостроительного зонирования и документации по планировке территорий городского округа Верхний Тагил на 2019-2024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509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488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98,6%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5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«Жилище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" городского округа Верхний Тагил на 2017-2020 годы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95,5%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5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гражданской обороны и защиты населения городского округа Верхний Тагил на 2017-2020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010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580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92,8%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Формирование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законопослушного поведения участников дорожного движения в городском округе Верхний Тагил на 2017-2020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муниципальными финансами городского округа Верхний Тагил до 2020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135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055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98,7%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Формирование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комфортной городской среды городского округа Верхний Тагил на 2018-2022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330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330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Непрограммные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направления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596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575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99,9%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РАСХОДОВ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32388" marR="32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596 504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554 364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142852"/>
            <a:ext cx="87773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0300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ацио</a:t>
            </a:r>
            <a:r>
              <a:rPr lang="ru-RU" b="1" baseline="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нальная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безопасность 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правоохранительная деятельность» составили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5 923 тыс. рублей, в том числе по подразделам: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500174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0309  «Защита населения и территории от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природного и техногенного характера, гражданская оборона»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5 272 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приобретение табельного имущества, средств связи и прочие средства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совершенствование учебно-материальной базы, на подготовку и обучение населения способам защиты при ЧС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поддержание в готовности и техническое обслуживание систем оповещения , информирования населения об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угрозе ЧС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153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разработку Плана действий по предупреждению и ликвидации  ситуации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деятельности подразделений по гражданской обороне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деятельности ЕДДС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5 007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безопасности людей на водных объектах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тыс.рублей</a:t>
            </a:r>
          </a:p>
        </p:txBody>
      </p:sp>
      <p:pic>
        <p:nvPicPr>
          <p:cNvPr id="70658" name="Picture 2" descr="https://blogkadrovika.ru/wp-content/uploads/word-image-6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563799"/>
            <a:ext cx="2024351" cy="1157676"/>
          </a:xfrm>
          <a:prstGeom prst="rect">
            <a:avLst/>
          </a:prstGeom>
          <a:noFill/>
        </p:spPr>
      </p:pic>
      <p:pic>
        <p:nvPicPr>
          <p:cNvPr id="70660" name="Picture 4" descr="https://ua.all.biz/img/ua/catalog/9326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563799"/>
            <a:ext cx="1779129" cy="1157676"/>
          </a:xfrm>
          <a:prstGeom prst="rect">
            <a:avLst/>
          </a:prstGeom>
          <a:noFill/>
        </p:spPr>
      </p:pic>
      <p:pic>
        <p:nvPicPr>
          <p:cNvPr id="70662" name="Picture 6" descr="C:\Users\Владелец\Desktop\5MwqEQQwHU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0736" y="4972133"/>
            <a:ext cx="1748864" cy="1563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4313"/>
            <a:ext cx="86344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0310 «Обеспечение пожарной безопасности»  308 тыс. рублей, из них: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                * на обеспечение деятельности добровольной пожарной дружины  направлено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тыс.рублей</a:t>
            </a:r>
          </a:p>
          <a:p>
            <a:pPr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* на восстановление, ремонт объектов наружного водоснабжения  для обеспечения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пожаротушения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 тыс.рублей</a:t>
            </a:r>
          </a:p>
          <a:p>
            <a:pPr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* на обеспечение мероприятий, направленных на обеспечение пожарной 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безопасности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 тыс.рублей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распространение противопожарных знаний среди жителей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тыс.рублей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подготовку  к пожароопасному периоду (возобновление  минерализованных  полос)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130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изготовление и установку аншлагов, знаков, табличек 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приобретение оборудования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 тыс. рублей 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https://vologda-oblast.ru/upload/iblock/ed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324202" cy="1643074"/>
          </a:xfrm>
          <a:prstGeom prst="rect">
            <a:avLst/>
          </a:prstGeom>
          <a:noFill/>
        </p:spPr>
      </p:pic>
      <p:pic>
        <p:nvPicPr>
          <p:cNvPr id="8" name="Рисунок 7" descr="е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4518429"/>
            <a:ext cx="2468550" cy="1851413"/>
          </a:xfrm>
          <a:prstGeom prst="rect">
            <a:avLst/>
          </a:prstGeom>
          <a:effectLst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contourClr>
              <a:schemeClr val="bg1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4757" name="Picture 5" descr="http://tatarstan.ru/rus/file/news/601_n143876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948" y="4518429"/>
            <a:ext cx="3220652" cy="1904992"/>
          </a:xfrm>
          <a:prstGeom prst="rect">
            <a:avLst/>
          </a:prstGeom>
          <a:noFill/>
        </p:spPr>
      </p:pic>
      <p:pic>
        <p:nvPicPr>
          <p:cNvPr id="70658" name="Picture 2" descr="https://mayak-vlg.ru/wp-content/uploads/2020/02/uglekislotnye-ognetushiteli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572008"/>
            <a:ext cx="2468551" cy="185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6344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0314 «Другие вопросы в области национальной безопасности и правоохранительной   деятельности» 343 тыс.рублей, из них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создание условий для деятельности добровольных формирований населения  по охране общественного   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порядка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114 тыс.рублей</a:t>
            </a:r>
          </a:p>
          <a:p>
            <a:pPr lvl="0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 проведение тематических мероприятий с целью формирования у граждан  уважительного отношения к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традициям и обычаям различных народов и  национальностей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 тыс.рублей 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развитие и воспитание чувства патриотизма и уважения к истории,  традициям России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формирование толерантного поведения к людям других национальностей  и религиозных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оборудование мест с  массовым пребыванием людей средствами видеонаблюдения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156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погашение просроченной кредиторской задолженности прошлых лет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10" name="Picture 2" descr="C:\Users\User\Desktop\1343036836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429132"/>
            <a:ext cx="2774940" cy="1794714"/>
          </a:xfrm>
          <a:prstGeom prst="rect">
            <a:avLst/>
          </a:prstGeom>
          <a:noFill/>
        </p:spPr>
      </p:pic>
      <p:pic>
        <p:nvPicPr>
          <p:cNvPr id="11" name="Рисунок 10" descr="C:\Users\User\Desktop\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2752723" cy="18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videonablyuden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572008"/>
            <a:ext cx="2042305" cy="1476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0418" name="AutoShape 2" descr="https://im0-tub-ru.yandex.net/i?id=897531cb61bd6bf80c278f4f9f931a98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168275"/>
            <a:ext cx="8489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0400  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2019 год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29 192 тыс. рублей,  в том числе по подразделам: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54" y="178592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рыболовство»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233 тыс. рублей, из них: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 осуществление государственного полномочия Свердловской области по организации проведения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мероприятий по отлову  и содержанию безнадзорных собак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233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357562"/>
            <a:ext cx="8358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0410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и информатика»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681 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текущий ремонт оборудования и инвентаря (оргтехники),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заправка картриджей, на приобретение картриджей,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на  приобретение запасных частей к оргтехнике направлено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 приобретение, настройку, обслуживание компьютерных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программ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537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 на оплату услуг сайта, Интернета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погашение просроченной кредиторской задолженности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прошлых лет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  тыс.рублей</a:t>
            </a:r>
          </a:p>
        </p:txBody>
      </p:sp>
      <p:pic>
        <p:nvPicPr>
          <p:cNvPr id="66562" name="Picture 2" descr="https://bizpolgroup.eu/img/article/6/1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785218" cy="177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8"/>
            <a:ext cx="85630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0409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26 643 тыс. рублей,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* на ремонт тротуара по ул. Ленина 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2 905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* на  участковый ремонт  дороги по ул. Ленина  направлено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150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* на ямочный ремонт дорог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325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* на население горизонтальной разметки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300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пополнение (обновление) класса «Светофор»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 ремонт и восстановление асфальтового покрытия дороги в п.Половинный по ул. Центральная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1 400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ремонт дорог 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категории (по ул. Архангельская, по ул. Островского, по ул. Розы Люксембург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12 589 тыс.рублей 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выполнение комплекса работ по нормативному содержанию дорог в течение года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3 905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обустройство пешеходных переходов вблизи образовательных учреждений направлено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3 780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разработку комплексной схемы организации дорожного хозяйства направлено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200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организацию и проведение совместно с ГИБДД мероприятия «Безопасное колесо» 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приобретение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элементов и распространение  среди школьников направлено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разработку  программы комплексного развития транспортной инфраструктуры ГО Верхний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Тагил 69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погашение просроченной кредиторской задолженности прошлых лет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985 тыс.рублей</a:t>
            </a:r>
          </a:p>
        </p:txBody>
      </p:sp>
      <p:pic>
        <p:nvPicPr>
          <p:cNvPr id="19" name="Рисунок 7" descr="http://www.playcast.ru/uploads/2017/01/15/2128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57166"/>
            <a:ext cx="878687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целях реализации принципа прозрачности,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открытости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бюджета  и информирования граждан о расходовании средств бюджета городского округа Верхний Тагил разработана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информационная брошюра «Бюджет для граждан»,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Верхний Тагил за 2019 год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городского округа Верхний Тагил, направлениях расходования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бюджетных средств в 2019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4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городского округа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Верхний Тагил является обеспечение сбалансированности местного бюджета и повышение качества управления бюджетным процессом.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надеемся на заинтересованное внимание жителей города Верхний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Тагил к процессу исполнения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бюджета. Также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мы постарались просто и понятно изложить основные показатели местного бюджета.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важением,  Глава городского округа Верхний Тагил  В.Г. Кириченко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37" y="642917"/>
            <a:ext cx="557216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городского округа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9098f7a67c095db14ef71ffb9d955b9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"/>
            <a:ext cx="2928958" cy="18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 descr="меже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0" y="4532329"/>
            <a:ext cx="2759429" cy="185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259" y="227078"/>
            <a:ext cx="2459145" cy="163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18690" y="227078"/>
            <a:ext cx="8196714" cy="60324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экономики»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1 635 тыс. рублей,  из них:</a:t>
            </a: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существление функций по управлению муниципальным имуществом,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работ по приобретению и ежегодному обслуживанию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программных продуктов по учету муниципального имущества и земельных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участков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 тыс. рублей</a:t>
            </a:r>
          </a:p>
          <a:p>
            <a:pPr lvl="0"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землеустроительные и кадастровые работы в отношении земельных участков, расположенных в границах городского округа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тыс. 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*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размещение информационной системы обеспечения градостроительной деятельности на внешнем серверном оборудовании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 тыс. 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 модификацию баз данных  муниципальных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геоинформакционных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систем  городского округа Верхний Тагил с целью  определения и постановки территориальных зон на кадастровый учет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749 тыс.рублей 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 описание местонахождения границ населенного пункта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468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проведение работ местонахождения территориальных зон и населенных пунктов, расположенных на территории Свердловской области, внесение в Единый государственный реестр  недвижимости  сведений о границах территориальных зон и населенных пунктов, расположенных на территории Свердловской области, выполнение комплексных кадастровых работ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тыс.рублей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lvl="0"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63004" cy="153888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0500 «Жилищно-коммунальное хозяйство» за 2019 год составили  31 450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95620"/>
            <a:ext cx="2239101" cy="1775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3383" y="1439463"/>
            <a:ext cx="65382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0501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Жилищное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3 132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переселение граждан из аварийного жилищного фонда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1 989 тыс.рублей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 числе: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за счет средств, поступивших от Фонда содействия реформированию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жилищно-коммунальному хозяйству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1 850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за счет средств субсидий из областного бюджета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119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за счет средств местного бюджета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перечисление взносов на капитальный ремонт общего имущества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многоквартирных домах региональному оператору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1 143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670843"/>
            <a:ext cx="81439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3 787 тыс. рублей,  из них:</a:t>
            </a:r>
          </a:p>
          <a:p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функционирование Вечного огня на мемориале Воинской Славы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260  тыс.рублей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строительство газораспределительной сети  «Разводящий газопровод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Северный»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1 754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проведение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энергоэффективных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мероприятий, направленных на энергосбережение и повышение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энергетической эффективности использования энергетических ресурсов при эксплуатации объектов наружного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(уличного) освещения на территории городского округа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217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разработку топливно-энергетического баланса городского округа Верхний Тагил, в том числе разработка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энергетического паспорта потребителя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топливно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энергетических ресурсов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модернизацию сетей наружного освещения трансформаторных подстанций г.Верхний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1 501 тыс.рублей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7" y="183197"/>
            <a:ext cx="8429684" cy="653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5 522 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мемориалов и памятников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152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кладбищ городского округа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398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снежного городка, установка елок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948 тыс.рублей 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и установка водоразборных колонок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покраску малых архитектурных форм г.Верхний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остановочных комплексов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409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внутриквартальных территорий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светофоров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129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приобретение цветочной рассады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уборку и содержание мест общего пользования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комплексное благоустройство городского сквера в г.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сбор, транспортировку, размещение отходов от деятельности учреждения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расчистку снега и подсыпку инертными материалами лестниц в поселке Половинный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103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пирса в зимний период времени в поселке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п. Половинный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71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уличного освещения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тыс.рублей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содержание уличного освещения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1 958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разработку проектов благоустройства общественных и дворовых территорий, экспертизы проектов благоустройства общественных и дворовых территорий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260 тыс.рублей</a:t>
            </a:r>
          </a:p>
        </p:txBody>
      </p:sp>
      <p:pic>
        <p:nvPicPr>
          <p:cNvPr id="45058" name="Picture 2" descr="C:\Users\Владелец\Desktop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643050"/>
            <a:ext cx="1853159" cy="1234233"/>
          </a:xfrm>
          <a:prstGeom prst="rect">
            <a:avLst/>
          </a:prstGeom>
          <a:noFill/>
        </p:spPr>
      </p:pic>
      <p:pic>
        <p:nvPicPr>
          <p:cNvPr id="45059" name="Picture 3" descr="C:\Users\Владелец\Desktop\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143248"/>
            <a:ext cx="1500198" cy="1110147"/>
          </a:xfrm>
          <a:prstGeom prst="rect">
            <a:avLst/>
          </a:prstGeom>
          <a:noFill/>
        </p:spPr>
      </p:pic>
      <p:pic>
        <p:nvPicPr>
          <p:cNvPr id="45062" name="Picture 6" descr="\\kvv\YandexDisk\ФИНАНСОВЫЙ ОТДЕЛ\Николаева И.А\Программа Формирование комф. среды\Всероссийский конкурс\Фото\фото из инета\памятни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884" y="183197"/>
            <a:ext cx="2240957" cy="126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0505 «Другие вопросы в  области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илищно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коммунального хозяйства»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19 009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*  на оказание дополнительных мер социальной поддержки  жителей по льготному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посещению бани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* на осуществление государственного полномочия Свердловской области по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предоставлению гражданам, проживающим на территории Свердловской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области, меры социальной поддержки по частичному освобождению от платы за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коммунальные услуги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18 849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im0-tub-ru.yandex.net/i?id=ffe324bca6199fb30d92b15385d5ca8f&amp;n=33&amp;w=212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2714644" cy="20365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875428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 бюджетов</a:t>
            </a:r>
          </a:p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0600 «Охрана окружающей среды»  за 2019 год составили  3 900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468946"/>
            <a:ext cx="8705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окружающей среды»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265 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работы  по сбору и вывозу несанкционированно размещенных отходов на территории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общего пользования городского округа Верхний Тагил, приобретение мешков для сбора     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мусора, завоз чистого грунта на газоны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265 тыс.рублей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5556"/>
            <a:ext cx="76867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7" name="Рисунок 6" descr="C:\Users\User\Desktop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3333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403332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объектов растительного и животного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 и  среды их обитания»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  635  тыс. рублей,  из них: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транспортировку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демеркуризацию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отработанных ртутьсодержащих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ламп, термометров, приборов, приобретение тары для хранения отработанных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 и  термометров, проведение замеров на содержание паров ртути в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помещениях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обустройство, ремонт и ликвидацию родников, колодцев, скважин, обслуживание ранее обустроенных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источников, используемых населением городского округа для питьевых нужд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исследование родников, колодцев, скважины для хозяйственно-питьевого водоснабжения и доставка воды в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79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проведение экологической акции «Марш Парков», участие в экологических  окружных, областных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мероприятиях, слетах, конкурсах, фестивалях, организация городских конкурсов, финансовая поддержка работы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экологических кружков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предупреждение, устранение и ликвидация непредвиденных экологических и эпидемиологических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ситуаций, проведение дератизации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аккарицидной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обработки территории селитебной зоны, утилизация  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биологических отходов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вывоз мусора от уборки территории во время массовых мероприятий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2 495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обустройство источников нецентрализованного водоснабжения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65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спил или глубокую обрезку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деревьев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499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обустройство контейнерных площадок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169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 descr="C:\Users\Владелец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24" y="5000636"/>
            <a:ext cx="1920456" cy="1320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312772" y="989304"/>
          <a:ext cx="6471408" cy="54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197" y="60400"/>
            <a:ext cx="8780403" cy="83366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0700 «Образование»  за 2019 год составили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362 171 тыс.рублей, в том числе по подразделам: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б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5">
            <a:off x="704389" y="2556410"/>
            <a:ext cx="1269323" cy="95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обр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3508">
            <a:off x="722334" y="1225041"/>
            <a:ext cx="1228924" cy="921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обр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55777">
            <a:off x="738134" y="3932521"/>
            <a:ext cx="1222112" cy="923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обр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2645">
            <a:off x="732609" y="5333181"/>
            <a:ext cx="1306370" cy="865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по  подразделу  0707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«Молодежная политика и оздоровление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2019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815853"/>
          <a:ext cx="8429683" cy="49271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6"/>
                <a:gridCol w="6858048"/>
                <a:gridCol w="1071569"/>
              </a:tblGrid>
              <a:tr h="73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отдыха, оздоровления и занятости детей (местный бюджет) 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4 404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отдыха, оздоровления и занятости детей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(областной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бюджет) 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Организация занятости подростков в экологических лагерях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конкурса «Городской округ – история, настоящее, будущее», посвященный Дню местного самоуправления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праздничной программы "С днем знаний!" для учащихся 1-11 классов образовательных учреждений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городского фестиваля молодежной уличной культуры «Голос улиц» в рамках проведения Дня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чествование победителей городских предметных олимпиад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чествование медалистов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участие творческих коллективов в областных конкурсах и фестивалях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муниципального фестиваля детского и юношеского творчества «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Тагильская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зима»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конкурса творчества семей «Две звезды»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500042"/>
          <a:ext cx="8286808" cy="56639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6"/>
                <a:gridCol w="6786610"/>
                <a:gridCol w="1000132"/>
              </a:tblGrid>
              <a:tr h="829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62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поддержке деятельности общественных организаций, направленной на воспитание у молодых граждан патриотического сознания и уважения к отечественной истории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Мероприятия, </a:t>
                      </a:r>
                      <a:r>
                        <a:rPr kumimoji="0" lang="ru-RU" sz="12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историко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патриотической и </a:t>
                      </a:r>
                      <a:r>
                        <a:rPr kumimoji="0" lang="ru-RU" sz="12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военно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патриотической направленности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приобретение оборудования для учреждений, занимающихся допризывной подготовкой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организацию и проведение военно-спортивных игр, военно-спортивных мероприятий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подвоз и участие команд образовательных учреждений городского округа Верхний Тагил в окружных, областных и муниципальных патриотических мероприятиях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праздничного мероприятия «День призывника»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проведение спортивной игры «Призывник» для молодежи 14-18 лет поселка Половинный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спартакиады допризывной и призывной молодежи для молодежи 14-18 лет городского округа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оплату транспортных услуг по доставке призывников в военкомат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погашение просроченной кредиторской задолженности прошлых лет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9 121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0"/>
            <a:ext cx="8115328" cy="833663"/>
          </a:xfrm>
          <a:prstGeom prst="rect">
            <a:avLst/>
          </a:prstGeom>
          <a:noFill/>
        </p:spPr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 0800 «Культура»  за 2019 год составили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35 910 тыс.рублей, в том числе по подразделам: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726000"/>
          <a:ext cx="6715172" cy="57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ку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1197">
            <a:off x="7461284" y="919386"/>
            <a:ext cx="1530133" cy="114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куль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0594">
            <a:off x="7367841" y="3956216"/>
            <a:ext cx="1596535" cy="10627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культ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54712">
            <a:off x="7489256" y="2395082"/>
            <a:ext cx="1385756" cy="10393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биб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81984">
            <a:off x="7313017" y="5306290"/>
            <a:ext cx="1517330" cy="113916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5" y="723275"/>
          <a:ext cx="8572562" cy="535707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9"/>
                <a:gridCol w="7072362"/>
                <a:gridCol w="1000131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9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иммунопрофилактики работников муниципальных учреждений культуры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мероприятий среди подростков,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молодежи и населения в возрасте от 18 лет по вопросам профилактики заболеваний ВИЧ-инфекцией и туберкулезом: приобретение информационных стендов в СОШ; распространение опыта педагогов образовательных организаций через публикацию статей; спортивно – массовые и культурно – массовые мероприятия, направленные на формирование здорового образа жизни среди населения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жителей ГО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омплектование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фондов библиотеки книгами и книгоиздательской продукцией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омплектование фондов библиотеки книгами и книгоиздательской продукцией (областной бюджет)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 с требованиями пожарной безопасности и санитарного законодательства зданий и помещений, в которых  размещаются  муниципальные учреждения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направленные на информатизацию муниципальных музеев, в том числе приобретение компьютерного оборудования и лицензионного программного обеспечения, подключение музеев к сети "Интернет"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обеспечение осуществления оплаты труда работников муниципальных учреждений культуры с учетом установленных указами Президента Российской Федерации показателей соотношения заработной платы для данной категории работников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оснащение кинотеатров необходимым оборудованием для осуществления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кинопоказов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подготовленным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субтитрированием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тифлокомментированием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5" y="246221"/>
            <a:ext cx="8786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 по  мероприятиям  в  области культуры   за 2019 год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182969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понятия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превышение расходов бюджета над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доходов граждан и организаций, которые они обязаны заплатить государству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средства, которые  поступают в бюджет  безвозмездно (денежные средства, поступающие из вышестоящего бюджета, а также безвозмездные перечисления от физических и юридических лиц)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сумма задолженности муниципального образования внутренним кредиторам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денежные средства, направляемые из одного уровня бюджетной системы в другой: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безвозмездная помощь государства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предоставляются на финансирование «переданных» другими публично-правовыми образованиями полномочий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–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500042"/>
          <a:ext cx="8286810" cy="528958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8"/>
                <a:gridCol w="6819949"/>
                <a:gridCol w="966793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5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расходы по пошиву и приобретению сценической одежды, обуви, музыкальных инструментов, специального оборудования, инвентаря и транспортных средств для коллективов самодеятельного народного творчества, работающих на бесплатной основе в муниципальных учреждениях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типа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Мероприятия, направленные на поздравления Главы ГО с юбилеем заслуженных граждан – 90 лет со дня рождения, 95 лет со дня рождения, 100 лет со дня рождения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организацию и проведение поздравлений жителей городского округа, проживших в браке  50 лет при награждение медалью «Совет да любовь»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мероприятий, посвященных Дню Победы в Великой Отечественной войне (митинг, встречи ветеранов и участников ВОВ, концерты, выставки творческих работ)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мероприятий, посвященных Международному Дню пожилых людей (праздничный вечер, концерт, выставка творческих работ)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проведение турнира городов ( В.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Тагил-Кировград-Невьянск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по шахматам среди ветеранов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Мероприятия, направленные на организацию и проведение фестиваля  творчества ветеранов – людей с ограниченными возможностями здоровья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погашение просроченной кредиторской задолженности прошлых лет  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1 369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7 704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2552"/>
            <a:ext cx="8501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 бюджетов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 разделу  1000 «Социальная политика» за 2019 год составили –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48 174 тыс. рублей, в том числе по подразделам: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56658"/>
            <a:ext cx="82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1001 « Пенсионное обеспечение» 2 432 тыс. рублей:  </a:t>
            </a:r>
            <a:endParaRPr lang="ru-RU" sz="1600" dirty="0"/>
          </a:p>
        </p:txBody>
      </p:sp>
      <p:pic>
        <p:nvPicPr>
          <p:cNvPr id="53252" name="Picture 4" descr="https://im0-tub-ru.yandex.net/i?id=4b4280185471f42fdaae0d7d067c1ce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1544"/>
            <a:ext cx="1928826" cy="12577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214554"/>
            <a:ext cx="5857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реализацию гарантий пенсионного обеспечения лиц, замещающих муниципальные должности, и муниципальных служащих городского округа Верхний Тагил»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2 432 тыс.рублей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474037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1003  « Социальное обеспечение населения » 42 410 тыс. рублей, из них: 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82868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оказание адресной дополнительной социальной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помощи в трудной жизненной ситуации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предоставление, гражданам  субсидий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41 193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социальные выплаты лицам, замещавшим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должность главы городского округа Верхний Тагил, на медицинскую помощь 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 тыс.рублей</a:t>
            </a:r>
          </a:p>
          <a:p>
            <a:pPr lvl="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 социальных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выплат молодым семьям на приобретение (строительство) жилья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(средства федерального бюджета)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1 104 тыс.рублей </a:t>
            </a:r>
          </a:p>
        </p:txBody>
      </p:sp>
      <p:pic>
        <p:nvPicPr>
          <p:cNvPr id="11" name="Picture 2" descr="https://habinfo.ru/wp-content/uploads/2016/07/subsi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387" y="4286256"/>
            <a:ext cx="245201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1006 « Другие вопросы в области социальной политики » 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3 332 тыс. рублей,  из них:  </a:t>
            </a:r>
            <a:endParaRPr lang="ru-RU" sz="1600" dirty="0"/>
          </a:p>
        </p:txBody>
      </p:sp>
      <p:pic>
        <p:nvPicPr>
          <p:cNvPr id="45060" name="Picture 4" descr="https://mszn27.ru/sites/files/mszn/imagecache/img_250x250/kgu/cspn_nik/picture/2020/6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1988867" cy="1213303"/>
          </a:xfrm>
          <a:prstGeom prst="rect">
            <a:avLst/>
          </a:prstGeom>
          <a:noFill/>
        </p:spPr>
      </p:pic>
      <p:pic>
        <p:nvPicPr>
          <p:cNvPr id="45062" name="Picture 6" descr="http://ray-eng.ru/netcat_files/multifile/247/perila_na_pandusah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308944"/>
            <a:ext cx="1928827" cy="1168056"/>
          </a:xfrm>
          <a:prstGeom prst="rect">
            <a:avLst/>
          </a:prstGeom>
          <a:noFill/>
        </p:spPr>
      </p:pic>
      <p:pic>
        <p:nvPicPr>
          <p:cNvPr id="45064" name="Picture 8" descr="https://donday-volgodonsk.ru/uploads/posts/2019-12/1575643041_22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4" y="1057360"/>
            <a:ext cx="1928827" cy="1129782"/>
          </a:xfrm>
          <a:prstGeom prst="rect">
            <a:avLst/>
          </a:prstGeom>
          <a:noFill/>
        </p:spPr>
      </p:pic>
      <p:pic>
        <p:nvPicPr>
          <p:cNvPr id="45066" name="Picture 10" descr="https://im0-tub-ru.yandex.net/i?id=51587e3f0c05433a525af9c707ff5402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47091"/>
            <a:ext cx="1988867" cy="1214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1125313"/>
            <a:ext cx="6072231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оказание дополнительной социальной поддержки лицам, удостоенным звания «Почетный гражданин городского округа Верхний Тагил»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94 тыс.рублей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47091"/>
            <a:ext cx="6072230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*Мероприятия, направленные на оказание дополнительной поддержки некоммерческим общественным организациям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185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5" y="3945410"/>
            <a:ext cx="6072230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предоставление, гражданам  субсидий на оплату жилого помещения и коммунальных услуг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2 856 тыс.рублей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3175" y="5110472"/>
            <a:ext cx="607223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оборудование объектов социальной инфраструктуры элементами доступности для инвалидов 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маломобильных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групп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197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76" y="214290"/>
            <a:ext cx="8479542" cy="833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по разделу  1100 «Физическая культура и спорт» за 2019 год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 - 5 796  тыс. рублей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00430" y="121442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000049"/>
            <a:ext cx="2220979" cy="1476951"/>
          </a:xfrm>
          <a:prstGeom prst="rect">
            <a:avLst/>
          </a:prstGeom>
        </p:spPr>
      </p:pic>
      <p:pic>
        <p:nvPicPr>
          <p:cNvPr id="6" name="Рисунок 5" descr="спорт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9" y="5026247"/>
            <a:ext cx="2192998" cy="1450753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839" y="1214422"/>
            <a:ext cx="2269649" cy="1507695"/>
          </a:xfrm>
          <a:prstGeom prst="rect">
            <a:avLst/>
          </a:prstGeom>
        </p:spPr>
      </p:pic>
      <p:pic>
        <p:nvPicPr>
          <p:cNvPr id="7" name="Рисунок 6" descr="парад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839" y="3000372"/>
            <a:ext cx="2269649" cy="170223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5" y="574836"/>
          <a:ext cx="8634444" cy="5716395"/>
        </p:xfrm>
        <a:graphic>
          <a:graphicData uri="http://schemas.openxmlformats.org/drawingml/2006/table">
            <a:tbl>
              <a:tblPr/>
              <a:tblGrid>
                <a:gridCol w="516592"/>
                <a:gridCol w="7048097"/>
                <a:gridCol w="1069755"/>
              </a:tblGrid>
              <a:tr h="63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 год 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организацию 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организацию мероприятий среди подростков, молодежи и населения в возрасте от 18 лет по вопросам профилактики заболеваний ВИЧ-инфекцией и туберкулезом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массовых мероприятий для населения физкультурно-оздоровительной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массовых мероприятий для населения спортивной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спортивных мероприятий для воспитанников детско-юношеских спортивных секций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подготовку и содержание спортивных сооружений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 капитального ремонта, на приведение в соответствие с требованиями пожарной безопасности и санитарного законодательства зданий и помещений, в которых размещаются учреждения физической культуры и спорта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приобретение оборудования для подведомственных учреждений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по поэтапному внедрению Всероссийского ( обл. бюджет)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физкультурно-спортивного комплекса "Готов к труду и обороне" (ГТО) (мест. бюджет)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приобретение резинового покрытия в тренажерный зал муниципального автономного учреждения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погашение просроченной кредиторской задолженности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1 463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0"/>
            <a:ext cx="884875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 прочих расходов, в том числе  на спортивно-массовые мероприятия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2019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Верхний Тагил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(кредиты областного бюджета)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397000"/>
          <a:ext cx="7786742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52"/>
            <a:ext cx="8429684" cy="62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 ЗАПИСКА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решению  «Об исполнении местного  бюджета  городского округа  Верхний Тагил за   2019 год»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Доходы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бюджета  городского округа Верхний Тагил  за 2019 год исполнены в сумме  498 216 тыс. рублей или  96,1 %  к годовым назначениям. По сравнению с 2018 годом поступления  увеличились на 14,5%, что в абсолютной сумме составляет  63 124 тыс. рублей, в  том числе по налоговым платежам  произошло увеличение на 47 177 тыс. рублей,  по неналоговым платежам уменьшение на 1 246 тыс. рублей, по безвозмездным поступлениям увеличение на 17 193 тыс. 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Основным доходным источником местного бюджета являлся налог на доходы физических лиц - поступление данного налога в местный бюджет составило 94 115 тыс. рублей. По отношению к 2018 году произошел рост  поступлений по данному налогу. Одна из причин роста поступлений налога – увеличение норматива отчислений в местный бюджет (36% -2018 год, 63%-2019 год). Также произошло снижение поступлений  по плательщикам ( Верхнетагильский филиал ООО «ИНТЕР РАО - ИНЖИНИРИНГ»,  филиал «Верхнетагильская ГРЭС», Производственная площадка «Кировградская»,ОП ООО «Куратье», ООО СУ ВТГРЭС.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Наибольший  рост   поступлений  в  местный бюджет   в 2019 году  к  объему поступлений   2018 года   достигнут   по акцизам прирост  6 448 тыс. рублей;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упрощенной системе налогообложения прирост 1 220 тыс. рублей;  по налогу на имущество физических лиц прирост   425 тыс. рублей; по  государственной пошлине прирост  147 тыс. рублей.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Поступления из вышестоящих бюджетов составили  364 762 тыс. рублей  или  98,9%  плановых назначений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Дотация получена в объеме   1 277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Субсидии  131 448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Субвенции  206 999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Иные межбюджетные трансферты  25 038 тыс. рублей.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Прочие безвозмездные поступления  составили  -) 1 456 тыс. рублей,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 произведен возврат  в областной бюджет неиспользованных остатков межбюджетных трансфертов за  2018 год    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  сумме   -) 74 612  тыс. рублей;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возвращено из областного бюджета в объеме потребности в расходовании 76 068 тыс. рублей.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-212362"/>
            <a:ext cx="7801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15328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701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бюджета за 2019 год  исполнены в сумме 554 364 тыс.рублей или 92,9 % к годовым плановым назначениям. По сравнению с 2018 годом (407 020 тыс. рублей) наблюдается  увеличение расходов на 147 344 тыс. рублей или на 36,2%. </a:t>
            </a: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финансирование социально значимых отраслей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(образование, культура, социальная политика и физкультура и спорт) направлено   452 051тыс. рублей или 81,5% от общего объема произведенных расходов, что на  95 982 тыс. рублей  больше аналогичного периода прошлого года (356 069 т.р.) в связи произведенными расходами на строительство детского сада.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дорог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2019 году было направлено 26 643 тыс.рублей,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31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450 тыс. рублей, в том числе расходы на ремонт и обслуживание сетей уличного освещения, строительство газопровода среднего давления до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Северный,  на мероприятия по энергосбережению, приобретение жилых помещений для нуждающихся в улучшении жилищных условий, отлов собак, содержание мемориалов и памятников снежный городок, вывоз мусора и другие расходы . 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безопасности, защиты населения от чрезвычайных ситуаций, на охрану окружающей среды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производились в рамках предусмотренных мероприятий в муниципальных программах.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Расходы на содержание органов местного самоуправления  в 2019 году  составили  25 024 тыс.рублей, на другие общегосударственные  вопросы 5 921 тыс.рублей, на судебную власть (составление списков присяжных заседателей)      1 тыс.рублей, на  публикацию  в средствах массовой информации 406 тыс.рублей.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На обслуживание муниципального долга в 2019 году из бюджета городского округа было направлено 15 тыс.рублей.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Средства резервного фонда  администрации городского округа Верхний Тагил не расходовались.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428593" y="1840000"/>
            <a:ext cx="82582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разработчике отчета: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отдел администрации городского округа Верхний Тагил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(34357) 2-00-72 – ведущий специалист, главный специалист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адрес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fo57@yandex.ru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4" y="285728"/>
            <a:ext cx="8001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Думы городского округа Верхний Тагил «Об утверждении отчета об исполнении бюджета городского округа Верхний Тагил за 2019 год»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8858312" cy="61555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муниципальных программ, реализованных в 2019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Обеспечение общественной безопасности  на территории городского округа Верхний Тагил на 2017 - 2020 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Социальная поддержка населения в городском округе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дорожного хозяйства, связи, информационных технологий  в городском округе Верхний Тагил  на  2017-2019г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жилищно-коммунального  хозяйства и повышение энергетической  эффективности в городском округе   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Верхний  Тагил на 2017-2019гг.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Подготовка документов территориального планирования, градостроительного зонирования и документации по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планировке территории городского округа Верхний  Тагил на 2019- 2024гг.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системы образования в городском округе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«Жилище» городского округа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 культуры и искусства в городском округе Верхний Тагил на 2017-2019гг.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Управление муниципальной собственностью и земельными ресурсами городского округа Верхний Тагил на 2018-2023г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Обеспечение рационального  и безопасного природопользования в городском округе Верхний Тагил на 2017-2019гг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Развитие физической культуры, спорта и молодежной политики в городском округе Верхний Тагил  на 2017-2019гг.»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Совершенствование муниципального управления на территории  городского округа Верхний Тагил на 2019-2024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Управление муниципальными финансами  городского округа Верхний Тагил до 2020 года.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Развитие гражданской обороны и защиты населения городского округа Верхний Тагил на 2017-2020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Формирование законопослушного поведения  участников дорожного движения  в городском округе Верхний Тагил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2017-2020гг.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Формирование комфортной городской среды городского округа Верхний Тагил на 2018-2022 годы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 Переселение граждан на территории городского округа Верхний Тагил из аварийного жилищного фонда в 2019-2024гг.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5134026"/>
          <a:ext cx="6589420" cy="158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035403"/>
          <a:ext cx="8643998" cy="419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39918"/>
                <a:gridCol w="1067891"/>
                <a:gridCol w="1067891"/>
                <a:gridCol w="1067891"/>
                <a:gridCol w="1100407"/>
              </a:tblGrid>
              <a:tr h="45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2018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2019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за 2019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</a:tr>
              <a:tr h="30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435 092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518 380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498 216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88 979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149 721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134 910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346 113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368 659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363 306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407 020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596 504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554 364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Дорожная деятельность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5 099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26 707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26 643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10 431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37 351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31 450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356 069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485 064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452 051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268 780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390 610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362 171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92,7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культура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35 641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37 591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35 910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95,5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социальная политика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47 002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50 833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48 174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94,8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4 646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6 030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5 796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96,1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35 421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47 382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44 220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(Профицит)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28 072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78 124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56 148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73" y="142851"/>
            <a:ext cx="84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городского округа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"/>
            <a:ext cx="8348690" cy="116373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за 2015 -2019 годы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(тыс.рублей) </a:t>
            </a:r>
          </a:p>
          <a:p>
            <a:pPr algn="ctr"/>
            <a:endParaRPr lang="ru-RU" b="1" cap="none" spc="50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4726" y="1428735"/>
          <a:ext cx="8786874" cy="51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9858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по доходам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28" y="598589"/>
            <a:ext cx="8320938" cy="703368"/>
          </a:xfrm>
          <a:prstGeom prst="roundRect">
            <a:avLst/>
          </a:prstGeom>
          <a:solidFill>
            <a:srgbClr val="C2E1A5">
              <a:alpha val="7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Доходную часть городского округа Верхний Тагил в 2019 году формировали  следующие виды доходов: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645" y="1541843"/>
            <a:ext cx="2500330" cy="49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4375" y="1541843"/>
            <a:ext cx="2714644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079" y="1541843"/>
            <a:ext cx="2571768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769" y="2511875"/>
            <a:ext cx="2643206" cy="4083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  физических лиц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Акцизы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511875"/>
            <a:ext cx="3391715" cy="414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аренды земли и имущества, находящиеся в государственной или муниципальной собственности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 казенными учреждениями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продажи земли имущества, находящегося в государственной или муниципальной собственности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2511875"/>
            <a:ext cx="2500330" cy="40698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Дотации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Субвенции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</a:p>
          <a:p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72695" y="2286786"/>
            <a:ext cx="4485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90581" y="2287581"/>
            <a:ext cx="4469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61625" y="2288375"/>
            <a:ext cx="44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3795" name="Object 3"/>
          <p:cNvGraphicFramePr>
            <a:graphicFrameLocks/>
          </p:cNvGraphicFramePr>
          <p:nvPr/>
        </p:nvGraphicFramePr>
        <p:xfrm>
          <a:off x="152400" y="995346"/>
          <a:ext cx="8859838" cy="5726129"/>
        </p:xfrm>
        <a:graphic>
          <a:graphicData uri="http://schemas.openxmlformats.org/presentationml/2006/ole">
            <p:oleObj spid="_x0000_s33795" name="Worksheet" r:id="rId4" imgW="7981984" imgH="4952992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142852"/>
            <a:ext cx="849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Верхний Тагил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1" y="214290"/>
            <a:ext cx="8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городского округа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Верхний Тагил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137620"/>
          <a:ext cx="8572562" cy="514890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5357850"/>
                <a:gridCol w="1071570"/>
                <a:gridCol w="1143008"/>
                <a:gridCol w="1000134"/>
              </a:tblGrid>
              <a:tr h="51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6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73 386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134 462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120 563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54 392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106 543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94 115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(нефтепродукты)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4 459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11 000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907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1 393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2 756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2 613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налог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вмененный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3 265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2 930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2 918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взимаемый, в связи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патентной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2 601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2 900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3 026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4 325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5 499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3 765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2 593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2 441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2 740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15 593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15 259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14 347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11 774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11 174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10 237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1 151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1 064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1 078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928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1 164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1 176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1 689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1 716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1 766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88 979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149 721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134 910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13988</TotalTime>
  <Words>5709</Words>
  <Application>Microsoft Office PowerPoint</Application>
  <PresentationFormat>Экран (4:3)</PresentationFormat>
  <Paragraphs>1066</Paragraphs>
  <Slides>38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Трек</vt:lpstr>
      <vt:lpstr>Worksheet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1247</cp:revision>
  <dcterms:created xsi:type="dcterms:W3CDTF">2015-11-12T09:10:54Z</dcterms:created>
  <dcterms:modified xsi:type="dcterms:W3CDTF">2020-05-14T07:02:16Z</dcterms:modified>
</cp:coreProperties>
</file>